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theme/themeOverride1.xml" ContentType="application/vnd.openxmlformats-officedocument.themeOverride+xml"/>
  <Override PartName="/ppt/drawings/drawing2.xml" ContentType="application/vnd.openxmlformats-officedocument.drawingml.chartshape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62" r:id="rId1"/>
    <p:sldMasterId id="2147484190" r:id="rId2"/>
    <p:sldMasterId id="2147484200" r:id="rId3"/>
    <p:sldMasterId id="2147484179" r:id="rId4"/>
    <p:sldMasterId id="2147484188" r:id="rId5"/>
    <p:sldMasterId id="2147484195" r:id="rId6"/>
  </p:sldMasterIdLst>
  <p:notesMasterIdLst>
    <p:notesMasterId r:id="rId19"/>
  </p:notesMasterIdLst>
  <p:sldIdLst>
    <p:sldId id="260" r:id="rId7"/>
    <p:sldId id="289" r:id="rId8"/>
    <p:sldId id="287" r:id="rId9"/>
    <p:sldId id="293" r:id="rId10"/>
    <p:sldId id="299" r:id="rId11"/>
    <p:sldId id="294" r:id="rId12"/>
    <p:sldId id="292" r:id="rId13"/>
    <p:sldId id="303" r:id="rId14"/>
    <p:sldId id="301" r:id="rId15"/>
    <p:sldId id="297" r:id="rId16"/>
    <p:sldId id="300" r:id="rId17"/>
    <p:sldId id="298" r:id="rId18"/>
  </p:sldIdLst>
  <p:sldSz cx="9144000" cy="6858000" type="screen4x3"/>
  <p:notesSz cx="7023100" cy="93091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7DE2"/>
    <a:srgbClr val="003155"/>
    <a:srgbClr val="10D3DC"/>
    <a:srgbClr val="00467F"/>
    <a:srgbClr val="103D72"/>
    <a:srgbClr val="1A428A"/>
    <a:srgbClr val="C25613"/>
    <a:srgbClr val="BE2F1A"/>
    <a:srgbClr val="AF292E"/>
    <a:srgbClr val="007A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87" autoAdjust="0"/>
    <p:restoredTop sz="70349" autoAdjust="0"/>
  </p:normalViewPr>
  <p:slideViewPr>
    <p:cSldViewPr snapToGrid="0" snapToObjects="1">
      <p:cViewPr varScale="1">
        <p:scale>
          <a:sx n="80" d="100"/>
          <a:sy n="80" d="100"/>
        </p:scale>
        <p:origin x="2160" y="90"/>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ennie.franks\Desktop\PCSRF_Idaho_RTC_Metrics_07232019.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Sheet2!$B$1</c:f>
              <c:strCache>
                <c:ptCount val="1"/>
                <c:pt idx="0">
                  <c:v>PCSRF FUNDS</c:v>
                </c:pt>
              </c:strCache>
            </c:strRef>
          </c:tx>
          <c:spPr>
            <a:solidFill>
              <a:schemeClr val="accent3">
                <a:tint val="60000"/>
                <a:satMod val="120000"/>
              </a:schemeClr>
            </a:solidFill>
            <a:ln w="9525" cap="flat" cmpd="sng" algn="ctr">
              <a:solidFill>
                <a:schemeClr val="accent3">
                  <a:shade val="95000"/>
                </a:schemeClr>
              </a:solidFill>
              <a:round/>
            </a:ln>
            <a:effectLst/>
          </c:spPr>
          <c:invertIfNegative val="0"/>
          <c:cat>
            <c:numRef>
              <c:f>Sheet2!$A$2:$A$20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Sheet2!$B$2:$B$20</c:f>
              <c:numCache>
                <c:formatCode>_("$"* #,##0.00_);_("$"* \(#,##0.00\);_("$"* "-"??_);_(@_)</c:formatCode>
                <c:ptCount val="19"/>
                <c:pt idx="0">
                  <c:v>350000</c:v>
                </c:pt>
                <c:pt idx="1">
                  <c:v>116000</c:v>
                </c:pt>
                <c:pt idx="2">
                  <c:v>370819</c:v>
                </c:pt>
                <c:pt idx="3">
                  <c:v>84001</c:v>
                </c:pt>
                <c:pt idx="4">
                  <c:v>4664619</c:v>
                </c:pt>
                <c:pt idx="5">
                  <c:v>4194624</c:v>
                </c:pt>
                <c:pt idx="6">
                  <c:v>2049626.35</c:v>
                </c:pt>
                <c:pt idx="7">
                  <c:v>1997383</c:v>
                </c:pt>
                <c:pt idx="8">
                  <c:v>2045926</c:v>
                </c:pt>
                <c:pt idx="9">
                  <c:v>2903245.24</c:v>
                </c:pt>
                <c:pt idx="10">
                  <c:v>3564228</c:v>
                </c:pt>
                <c:pt idx="11">
                  <c:v>2930437.28</c:v>
                </c:pt>
                <c:pt idx="12">
                  <c:v>2792144</c:v>
                </c:pt>
                <c:pt idx="13">
                  <c:v>3363715</c:v>
                </c:pt>
                <c:pt idx="14">
                  <c:v>3893471</c:v>
                </c:pt>
                <c:pt idx="15">
                  <c:v>2264980</c:v>
                </c:pt>
                <c:pt idx="16">
                  <c:v>4537813</c:v>
                </c:pt>
                <c:pt idx="17">
                  <c:v>4428270</c:v>
                </c:pt>
                <c:pt idx="18">
                  <c:v>4830270</c:v>
                </c:pt>
              </c:numCache>
            </c:numRef>
          </c:val>
          <c:extLst>
            <c:ext xmlns:c16="http://schemas.microsoft.com/office/drawing/2014/chart" uri="{C3380CC4-5D6E-409C-BE32-E72D297353CC}">
              <c16:uniqueId val="{00000000-87FE-4A55-B965-79BA2CB02546}"/>
            </c:ext>
          </c:extLst>
        </c:ser>
        <c:ser>
          <c:idx val="2"/>
          <c:order val="1"/>
          <c:tx>
            <c:strRef>
              <c:f>Sheet2!$C$1</c:f>
              <c:strCache>
                <c:ptCount val="1"/>
                <c:pt idx="0">
                  <c:v>OTHER FUNDS</c:v>
                </c:pt>
              </c:strCache>
            </c:strRef>
          </c:tx>
          <c:spPr>
            <a:solidFill>
              <a:schemeClr val="accent5">
                <a:tint val="60000"/>
                <a:satMod val="120000"/>
              </a:schemeClr>
            </a:solidFill>
            <a:ln w="9525" cap="flat" cmpd="sng" algn="ctr">
              <a:solidFill>
                <a:schemeClr val="accent5">
                  <a:shade val="95000"/>
                </a:schemeClr>
              </a:solidFill>
              <a:round/>
            </a:ln>
            <a:effectLst/>
          </c:spPr>
          <c:invertIfNegative val="0"/>
          <c:cat>
            <c:numRef>
              <c:f>Sheet2!$A$2:$A$20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Sheet2!$C$2:$C$20</c:f>
              <c:numCache>
                <c:formatCode>_("$"* #,##0.00_);_("$"* \(#,##0.00\);_("$"* "-"??_);_(@_)</c:formatCode>
                <c:ptCount val="19"/>
                <c:pt idx="0">
                  <c:v>0</c:v>
                </c:pt>
                <c:pt idx="1">
                  <c:v>0</c:v>
                </c:pt>
                <c:pt idx="2">
                  <c:v>0</c:v>
                </c:pt>
                <c:pt idx="3">
                  <c:v>0</c:v>
                </c:pt>
                <c:pt idx="4">
                  <c:v>0</c:v>
                </c:pt>
                <c:pt idx="5">
                  <c:v>0</c:v>
                </c:pt>
                <c:pt idx="6">
                  <c:v>1352353</c:v>
                </c:pt>
                <c:pt idx="7">
                  <c:v>1153580</c:v>
                </c:pt>
                <c:pt idx="8">
                  <c:v>1257911</c:v>
                </c:pt>
                <c:pt idx="9">
                  <c:v>1837200</c:v>
                </c:pt>
                <c:pt idx="10">
                  <c:v>1977061</c:v>
                </c:pt>
                <c:pt idx="11">
                  <c:v>3467872</c:v>
                </c:pt>
                <c:pt idx="12">
                  <c:v>3633570</c:v>
                </c:pt>
                <c:pt idx="13">
                  <c:v>4554556</c:v>
                </c:pt>
                <c:pt idx="14">
                  <c:v>2658799</c:v>
                </c:pt>
                <c:pt idx="15">
                  <c:v>1080365</c:v>
                </c:pt>
                <c:pt idx="16">
                  <c:v>4057059</c:v>
                </c:pt>
                <c:pt idx="17">
                  <c:v>2091690</c:v>
                </c:pt>
                <c:pt idx="18">
                  <c:v>2105073</c:v>
                </c:pt>
              </c:numCache>
            </c:numRef>
          </c:val>
          <c:extLst>
            <c:ext xmlns:c16="http://schemas.microsoft.com/office/drawing/2014/chart" uri="{C3380CC4-5D6E-409C-BE32-E72D297353CC}">
              <c16:uniqueId val="{00000001-87FE-4A55-B965-79BA2CB02546}"/>
            </c:ext>
          </c:extLst>
        </c:ser>
        <c:ser>
          <c:idx val="3"/>
          <c:order val="2"/>
          <c:tx>
            <c:strRef>
              <c:f>Sheet2!$D$1</c:f>
              <c:strCache>
                <c:ptCount val="1"/>
                <c:pt idx="0">
                  <c:v>STATE FUNDS</c:v>
                </c:pt>
              </c:strCache>
            </c:strRef>
          </c:tx>
          <c:spPr>
            <a:solidFill>
              <a:schemeClr val="accent1">
                <a:lumMod val="60000"/>
                <a:tint val="60000"/>
                <a:satMod val="120000"/>
              </a:schemeClr>
            </a:solidFill>
            <a:ln w="9525" cap="flat" cmpd="sng" algn="ctr">
              <a:solidFill>
                <a:schemeClr val="accent1">
                  <a:lumMod val="60000"/>
                  <a:shade val="95000"/>
                </a:schemeClr>
              </a:solidFill>
              <a:round/>
            </a:ln>
            <a:effectLst/>
          </c:spPr>
          <c:invertIfNegative val="0"/>
          <c:cat>
            <c:numRef>
              <c:f>Sheet2!$A$2:$A$20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Sheet2!$D$2:$D$20</c:f>
              <c:numCache>
                <c:formatCode>_("$"* #,##0.00_);_("$"* \(#,##0.00\);_("$"* "-"??_);_(@_)</c:formatCode>
                <c:ptCount val="19"/>
                <c:pt idx="0">
                  <c:v>0</c:v>
                </c:pt>
                <c:pt idx="1">
                  <c:v>0</c:v>
                </c:pt>
                <c:pt idx="2">
                  <c:v>0</c:v>
                </c:pt>
                <c:pt idx="3">
                  <c:v>0</c:v>
                </c:pt>
                <c:pt idx="4">
                  <c:v>2841633</c:v>
                </c:pt>
                <c:pt idx="5">
                  <c:v>1661413</c:v>
                </c:pt>
                <c:pt idx="6">
                  <c:v>344832</c:v>
                </c:pt>
                <c:pt idx="7">
                  <c:v>145465</c:v>
                </c:pt>
                <c:pt idx="8">
                  <c:v>13595</c:v>
                </c:pt>
                <c:pt idx="9">
                  <c:v>34292</c:v>
                </c:pt>
                <c:pt idx="10">
                  <c:v>0</c:v>
                </c:pt>
                <c:pt idx="11">
                  <c:v>3880</c:v>
                </c:pt>
                <c:pt idx="12">
                  <c:v>30466</c:v>
                </c:pt>
                <c:pt idx="13">
                  <c:v>110515</c:v>
                </c:pt>
                <c:pt idx="14">
                  <c:v>369600</c:v>
                </c:pt>
                <c:pt idx="15">
                  <c:v>0</c:v>
                </c:pt>
                <c:pt idx="16">
                  <c:v>260403</c:v>
                </c:pt>
                <c:pt idx="17">
                  <c:v>279443</c:v>
                </c:pt>
                <c:pt idx="18">
                  <c:v>360000</c:v>
                </c:pt>
              </c:numCache>
            </c:numRef>
          </c:val>
          <c:extLst>
            <c:ext xmlns:c16="http://schemas.microsoft.com/office/drawing/2014/chart" uri="{C3380CC4-5D6E-409C-BE32-E72D297353CC}">
              <c16:uniqueId val="{00000002-87FE-4A55-B965-79BA2CB02546}"/>
            </c:ext>
          </c:extLst>
        </c:ser>
        <c:dLbls>
          <c:showLegendKey val="0"/>
          <c:showVal val="0"/>
          <c:showCatName val="0"/>
          <c:showSerName val="0"/>
          <c:showPercent val="0"/>
          <c:showBubbleSize val="0"/>
        </c:dLbls>
        <c:gapWidth val="150"/>
        <c:overlap val="100"/>
        <c:axId val="69708800"/>
        <c:axId val="69718784"/>
      </c:barChart>
      <c:catAx>
        <c:axId val="69708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69718784"/>
        <c:crosses val="autoZero"/>
        <c:auto val="1"/>
        <c:lblAlgn val="ctr"/>
        <c:lblOffset val="100"/>
        <c:noMultiLvlLbl val="0"/>
      </c:catAx>
      <c:valAx>
        <c:axId val="69718784"/>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69708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chemeClr val="accent1">
                <a:tint val="60000"/>
                <a:satMod val="120000"/>
              </a:schemeClr>
            </a:solidFill>
            <a:ln w="9525" cap="flat" cmpd="sng" algn="ctr">
              <a:solidFill>
                <a:schemeClr val="accent1">
                  <a:shade val="95000"/>
                </a:schemeClr>
              </a:solidFill>
              <a:round/>
            </a:ln>
            <a:effectLst/>
          </c:spPr>
          <c:invertIfNegative val="0"/>
          <c:cat>
            <c:strRef>
              <c:f>Sheet1!$A$15:$A$20</c:f>
              <c:strCache>
                <c:ptCount val="6"/>
                <c:pt idx="0">
                  <c:v>Habitat Restoration &amp; Acquisition </c:v>
                </c:pt>
                <c:pt idx="1">
                  <c:v>Research, Monitoring, and Evaluation</c:v>
                </c:pt>
                <c:pt idx="2">
                  <c:v>Restoration Planning &amp; Assessments</c:v>
                </c:pt>
                <c:pt idx="3">
                  <c:v>Hatcheries and Harvest Management</c:v>
                </c:pt>
                <c:pt idx="4">
                  <c:v>Program Administration</c:v>
                </c:pt>
                <c:pt idx="5">
                  <c:v>Public Outreach, Education, and Landowner Recruitment</c:v>
                </c:pt>
              </c:strCache>
            </c:strRef>
          </c:cat>
          <c:val>
            <c:numRef>
              <c:f>Sheet1!$C$15:$C$20</c:f>
              <c:numCache>
                <c:formatCode>General</c:formatCode>
                <c:ptCount val="6"/>
                <c:pt idx="0">
                  <c:v>173</c:v>
                </c:pt>
                <c:pt idx="1">
                  <c:v>75</c:v>
                </c:pt>
                <c:pt idx="2">
                  <c:v>71</c:v>
                </c:pt>
                <c:pt idx="3">
                  <c:v>44</c:v>
                </c:pt>
                <c:pt idx="4">
                  <c:v>25</c:v>
                </c:pt>
                <c:pt idx="5">
                  <c:v>5</c:v>
                </c:pt>
              </c:numCache>
            </c:numRef>
          </c:val>
          <c:extLst>
            <c:ext xmlns:c16="http://schemas.microsoft.com/office/drawing/2014/chart" uri="{C3380CC4-5D6E-409C-BE32-E72D297353CC}">
              <c16:uniqueId val="{00000000-356B-4450-A123-E430DC112FC2}"/>
            </c:ext>
          </c:extLst>
        </c:ser>
        <c:dLbls>
          <c:showLegendKey val="0"/>
          <c:showVal val="0"/>
          <c:showCatName val="0"/>
          <c:showSerName val="0"/>
          <c:showPercent val="0"/>
          <c:showBubbleSize val="0"/>
        </c:dLbls>
        <c:gapWidth val="100"/>
        <c:axId val="71953408"/>
        <c:axId val="71983872"/>
      </c:barChart>
      <c:catAx>
        <c:axId val="71953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71983872"/>
        <c:crosses val="autoZero"/>
        <c:auto val="1"/>
        <c:lblAlgn val="ctr"/>
        <c:lblOffset val="100"/>
        <c:noMultiLvlLbl val="0"/>
      </c:catAx>
      <c:valAx>
        <c:axId val="7198387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50000"/>
                        <a:lumOff val="50000"/>
                      </a:schemeClr>
                    </a:solidFill>
                    <a:latin typeface="+mn-lt"/>
                    <a:ea typeface="+mn-ea"/>
                    <a:cs typeface="+mn-cs"/>
                  </a:defRPr>
                </a:pPr>
                <a:r>
                  <a:rPr lang="en-US" dirty="0"/>
                  <a:t>Total Idaho Projects (n=393)</a:t>
                </a:r>
              </a:p>
            </c:rich>
          </c:tx>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50000"/>
                      <a:lumOff val="50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719534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Sheet1!$B$28</c:f>
              <c:strCache>
                <c:ptCount val="1"/>
                <c:pt idx="0">
                  <c:v>funding</c:v>
                </c:pt>
              </c:strCache>
            </c:strRef>
          </c:tx>
          <c:spPr>
            <a:solidFill>
              <a:schemeClr val="lt1"/>
            </a:solidFill>
            <a:ln w="19050">
              <a:solidFill>
                <a:schemeClr val="accent1"/>
              </a:solidFill>
            </a:ln>
            <a:effectLst/>
          </c:spPr>
          <c:dPt>
            <c:idx val="0"/>
            <c:bubble3D val="0"/>
            <c:extLst>
              <c:ext xmlns:c16="http://schemas.microsoft.com/office/drawing/2014/chart" uri="{C3380CC4-5D6E-409C-BE32-E72D297353CC}">
                <c16:uniqueId val="{00000001-6B42-4DF8-AA7A-55BA3870CBF5}"/>
              </c:ext>
            </c:extLst>
          </c:dPt>
          <c:dPt>
            <c:idx val="1"/>
            <c:bubble3D val="0"/>
            <c:extLst>
              <c:ext xmlns:c16="http://schemas.microsoft.com/office/drawing/2014/chart" uri="{C3380CC4-5D6E-409C-BE32-E72D297353CC}">
                <c16:uniqueId val="{00000003-6B42-4DF8-AA7A-55BA3870CBF5}"/>
              </c:ext>
            </c:extLst>
          </c:dPt>
          <c:dPt>
            <c:idx val="2"/>
            <c:bubble3D val="0"/>
            <c:extLst>
              <c:ext xmlns:c16="http://schemas.microsoft.com/office/drawing/2014/chart" uri="{C3380CC4-5D6E-409C-BE32-E72D297353CC}">
                <c16:uniqueId val="{00000005-6B42-4DF8-AA7A-55BA3870CBF5}"/>
              </c:ext>
            </c:extLst>
          </c:dPt>
          <c:dPt>
            <c:idx val="3"/>
            <c:bubble3D val="0"/>
            <c:extLst>
              <c:ext xmlns:c16="http://schemas.microsoft.com/office/drawing/2014/chart" uri="{C3380CC4-5D6E-409C-BE32-E72D297353CC}">
                <c16:uniqueId val="{00000007-6B42-4DF8-AA7A-55BA3870CBF5}"/>
              </c:ext>
            </c:extLst>
          </c:dPt>
          <c:dPt>
            <c:idx val="4"/>
            <c:bubble3D val="0"/>
            <c:extLst>
              <c:ext xmlns:c16="http://schemas.microsoft.com/office/drawing/2014/chart" uri="{C3380CC4-5D6E-409C-BE32-E72D297353CC}">
                <c16:uniqueId val="{00000009-6B42-4DF8-AA7A-55BA3870CBF5}"/>
              </c:ext>
            </c:extLst>
          </c:dPt>
          <c:dPt>
            <c:idx val="5"/>
            <c:bubble3D val="0"/>
            <c:extLst>
              <c:ext xmlns:c16="http://schemas.microsoft.com/office/drawing/2014/chart" uri="{C3380CC4-5D6E-409C-BE32-E72D297353CC}">
                <c16:uniqueId val="{0000000B-6B42-4DF8-AA7A-55BA3870CBF5}"/>
              </c:ext>
            </c:extLst>
          </c:dPt>
          <c:dLbls>
            <c:dLbl>
              <c:idx val="0"/>
              <c:layout>
                <c:manualLayout>
                  <c:x val="-0.25316094951853407"/>
                  <c:y val="-6.1825113966017406E-2"/>
                </c:manualLayout>
              </c:layout>
              <c:tx>
                <c:rich>
                  <a:bodyPr/>
                  <a:lstStyle/>
                  <a:p>
                    <a:fld id="{1124EE80-514B-4A4E-9735-54F37EBA779E}" type="CATEGORYNAME">
                      <a:rPr lang="en-US"/>
                      <a:pPr/>
                      <a:t>[CATEGORY NAME]</a:t>
                    </a:fld>
                    <a:r>
                      <a:rPr lang="en-US" baseline="0" dirty="0"/>
                      <a:t> </a:t>
                    </a:r>
                    <a:fld id="{CD112749-69C4-4227-AE32-B796D40E3A5C}" type="PERCENTAGE">
                      <a:rPr lang="en-US" baseline="0"/>
                      <a:pPr/>
                      <a:t>[PERCENTAGE]</a:t>
                    </a:fld>
                    <a:endParaRPr lang="en-US" baseline="0" dirty="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B42-4DF8-AA7A-55BA3870CBF5}"/>
                </c:ext>
              </c:extLst>
            </c:dLbl>
            <c:dLbl>
              <c:idx val="1"/>
              <c:layout>
                <c:manualLayout>
                  <c:x val="0.2220210801725494"/>
                  <c:y val="-6.9255974582124541E-2"/>
                </c:manualLayout>
              </c:layout>
              <c:tx>
                <c:rich>
                  <a:bodyPr/>
                  <a:lstStyle/>
                  <a:p>
                    <a:fld id="{10A1271B-FDB4-4D0A-97CA-7E7FD15093B1}" type="CATEGORYNAME">
                      <a:rPr lang="en-US"/>
                      <a:pPr/>
                      <a:t>[CATEGORY NAME]</a:t>
                    </a:fld>
                    <a:r>
                      <a:rPr lang="en-US" baseline="0" dirty="0"/>
                      <a:t> </a:t>
                    </a:r>
                    <a:fld id="{9747FC6E-BA5D-4720-9D77-EF6C36961B59}" type="PERCENTAGE">
                      <a:rPr lang="en-US" baseline="0"/>
                      <a:pPr/>
                      <a:t>[PERCENTAGE]</a:t>
                    </a:fld>
                    <a:endParaRPr lang="en-US" baseline="0" dirty="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B42-4DF8-AA7A-55BA3870CBF5}"/>
                </c:ext>
              </c:extLst>
            </c:dLbl>
            <c:dLbl>
              <c:idx val="2"/>
              <c:layout>
                <c:manualLayout>
                  <c:x val="0.13206885416925407"/>
                  <c:y val="0.16574195330846803"/>
                </c:manualLayout>
              </c:layout>
              <c:tx>
                <c:rich>
                  <a:bodyPr rot="0" spcFirstLastPara="1" vertOverflow="ellipsis" vert="horz" wrap="square" lIns="38100" tIns="19050" rIns="38100" bIns="19050" anchor="ctr" anchorCtr="1">
                    <a:noAutofit/>
                  </a:bodyPr>
                  <a:lstStyle/>
                  <a:p>
                    <a:pPr>
                      <a:defRPr sz="900" b="1" i="0" u="none" strike="noStrike" kern="1200" baseline="0">
                        <a:solidFill>
                          <a:schemeClr val="accent1"/>
                        </a:solidFill>
                        <a:latin typeface="+mn-lt"/>
                        <a:ea typeface="+mn-ea"/>
                        <a:cs typeface="+mn-cs"/>
                      </a:defRPr>
                    </a:pPr>
                    <a:fld id="{4A153C0A-4B94-4CF0-A3E8-DD483FC3D73A}" type="CATEGORYNAME">
                      <a:rPr lang="en-US"/>
                      <a:pPr>
                        <a:defRPr sz="900" b="1" i="0" u="none" strike="noStrike" kern="1200" baseline="0">
                          <a:solidFill>
                            <a:schemeClr val="accent1"/>
                          </a:solidFill>
                          <a:latin typeface="+mn-lt"/>
                          <a:ea typeface="+mn-ea"/>
                          <a:cs typeface="+mn-cs"/>
                        </a:defRPr>
                      </a:pPr>
                      <a:t>[CATEGORY NAME]</a:t>
                    </a:fld>
                    <a:r>
                      <a:rPr lang="en-US" baseline="0" dirty="0"/>
                      <a:t> </a:t>
                    </a:r>
                    <a:fld id="{39B1F7CD-BEE9-4541-A822-AF82496B56D4}" type="PERCENTAGE">
                      <a:rPr lang="en-US" baseline="0"/>
                      <a:pPr>
                        <a:defRPr sz="900" b="1" i="0" u="none" strike="noStrike" kern="1200" baseline="0">
                          <a:solidFill>
                            <a:schemeClr val="accent1"/>
                          </a:solidFill>
                          <a:latin typeface="+mn-lt"/>
                          <a:ea typeface="+mn-ea"/>
                          <a:cs typeface="+mn-cs"/>
                        </a:defRPr>
                      </a:pPr>
                      <a:t>[PERCENTAGE]</a:t>
                    </a:fld>
                    <a:endParaRPr lang="en-US" baseline="0" dirty="0"/>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layout>
                    <c:manualLayout>
                      <c:w val="0.14849631966351209"/>
                      <c:h val="0.20340350877192984"/>
                    </c:manualLayout>
                  </c15:layout>
                  <c15:dlblFieldTable/>
                  <c15:showDataLabelsRange val="0"/>
                </c:ext>
                <c:ext xmlns:c16="http://schemas.microsoft.com/office/drawing/2014/chart" uri="{C3380CC4-5D6E-409C-BE32-E72D297353CC}">
                  <c16:uniqueId val="{00000005-6B42-4DF8-AA7A-55BA3870CBF5}"/>
                </c:ext>
              </c:extLst>
            </c:dLbl>
            <c:dLbl>
              <c:idx val="3"/>
              <c:layout>
                <c:manualLayout>
                  <c:x val="-0.12827210478816331"/>
                  <c:y val="1.6695952479624257E-2"/>
                </c:manualLayout>
              </c:layout>
              <c:tx>
                <c:rich>
                  <a:bodyPr rot="0" spcFirstLastPara="1" vertOverflow="ellipsis" vert="horz" wrap="square" lIns="38100" tIns="19050" rIns="38100" bIns="19050" anchor="ctr" anchorCtr="1">
                    <a:noAutofit/>
                  </a:bodyPr>
                  <a:lstStyle/>
                  <a:p>
                    <a:pPr>
                      <a:defRPr sz="900" b="1" i="0" u="none" strike="noStrike" kern="1200" baseline="0">
                        <a:solidFill>
                          <a:schemeClr val="accent1"/>
                        </a:solidFill>
                        <a:latin typeface="+mn-lt"/>
                        <a:ea typeface="+mn-ea"/>
                        <a:cs typeface="+mn-cs"/>
                      </a:defRPr>
                    </a:pPr>
                    <a:fld id="{7B8AC1A4-B97A-47B7-8BE3-30FB7FC456DB}" type="CATEGORYNAME">
                      <a:rPr lang="en-US">
                        <a:solidFill>
                          <a:sysClr val="windowText" lastClr="000000"/>
                        </a:solidFill>
                      </a:rPr>
                      <a:pPr>
                        <a:defRPr sz="900" b="1" i="0" u="none" strike="noStrike" kern="1200" baseline="0">
                          <a:solidFill>
                            <a:schemeClr val="accent1"/>
                          </a:solidFill>
                          <a:latin typeface="+mn-lt"/>
                          <a:ea typeface="+mn-ea"/>
                          <a:cs typeface="+mn-cs"/>
                        </a:defRPr>
                      </a:pPr>
                      <a:t>[CATEGORY NAME]</a:t>
                    </a:fld>
                    <a:r>
                      <a:rPr lang="en-US" baseline="0" dirty="0">
                        <a:solidFill>
                          <a:sysClr val="windowText" lastClr="000000"/>
                        </a:solidFill>
                      </a:rPr>
                      <a:t> </a:t>
                    </a:r>
                    <a:fld id="{42FB73D4-BEAD-47A0-A137-72CBEA71DBC3}" type="PERCENTAGE">
                      <a:rPr lang="en-US" baseline="0">
                        <a:solidFill>
                          <a:sysClr val="windowText" lastClr="000000"/>
                        </a:solidFill>
                      </a:rPr>
                      <a:pPr>
                        <a:defRPr sz="900" b="1" i="0" u="none" strike="noStrike" kern="1200" baseline="0">
                          <a:solidFill>
                            <a:schemeClr val="accent1"/>
                          </a:solidFill>
                          <a:latin typeface="+mn-lt"/>
                          <a:ea typeface="+mn-ea"/>
                          <a:cs typeface="+mn-cs"/>
                        </a:defRPr>
                      </a:pPr>
                      <a:t>[PERCENTAGE]</a:t>
                    </a:fld>
                    <a:endParaRPr lang="en-US" baseline="0" dirty="0">
                      <a:solidFill>
                        <a:sysClr val="windowText" lastClr="000000"/>
                      </a:solidFill>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layout>
                    <c:manualLayout>
                      <c:w val="0.20378548895899054"/>
                      <c:h val="0.14375438596491227"/>
                    </c:manualLayout>
                  </c15:layout>
                  <c15:dlblFieldTable/>
                  <c15:showDataLabelsRange val="0"/>
                </c:ext>
                <c:ext xmlns:c16="http://schemas.microsoft.com/office/drawing/2014/chart" uri="{C3380CC4-5D6E-409C-BE32-E72D297353CC}">
                  <c16:uniqueId val="{00000007-6B42-4DF8-AA7A-55BA3870CBF5}"/>
                </c:ext>
              </c:extLst>
            </c:dLbl>
            <c:dLbl>
              <c:idx val="4"/>
              <c:layout>
                <c:manualLayout>
                  <c:x val="-0.32609122597845619"/>
                  <c:y val="0.31300303909379751"/>
                </c:manualLayout>
              </c:layout>
              <c:tx>
                <c:rich>
                  <a:bodyPr rot="0" spcFirstLastPara="1" vertOverflow="ellipsis" vert="horz" wrap="square" lIns="38100" tIns="19050" rIns="38100" bIns="19050" anchor="ctr" anchorCtr="1">
                    <a:noAutofit/>
                  </a:bodyPr>
                  <a:lstStyle/>
                  <a:p>
                    <a:pPr>
                      <a:defRPr sz="900" b="1" i="0" u="none" strike="noStrike" kern="1200" baseline="0">
                        <a:solidFill>
                          <a:schemeClr val="accent1"/>
                        </a:solidFill>
                        <a:latin typeface="+mn-lt"/>
                        <a:ea typeface="+mn-ea"/>
                        <a:cs typeface="+mn-cs"/>
                      </a:defRPr>
                    </a:pPr>
                    <a:fld id="{5602AF1C-133F-458C-9F9D-C62C4C7DC565}" type="CATEGORYNAME">
                      <a:rPr lang="en-US">
                        <a:solidFill>
                          <a:sysClr val="windowText" lastClr="000000"/>
                        </a:solidFill>
                      </a:rPr>
                      <a:pPr>
                        <a:defRPr sz="900" b="1" i="0" u="none" strike="noStrike" kern="1200" baseline="0">
                          <a:solidFill>
                            <a:schemeClr val="accent1"/>
                          </a:solidFill>
                          <a:latin typeface="+mn-lt"/>
                          <a:ea typeface="+mn-ea"/>
                          <a:cs typeface="+mn-cs"/>
                        </a:defRPr>
                      </a:pPr>
                      <a:t>[CATEGORY NAME]</a:t>
                    </a:fld>
                    <a:r>
                      <a:rPr lang="en-US" baseline="0" dirty="0">
                        <a:solidFill>
                          <a:sysClr val="windowText" lastClr="000000"/>
                        </a:solidFill>
                      </a:rPr>
                      <a:t> &lt;1%</a:t>
                    </a:r>
                  </a:p>
                </c:rich>
              </c:tx>
              <c:spPr>
                <a:solidFill>
                  <a:schemeClr val="accent1"/>
                </a:solidFill>
                <a:ln>
                  <a:noFill/>
                </a:ln>
                <a:effectLst/>
              </c:spPr>
              <c:dLblPos val="bestFit"/>
              <c:showLegendKey val="0"/>
              <c:showVal val="1"/>
              <c:showCatName val="1"/>
              <c:showSerName val="0"/>
              <c:showPercent val="1"/>
              <c:showBubbleSize val="0"/>
              <c:extLst>
                <c:ext xmlns:c15="http://schemas.microsoft.com/office/drawing/2012/chart" uri="{CE6537A1-D6FC-4f65-9D91-7224C49458BB}">
                  <c15:layout>
                    <c:manualLayout>
                      <c:w val="0.18943225945337275"/>
                      <c:h val="0.21738610305290787"/>
                    </c:manualLayout>
                  </c15:layout>
                  <c15:dlblFieldTable/>
                  <c15:showDataLabelsRange val="0"/>
                </c:ext>
                <c:ext xmlns:c16="http://schemas.microsoft.com/office/drawing/2014/chart" uri="{C3380CC4-5D6E-409C-BE32-E72D297353CC}">
                  <c16:uniqueId val="{00000009-6B42-4DF8-AA7A-55BA3870CBF5}"/>
                </c:ext>
              </c:extLst>
            </c:dLbl>
            <c:dLbl>
              <c:idx val="5"/>
              <c:layout>
                <c:manualLayout>
                  <c:x val="0.3029639749290014"/>
                  <c:y val="3.1133305705207899E-2"/>
                </c:manualLayout>
              </c:layout>
              <c:tx>
                <c:rich>
                  <a:bodyPr/>
                  <a:lstStyle/>
                  <a:p>
                    <a:fld id="{F506ED18-E4CC-46F6-98B2-7A07DBEFAC93}" type="CATEGORYNAME">
                      <a:rPr lang="en-US">
                        <a:solidFill>
                          <a:sysClr val="windowText" lastClr="000000"/>
                        </a:solidFill>
                      </a:rPr>
                      <a:pPr/>
                      <a:t>[CATEGORY NAME]</a:t>
                    </a:fld>
                    <a:r>
                      <a:rPr lang="en-US" baseline="0" dirty="0">
                        <a:solidFill>
                          <a:sysClr val="windowText" lastClr="000000"/>
                        </a:solidFill>
                      </a:rPr>
                      <a:t> &lt;1%</a:t>
                    </a:r>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6B42-4DF8-AA7A-55BA3870CBF5}"/>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1"/>
                    </a:solidFill>
                    <a:latin typeface="+mn-lt"/>
                    <a:ea typeface="+mn-ea"/>
                    <a:cs typeface="+mn-cs"/>
                  </a:defRPr>
                </a:pPr>
                <a:endParaRPr lang="en-US"/>
              </a:p>
            </c:txPr>
            <c:dLblPos val="inEnd"/>
            <c:showLegendKey val="0"/>
            <c:showVal val="1"/>
            <c:showCatName val="1"/>
            <c:showSerName val="0"/>
            <c:showPercent val="1"/>
            <c:showBubbleSize val="0"/>
            <c:showLeaderLines val="0"/>
            <c:extLst>
              <c:ext xmlns:c15="http://schemas.microsoft.com/office/drawing/2012/chart" uri="{CE6537A1-D6FC-4f65-9D91-7224C49458BB}"/>
            </c:extLst>
          </c:dLbls>
          <c:cat>
            <c:strRef>
              <c:f>Sheet1!$A$29:$A$34</c:f>
              <c:strCache>
                <c:ptCount val="6"/>
                <c:pt idx="0">
                  <c:v>Habitat Restoration &amp; Acquisition </c:v>
                </c:pt>
                <c:pt idx="1">
                  <c:v>Research, Monitoring, and Evaluation</c:v>
                </c:pt>
                <c:pt idx="2">
                  <c:v>Hatcheries and Harvest Management</c:v>
                </c:pt>
                <c:pt idx="3">
                  <c:v>Restoration Planning &amp; Assessments</c:v>
                </c:pt>
                <c:pt idx="4">
                  <c:v>Public Outreach, Education, and Landowner Recruitment</c:v>
                </c:pt>
                <c:pt idx="5">
                  <c:v>Program Administration</c:v>
                </c:pt>
              </c:strCache>
            </c:strRef>
          </c:cat>
          <c:val>
            <c:numRef>
              <c:f>Sheet1!$B$29:$B$34</c:f>
              <c:numCache>
                <c:formatCode>_("$"* #,##0_);_("$"* \(#,##0\);_("$"* "-"??_);_(@_)</c:formatCode>
                <c:ptCount val="6"/>
                <c:pt idx="0">
                  <c:v>72760165</c:v>
                </c:pt>
                <c:pt idx="1">
                  <c:v>21314132</c:v>
                </c:pt>
                <c:pt idx="2">
                  <c:v>12989900</c:v>
                </c:pt>
                <c:pt idx="3">
                  <c:v>6166864</c:v>
                </c:pt>
                <c:pt idx="4">
                  <c:v>116334</c:v>
                </c:pt>
                <c:pt idx="5">
                  <c:v>1575390</c:v>
                </c:pt>
              </c:numCache>
            </c:numRef>
          </c:val>
          <c:extLst>
            <c:ext xmlns:c16="http://schemas.microsoft.com/office/drawing/2014/chart" uri="{C3380CC4-5D6E-409C-BE32-E72D297353CC}">
              <c16:uniqueId val="{0000000C-6B42-4DF8-AA7A-55BA3870CBF5}"/>
            </c:ext>
          </c:extLst>
        </c:ser>
        <c:dLbls>
          <c:dLblPos val="in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solidFill>
      <a:schemeClr val="accent1"/>
    </a:solidFill>
    <a:ln w="9525" cap="flat" cmpd="sng" algn="ctr">
      <a:solidFill>
        <a:schemeClr val="accent1"/>
      </a:solidFill>
      <a:round/>
    </a:ln>
    <a:effectLst/>
  </c:spPr>
  <c:txPr>
    <a:bodyPr/>
    <a:lstStyle/>
    <a:p>
      <a:pPr>
        <a:defRPr/>
      </a:pPr>
      <a:endParaRPr lang="en-US"/>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1">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D491AB-5855-41A0-9DF1-CDCB62DEEFF1}" type="doc">
      <dgm:prSet loTypeId="urn:microsoft.com/office/officeart/2008/layout/AlternatingHexagons" loCatId="list" qsTypeId="urn:microsoft.com/office/officeart/2005/8/quickstyle/3d1" qsCatId="3D" csTypeId="urn:microsoft.com/office/officeart/2005/8/colors/accent1_2" csCatId="accent1" phldr="1"/>
      <dgm:spPr/>
      <dgm:t>
        <a:bodyPr/>
        <a:lstStyle/>
        <a:p>
          <a:endParaRPr lang="en-US"/>
        </a:p>
      </dgm:t>
    </dgm:pt>
    <dgm:pt modelId="{A68A5ED7-994F-4F53-80BB-95AB0FFD463C}">
      <dgm:prSet phldrT="[Text]" custT="1"/>
      <dgm:spPr/>
      <dgm:t>
        <a:bodyPr/>
        <a:lstStyle/>
        <a:p>
          <a:r>
            <a:rPr lang="en-US" sz="1200" dirty="0"/>
            <a:t>Removed 70 Fish Passage Barriers</a:t>
          </a:r>
        </a:p>
      </dgm:t>
    </dgm:pt>
    <dgm:pt modelId="{9393B732-11AA-4C42-8CE9-C5911EFE9142}" type="parTrans" cxnId="{8E1FB99F-9154-454F-A612-F1B46AA5DCB6}">
      <dgm:prSet/>
      <dgm:spPr/>
      <dgm:t>
        <a:bodyPr/>
        <a:lstStyle/>
        <a:p>
          <a:endParaRPr lang="en-US"/>
        </a:p>
      </dgm:t>
    </dgm:pt>
    <dgm:pt modelId="{A8208B3E-F2DB-44C9-9408-30505FB72B4D}" type="sibTrans" cxnId="{8E1FB99F-9154-454F-A612-F1B46AA5DCB6}">
      <dgm:prSet custT="1"/>
      <dgm:spPr/>
      <dgm:t>
        <a:bodyPr/>
        <a:lstStyle/>
        <a:p>
          <a:r>
            <a:rPr lang="en-US" sz="1200" dirty="0"/>
            <a:t>84 road stream crossings improved</a:t>
          </a:r>
        </a:p>
      </dgm:t>
    </dgm:pt>
    <dgm:pt modelId="{415F824E-8F3B-47E4-9DC2-3A1DC78C3A47}">
      <dgm:prSet phldrT="[Text]" custT="1"/>
      <dgm:spPr/>
      <dgm:t>
        <a:bodyPr/>
        <a:lstStyle/>
        <a:p>
          <a:r>
            <a:rPr lang="en-US" sz="1200" dirty="0"/>
            <a:t>100,162 miles monitored</a:t>
          </a:r>
        </a:p>
      </dgm:t>
    </dgm:pt>
    <dgm:pt modelId="{8501FF21-EA5C-42E8-985B-65627AA868F3}" type="parTrans" cxnId="{93314520-5293-4858-8AA8-DC78B5C6F291}">
      <dgm:prSet/>
      <dgm:spPr/>
      <dgm:t>
        <a:bodyPr/>
        <a:lstStyle/>
        <a:p>
          <a:endParaRPr lang="en-US"/>
        </a:p>
      </dgm:t>
    </dgm:pt>
    <dgm:pt modelId="{E14BA033-5506-4A22-B041-F1F35C2FBA9D}" type="sibTrans" cxnId="{93314520-5293-4858-8AA8-DC78B5C6F291}">
      <dgm:prSet custT="1"/>
      <dgm:spPr/>
      <dgm:t>
        <a:bodyPr/>
        <a:lstStyle/>
        <a:p>
          <a:r>
            <a:rPr lang="en-US" sz="1200" dirty="0"/>
            <a:t>32 miles of streambank protected</a:t>
          </a:r>
        </a:p>
      </dgm:t>
    </dgm:pt>
    <dgm:pt modelId="{7253E1C3-0C94-40D0-85F5-07D422BAA120}">
      <dgm:prSet phldrT="[Text]" custT="1"/>
      <dgm:spPr/>
      <dgm:t>
        <a:bodyPr/>
        <a:lstStyle/>
        <a:p>
          <a:r>
            <a:rPr lang="en-US" sz="1200" dirty="0"/>
            <a:t>Assessed 1,232 miles of stream</a:t>
          </a:r>
        </a:p>
      </dgm:t>
    </dgm:pt>
    <dgm:pt modelId="{E77FFCF6-2F88-4FCD-BEF8-8089C78D71EF}" type="parTrans" cxnId="{16202373-F2D6-4F3B-AA65-60A2B8864D0D}">
      <dgm:prSet/>
      <dgm:spPr/>
      <dgm:t>
        <a:bodyPr/>
        <a:lstStyle/>
        <a:p>
          <a:endParaRPr lang="en-US"/>
        </a:p>
      </dgm:t>
    </dgm:pt>
    <dgm:pt modelId="{5CC19D9F-2433-4F5C-B6D7-B8F2F6F06D14}" type="sibTrans" cxnId="{16202373-F2D6-4F3B-AA65-60A2B8864D0D}">
      <dgm:prSet custT="1"/>
      <dgm:spPr/>
      <dgm:t>
        <a:bodyPr/>
        <a:lstStyle/>
        <a:p>
          <a:r>
            <a:rPr lang="en-US" sz="1200" dirty="0"/>
            <a:t>1,331,700 fry/smolt marked or tagged and released</a:t>
          </a:r>
        </a:p>
      </dgm:t>
    </dgm:pt>
    <dgm:pt modelId="{186D6C06-DB50-410E-8154-1FF65CB39EEA}">
      <dgm:prSet custT="1"/>
      <dgm:spPr/>
      <dgm:t>
        <a:bodyPr/>
        <a:lstStyle/>
        <a:p>
          <a:r>
            <a:rPr lang="en-US" sz="1200" dirty="0"/>
            <a:t>81 instream miles of habitat treated</a:t>
          </a:r>
        </a:p>
      </dgm:t>
    </dgm:pt>
    <dgm:pt modelId="{DDFF8657-CA82-4DB6-B9B2-9163932F80B3}" type="parTrans" cxnId="{B8987406-81FA-4DE8-8ADB-BBE16AC853F9}">
      <dgm:prSet/>
      <dgm:spPr/>
      <dgm:t>
        <a:bodyPr/>
        <a:lstStyle/>
        <a:p>
          <a:endParaRPr lang="en-US"/>
        </a:p>
      </dgm:t>
    </dgm:pt>
    <dgm:pt modelId="{72BFDDAF-4670-48F9-BA6F-21E3519DC40B}" type="sibTrans" cxnId="{B8987406-81FA-4DE8-8ADB-BBE16AC853F9}">
      <dgm:prSet custT="1"/>
      <dgm:spPr/>
      <dgm:t>
        <a:bodyPr/>
        <a:lstStyle/>
        <a:p>
          <a:pPr algn="l"/>
          <a:r>
            <a:rPr lang="en-US" sz="1200" dirty="0"/>
            <a:t>Treated 1,190 acres of  riparian &amp; wetland habitat </a:t>
          </a:r>
        </a:p>
      </dgm:t>
    </dgm:pt>
    <dgm:pt modelId="{8112014F-AB5B-46CF-83C5-34CE63C69413}">
      <dgm:prSet custT="1"/>
      <dgm:spPr/>
      <dgm:t>
        <a:bodyPr/>
        <a:lstStyle/>
        <a:p>
          <a:r>
            <a:rPr lang="en-US" sz="1200" dirty="0"/>
            <a:t>784 miles of stream made accessible</a:t>
          </a:r>
        </a:p>
      </dgm:t>
    </dgm:pt>
    <dgm:pt modelId="{0DAC6D14-AF03-43C3-8323-24E5A2384BE4}" type="parTrans" cxnId="{5872391E-BF4F-45D5-9DC4-521C3C61A59E}">
      <dgm:prSet/>
      <dgm:spPr/>
      <dgm:t>
        <a:bodyPr/>
        <a:lstStyle/>
        <a:p>
          <a:endParaRPr lang="en-US"/>
        </a:p>
      </dgm:t>
    </dgm:pt>
    <dgm:pt modelId="{A2559C44-67F1-4531-BE50-C9320ABA2356}" type="sibTrans" cxnId="{5872391E-BF4F-45D5-9DC4-521C3C61A59E}">
      <dgm:prSet custT="1"/>
      <dgm:spPr/>
      <dgm:t>
        <a:bodyPr/>
        <a:lstStyle/>
        <a:p>
          <a:r>
            <a:rPr lang="en-US" sz="1200" dirty="0"/>
            <a:t>9 fish screens</a:t>
          </a:r>
        </a:p>
      </dgm:t>
    </dgm:pt>
    <dgm:pt modelId="{1FD1AB15-BB67-4B0C-82FB-0AB5F3D0C598}" type="pres">
      <dgm:prSet presAssocID="{D7D491AB-5855-41A0-9DF1-CDCB62DEEFF1}" presName="Name0" presStyleCnt="0">
        <dgm:presLayoutVars>
          <dgm:chMax/>
          <dgm:chPref/>
          <dgm:dir/>
          <dgm:animLvl val="lvl"/>
        </dgm:presLayoutVars>
      </dgm:prSet>
      <dgm:spPr/>
    </dgm:pt>
    <dgm:pt modelId="{09E2D2DD-5C00-4209-B8CD-8F3077F1C919}" type="pres">
      <dgm:prSet presAssocID="{A68A5ED7-994F-4F53-80BB-95AB0FFD463C}" presName="composite" presStyleCnt="0"/>
      <dgm:spPr/>
    </dgm:pt>
    <dgm:pt modelId="{6D3CDE60-1341-4523-A35A-610BADD80F91}" type="pres">
      <dgm:prSet presAssocID="{A68A5ED7-994F-4F53-80BB-95AB0FFD463C}" presName="Parent1" presStyleLbl="node1" presStyleIdx="0" presStyleCnt="10">
        <dgm:presLayoutVars>
          <dgm:chMax val="1"/>
          <dgm:chPref val="1"/>
          <dgm:bulletEnabled val="1"/>
        </dgm:presLayoutVars>
      </dgm:prSet>
      <dgm:spPr/>
    </dgm:pt>
    <dgm:pt modelId="{C22C17B4-FBE6-4FDB-9A8F-98D93C909330}" type="pres">
      <dgm:prSet presAssocID="{A68A5ED7-994F-4F53-80BB-95AB0FFD463C}" presName="Childtext1" presStyleLbl="revTx" presStyleIdx="0" presStyleCnt="5">
        <dgm:presLayoutVars>
          <dgm:chMax val="0"/>
          <dgm:chPref val="0"/>
          <dgm:bulletEnabled val="1"/>
        </dgm:presLayoutVars>
      </dgm:prSet>
      <dgm:spPr/>
    </dgm:pt>
    <dgm:pt modelId="{801AF7D4-4A5C-4628-9B48-6594B54A1691}" type="pres">
      <dgm:prSet presAssocID="{A68A5ED7-994F-4F53-80BB-95AB0FFD463C}" presName="BalanceSpacing" presStyleCnt="0"/>
      <dgm:spPr/>
    </dgm:pt>
    <dgm:pt modelId="{3FD7AA43-371F-425E-8450-82BC89903449}" type="pres">
      <dgm:prSet presAssocID="{A68A5ED7-994F-4F53-80BB-95AB0FFD463C}" presName="BalanceSpacing1" presStyleCnt="0"/>
      <dgm:spPr/>
    </dgm:pt>
    <dgm:pt modelId="{B88BC9FC-F843-4603-82ED-D46C462F7969}" type="pres">
      <dgm:prSet presAssocID="{A8208B3E-F2DB-44C9-9408-30505FB72B4D}" presName="Accent1Text" presStyleLbl="node1" presStyleIdx="1" presStyleCnt="10"/>
      <dgm:spPr/>
    </dgm:pt>
    <dgm:pt modelId="{23B67C93-6351-4220-85BB-9B33DAA57174}" type="pres">
      <dgm:prSet presAssocID="{A8208B3E-F2DB-44C9-9408-30505FB72B4D}" presName="spaceBetweenRectangles" presStyleCnt="0"/>
      <dgm:spPr/>
    </dgm:pt>
    <dgm:pt modelId="{34B52DA9-608D-4750-B6C0-A9E5806D2365}" type="pres">
      <dgm:prSet presAssocID="{186D6C06-DB50-410E-8154-1FF65CB39EEA}" presName="composite" presStyleCnt="0"/>
      <dgm:spPr/>
    </dgm:pt>
    <dgm:pt modelId="{2E888BE5-FC27-4725-BF36-B66F00704494}" type="pres">
      <dgm:prSet presAssocID="{186D6C06-DB50-410E-8154-1FF65CB39EEA}" presName="Parent1" presStyleLbl="node1" presStyleIdx="2" presStyleCnt="10">
        <dgm:presLayoutVars>
          <dgm:chMax val="1"/>
          <dgm:chPref val="1"/>
          <dgm:bulletEnabled val="1"/>
        </dgm:presLayoutVars>
      </dgm:prSet>
      <dgm:spPr/>
    </dgm:pt>
    <dgm:pt modelId="{97FC9B51-47CF-48FC-A9AF-C7A5A45BD502}" type="pres">
      <dgm:prSet presAssocID="{186D6C06-DB50-410E-8154-1FF65CB39EEA}" presName="Childtext1" presStyleLbl="revTx" presStyleIdx="1" presStyleCnt="5">
        <dgm:presLayoutVars>
          <dgm:chMax val="0"/>
          <dgm:chPref val="0"/>
          <dgm:bulletEnabled val="1"/>
        </dgm:presLayoutVars>
      </dgm:prSet>
      <dgm:spPr/>
    </dgm:pt>
    <dgm:pt modelId="{72F4675D-7654-47B8-AC9D-627A9B9E6425}" type="pres">
      <dgm:prSet presAssocID="{186D6C06-DB50-410E-8154-1FF65CB39EEA}" presName="BalanceSpacing" presStyleCnt="0"/>
      <dgm:spPr/>
    </dgm:pt>
    <dgm:pt modelId="{C2986F98-0D62-4ABF-89AD-830C74232287}" type="pres">
      <dgm:prSet presAssocID="{186D6C06-DB50-410E-8154-1FF65CB39EEA}" presName="BalanceSpacing1" presStyleCnt="0"/>
      <dgm:spPr/>
    </dgm:pt>
    <dgm:pt modelId="{BB3EA4A7-6E5E-4FBA-B120-2069F6077162}" type="pres">
      <dgm:prSet presAssocID="{72BFDDAF-4670-48F9-BA6F-21E3519DC40B}" presName="Accent1Text" presStyleLbl="node1" presStyleIdx="3" presStyleCnt="10" custScaleX="104320"/>
      <dgm:spPr/>
    </dgm:pt>
    <dgm:pt modelId="{569D4952-532B-4B84-AF84-F9583B83D954}" type="pres">
      <dgm:prSet presAssocID="{72BFDDAF-4670-48F9-BA6F-21E3519DC40B}" presName="spaceBetweenRectangles" presStyleCnt="0"/>
      <dgm:spPr/>
    </dgm:pt>
    <dgm:pt modelId="{2B591C06-AADA-41FE-ACC8-01EA499626CD}" type="pres">
      <dgm:prSet presAssocID="{8112014F-AB5B-46CF-83C5-34CE63C69413}" presName="composite" presStyleCnt="0"/>
      <dgm:spPr/>
    </dgm:pt>
    <dgm:pt modelId="{0CCED508-1611-4B26-9127-CE3B51845F9A}" type="pres">
      <dgm:prSet presAssocID="{8112014F-AB5B-46CF-83C5-34CE63C69413}" presName="Parent1" presStyleLbl="node1" presStyleIdx="4" presStyleCnt="10">
        <dgm:presLayoutVars>
          <dgm:chMax val="1"/>
          <dgm:chPref val="1"/>
          <dgm:bulletEnabled val="1"/>
        </dgm:presLayoutVars>
      </dgm:prSet>
      <dgm:spPr/>
    </dgm:pt>
    <dgm:pt modelId="{152463EA-BC62-4DE6-9782-42E367F50A58}" type="pres">
      <dgm:prSet presAssocID="{8112014F-AB5B-46CF-83C5-34CE63C69413}" presName="Childtext1" presStyleLbl="revTx" presStyleIdx="2" presStyleCnt="5">
        <dgm:presLayoutVars>
          <dgm:chMax val="0"/>
          <dgm:chPref val="0"/>
          <dgm:bulletEnabled val="1"/>
        </dgm:presLayoutVars>
      </dgm:prSet>
      <dgm:spPr/>
    </dgm:pt>
    <dgm:pt modelId="{319542FC-29B4-49FA-A300-70808C7C282E}" type="pres">
      <dgm:prSet presAssocID="{8112014F-AB5B-46CF-83C5-34CE63C69413}" presName="BalanceSpacing" presStyleCnt="0"/>
      <dgm:spPr/>
    </dgm:pt>
    <dgm:pt modelId="{012E05EE-934C-4184-83EE-1FEE0116B77D}" type="pres">
      <dgm:prSet presAssocID="{8112014F-AB5B-46CF-83C5-34CE63C69413}" presName="BalanceSpacing1" presStyleCnt="0"/>
      <dgm:spPr/>
    </dgm:pt>
    <dgm:pt modelId="{4335937F-F139-47B9-AD1A-6766D9775D66}" type="pres">
      <dgm:prSet presAssocID="{A2559C44-67F1-4531-BE50-C9320ABA2356}" presName="Accent1Text" presStyleLbl="node1" presStyleIdx="5" presStyleCnt="10"/>
      <dgm:spPr/>
    </dgm:pt>
    <dgm:pt modelId="{23DA5317-7102-4275-8383-0F6A395536A5}" type="pres">
      <dgm:prSet presAssocID="{A2559C44-67F1-4531-BE50-C9320ABA2356}" presName="spaceBetweenRectangles" presStyleCnt="0"/>
      <dgm:spPr/>
    </dgm:pt>
    <dgm:pt modelId="{AFDD74F4-C708-407D-8B87-DC743C477604}" type="pres">
      <dgm:prSet presAssocID="{415F824E-8F3B-47E4-9DC2-3A1DC78C3A47}" presName="composite" presStyleCnt="0"/>
      <dgm:spPr/>
    </dgm:pt>
    <dgm:pt modelId="{1DA997A5-5A10-415C-87A5-B8DEFAE0D16D}" type="pres">
      <dgm:prSet presAssocID="{415F824E-8F3B-47E4-9DC2-3A1DC78C3A47}" presName="Parent1" presStyleLbl="node1" presStyleIdx="6" presStyleCnt="10">
        <dgm:presLayoutVars>
          <dgm:chMax val="1"/>
          <dgm:chPref val="1"/>
          <dgm:bulletEnabled val="1"/>
        </dgm:presLayoutVars>
      </dgm:prSet>
      <dgm:spPr/>
    </dgm:pt>
    <dgm:pt modelId="{AB4FE348-0290-47CB-8F16-5627934BCC50}" type="pres">
      <dgm:prSet presAssocID="{415F824E-8F3B-47E4-9DC2-3A1DC78C3A47}" presName="Childtext1" presStyleLbl="revTx" presStyleIdx="3" presStyleCnt="5">
        <dgm:presLayoutVars>
          <dgm:chMax val="0"/>
          <dgm:chPref val="0"/>
          <dgm:bulletEnabled val="1"/>
        </dgm:presLayoutVars>
      </dgm:prSet>
      <dgm:spPr/>
    </dgm:pt>
    <dgm:pt modelId="{057A9DAA-1117-496C-855F-41ACC778A11F}" type="pres">
      <dgm:prSet presAssocID="{415F824E-8F3B-47E4-9DC2-3A1DC78C3A47}" presName="BalanceSpacing" presStyleCnt="0"/>
      <dgm:spPr/>
    </dgm:pt>
    <dgm:pt modelId="{1250EDB5-6399-4AB9-B3BF-41EF9A77CD8C}" type="pres">
      <dgm:prSet presAssocID="{415F824E-8F3B-47E4-9DC2-3A1DC78C3A47}" presName="BalanceSpacing1" presStyleCnt="0"/>
      <dgm:spPr/>
    </dgm:pt>
    <dgm:pt modelId="{5F66775A-7D31-4799-BA47-E83E5CD797AE}" type="pres">
      <dgm:prSet presAssocID="{E14BA033-5506-4A22-B041-F1F35C2FBA9D}" presName="Accent1Text" presStyleLbl="node1" presStyleIdx="7" presStyleCnt="10"/>
      <dgm:spPr/>
    </dgm:pt>
    <dgm:pt modelId="{200FD9DF-9798-4C2E-82BF-452ECDD61871}" type="pres">
      <dgm:prSet presAssocID="{E14BA033-5506-4A22-B041-F1F35C2FBA9D}" presName="spaceBetweenRectangles" presStyleCnt="0"/>
      <dgm:spPr/>
    </dgm:pt>
    <dgm:pt modelId="{349A3697-4980-474C-9F36-FE91A83EDEBF}" type="pres">
      <dgm:prSet presAssocID="{7253E1C3-0C94-40D0-85F5-07D422BAA120}" presName="composite" presStyleCnt="0"/>
      <dgm:spPr/>
    </dgm:pt>
    <dgm:pt modelId="{E5CD79B0-E22B-4F80-A58D-2399410F06C3}" type="pres">
      <dgm:prSet presAssocID="{7253E1C3-0C94-40D0-85F5-07D422BAA120}" presName="Parent1" presStyleLbl="node1" presStyleIdx="8" presStyleCnt="10">
        <dgm:presLayoutVars>
          <dgm:chMax val="1"/>
          <dgm:chPref val="1"/>
          <dgm:bulletEnabled val="1"/>
        </dgm:presLayoutVars>
      </dgm:prSet>
      <dgm:spPr/>
    </dgm:pt>
    <dgm:pt modelId="{282A52F2-917D-40FE-9985-ABEF9854C1B9}" type="pres">
      <dgm:prSet presAssocID="{7253E1C3-0C94-40D0-85F5-07D422BAA120}" presName="Childtext1" presStyleLbl="revTx" presStyleIdx="4" presStyleCnt="5">
        <dgm:presLayoutVars>
          <dgm:chMax val="0"/>
          <dgm:chPref val="0"/>
          <dgm:bulletEnabled val="1"/>
        </dgm:presLayoutVars>
      </dgm:prSet>
      <dgm:spPr/>
    </dgm:pt>
    <dgm:pt modelId="{2041B70B-3FF2-4DDD-9993-9138C5FAF5DD}" type="pres">
      <dgm:prSet presAssocID="{7253E1C3-0C94-40D0-85F5-07D422BAA120}" presName="BalanceSpacing" presStyleCnt="0"/>
      <dgm:spPr/>
    </dgm:pt>
    <dgm:pt modelId="{DEC8BEE7-FE04-4376-A3A4-BE926D42D8D5}" type="pres">
      <dgm:prSet presAssocID="{7253E1C3-0C94-40D0-85F5-07D422BAA120}" presName="BalanceSpacing1" presStyleCnt="0"/>
      <dgm:spPr/>
    </dgm:pt>
    <dgm:pt modelId="{3A8D0A92-4886-4F57-853C-438FEB353012}" type="pres">
      <dgm:prSet presAssocID="{5CC19D9F-2433-4F5C-B6D7-B8F2F6F06D14}" presName="Accent1Text" presStyleLbl="node1" presStyleIdx="9" presStyleCnt="10"/>
      <dgm:spPr/>
    </dgm:pt>
  </dgm:ptLst>
  <dgm:cxnLst>
    <dgm:cxn modelId="{B8987406-81FA-4DE8-8ADB-BBE16AC853F9}" srcId="{D7D491AB-5855-41A0-9DF1-CDCB62DEEFF1}" destId="{186D6C06-DB50-410E-8154-1FF65CB39EEA}" srcOrd="1" destOrd="0" parTransId="{DDFF8657-CA82-4DB6-B9B2-9163932F80B3}" sibTransId="{72BFDDAF-4670-48F9-BA6F-21E3519DC40B}"/>
    <dgm:cxn modelId="{8E49CF0C-F47D-4037-B844-CD8C2635A16D}" type="presOf" srcId="{186D6C06-DB50-410E-8154-1FF65CB39EEA}" destId="{2E888BE5-FC27-4725-BF36-B66F00704494}" srcOrd="0" destOrd="0" presId="urn:microsoft.com/office/officeart/2008/layout/AlternatingHexagons"/>
    <dgm:cxn modelId="{5872391E-BF4F-45D5-9DC4-521C3C61A59E}" srcId="{D7D491AB-5855-41A0-9DF1-CDCB62DEEFF1}" destId="{8112014F-AB5B-46CF-83C5-34CE63C69413}" srcOrd="2" destOrd="0" parTransId="{0DAC6D14-AF03-43C3-8323-24E5A2384BE4}" sibTransId="{A2559C44-67F1-4531-BE50-C9320ABA2356}"/>
    <dgm:cxn modelId="{93314520-5293-4858-8AA8-DC78B5C6F291}" srcId="{D7D491AB-5855-41A0-9DF1-CDCB62DEEFF1}" destId="{415F824E-8F3B-47E4-9DC2-3A1DC78C3A47}" srcOrd="3" destOrd="0" parTransId="{8501FF21-EA5C-42E8-985B-65627AA868F3}" sibTransId="{E14BA033-5506-4A22-B041-F1F35C2FBA9D}"/>
    <dgm:cxn modelId="{3464A621-2F44-4FF0-B3B0-EA4C607272D2}" type="presOf" srcId="{A68A5ED7-994F-4F53-80BB-95AB0FFD463C}" destId="{6D3CDE60-1341-4523-A35A-610BADD80F91}" srcOrd="0" destOrd="0" presId="urn:microsoft.com/office/officeart/2008/layout/AlternatingHexagons"/>
    <dgm:cxn modelId="{3355B02F-1A25-45AF-9E5D-CC9209397BB9}" type="presOf" srcId="{D7D491AB-5855-41A0-9DF1-CDCB62DEEFF1}" destId="{1FD1AB15-BB67-4B0C-82FB-0AB5F3D0C598}" srcOrd="0" destOrd="0" presId="urn:microsoft.com/office/officeart/2008/layout/AlternatingHexagons"/>
    <dgm:cxn modelId="{27605739-E24D-437F-AB3B-FBDF8AD00FA5}" type="presOf" srcId="{8112014F-AB5B-46CF-83C5-34CE63C69413}" destId="{0CCED508-1611-4B26-9127-CE3B51845F9A}" srcOrd="0" destOrd="0" presId="urn:microsoft.com/office/officeart/2008/layout/AlternatingHexagons"/>
    <dgm:cxn modelId="{BC070E4E-DFCF-4B8F-B87F-42604BEDE591}" type="presOf" srcId="{72BFDDAF-4670-48F9-BA6F-21E3519DC40B}" destId="{BB3EA4A7-6E5E-4FBA-B120-2069F6077162}" srcOrd="0" destOrd="0" presId="urn:microsoft.com/office/officeart/2008/layout/AlternatingHexagons"/>
    <dgm:cxn modelId="{16202373-F2D6-4F3B-AA65-60A2B8864D0D}" srcId="{D7D491AB-5855-41A0-9DF1-CDCB62DEEFF1}" destId="{7253E1C3-0C94-40D0-85F5-07D422BAA120}" srcOrd="4" destOrd="0" parTransId="{E77FFCF6-2F88-4FCD-BEF8-8089C78D71EF}" sibTransId="{5CC19D9F-2433-4F5C-B6D7-B8F2F6F06D14}"/>
    <dgm:cxn modelId="{B7BEC355-9025-421A-A3A5-1899F22BFDAC}" type="presOf" srcId="{A8208B3E-F2DB-44C9-9408-30505FB72B4D}" destId="{B88BC9FC-F843-4603-82ED-D46C462F7969}" srcOrd="0" destOrd="0" presId="urn:microsoft.com/office/officeart/2008/layout/AlternatingHexagons"/>
    <dgm:cxn modelId="{61F36294-FA5F-4671-B64C-13E71FA38240}" type="presOf" srcId="{7253E1C3-0C94-40D0-85F5-07D422BAA120}" destId="{E5CD79B0-E22B-4F80-A58D-2399410F06C3}" srcOrd="0" destOrd="0" presId="urn:microsoft.com/office/officeart/2008/layout/AlternatingHexagons"/>
    <dgm:cxn modelId="{8E1FB99F-9154-454F-A612-F1B46AA5DCB6}" srcId="{D7D491AB-5855-41A0-9DF1-CDCB62DEEFF1}" destId="{A68A5ED7-994F-4F53-80BB-95AB0FFD463C}" srcOrd="0" destOrd="0" parTransId="{9393B732-11AA-4C42-8CE9-C5911EFE9142}" sibTransId="{A8208B3E-F2DB-44C9-9408-30505FB72B4D}"/>
    <dgm:cxn modelId="{FDE825AE-4C52-456B-883A-C6926E89B3D1}" type="presOf" srcId="{E14BA033-5506-4A22-B041-F1F35C2FBA9D}" destId="{5F66775A-7D31-4799-BA47-E83E5CD797AE}" srcOrd="0" destOrd="0" presId="urn:microsoft.com/office/officeart/2008/layout/AlternatingHexagons"/>
    <dgm:cxn modelId="{4F5E5DB9-51C2-4D68-9EFB-55528410111F}" type="presOf" srcId="{415F824E-8F3B-47E4-9DC2-3A1DC78C3A47}" destId="{1DA997A5-5A10-415C-87A5-B8DEFAE0D16D}" srcOrd="0" destOrd="0" presId="urn:microsoft.com/office/officeart/2008/layout/AlternatingHexagons"/>
    <dgm:cxn modelId="{228F62CE-A89A-488F-92B7-FE8FB90C5E7F}" type="presOf" srcId="{5CC19D9F-2433-4F5C-B6D7-B8F2F6F06D14}" destId="{3A8D0A92-4886-4F57-853C-438FEB353012}" srcOrd="0" destOrd="0" presId="urn:microsoft.com/office/officeart/2008/layout/AlternatingHexagons"/>
    <dgm:cxn modelId="{AB5852F8-31F7-404E-B452-0768BEFBD729}" type="presOf" srcId="{A2559C44-67F1-4531-BE50-C9320ABA2356}" destId="{4335937F-F139-47B9-AD1A-6766D9775D66}" srcOrd="0" destOrd="0" presId="urn:microsoft.com/office/officeart/2008/layout/AlternatingHexagons"/>
    <dgm:cxn modelId="{FEA41747-1F8D-4C19-B718-797C39170DC6}" type="presParOf" srcId="{1FD1AB15-BB67-4B0C-82FB-0AB5F3D0C598}" destId="{09E2D2DD-5C00-4209-B8CD-8F3077F1C919}" srcOrd="0" destOrd="0" presId="urn:microsoft.com/office/officeart/2008/layout/AlternatingHexagons"/>
    <dgm:cxn modelId="{BD0CBD80-8873-4C61-B99C-F856F561A220}" type="presParOf" srcId="{09E2D2DD-5C00-4209-B8CD-8F3077F1C919}" destId="{6D3CDE60-1341-4523-A35A-610BADD80F91}" srcOrd="0" destOrd="0" presId="urn:microsoft.com/office/officeart/2008/layout/AlternatingHexagons"/>
    <dgm:cxn modelId="{C1E35D3B-C59C-4FAD-9956-8D694FE85446}" type="presParOf" srcId="{09E2D2DD-5C00-4209-B8CD-8F3077F1C919}" destId="{C22C17B4-FBE6-4FDB-9A8F-98D93C909330}" srcOrd="1" destOrd="0" presId="urn:microsoft.com/office/officeart/2008/layout/AlternatingHexagons"/>
    <dgm:cxn modelId="{2E6E6F75-B5D1-4A1E-A61C-726DEC75C2D1}" type="presParOf" srcId="{09E2D2DD-5C00-4209-B8CD-8F3077F1C919}" destId="{801AF7D4-4A5C-4628-9B48-6594B54A1691}" srcOrd="2" destOrd="0" presId="urn:microsoft.com/office/officeart/2008/layout/AlternatingHexagons"/>
    <dgm:cxn modelId="{5B2BF379-D8D5-4671-8651-D66360E27A34}" type="presParOf" srcId="{09E2D2DD-5C00-4209-B8CD-8F3077F1C919}" destId="{3FD7AA43-371F-425E-8450-82BC89903449}" srcOrd="3" destOrd="0" presId="urn:microsoft.com/office/officeart/2008/layout/AlternatingHexagons"/>
    <dgm:cxn modelId="{240645B5-8439-4195-9237-753F439A691A}" type="presParOf" srcId="{09E2D2DD-5C00-4209-B8CD-8F3077F1C919}" destId="{B88BC9FC-F843-4603-82ED-D46C462F7969}" srcOrd="4" destOrd="0" presId="urn:microsoft.com/office/officeart/2008/layout/AlternatingHexagons"/>
    <dgm:cxn modelId="{94358B73-A45E-4390-8097-B29B91D7C304}" type="presParOf" srcId="{1FD1AB15-BB67-4B0C-82FB-0AB5F3D0C598}" destId="{23B67C93-6351-4220-85BB-9B33DAA57174}" srcOrd="1" destOrd="0" presId="urn:microsoft.com/office/officeart/2008/layout/AlternatingHexagons"/>
    <dgm:cxn modelId="{B8978F43-FCC4-457C-AD37-3BE613B48879}" type="presParOf" srcId="{1FD1AB15-BB67-4B0C-82FB-0AB5F3D0C598}" destId="{34B52DA9-608D-4750-B6C0-A9E5806D2365}" srcOrd="2" destOrd="0" presId="urn:microsoft.com/office/officeart/2008/layout/AlternatingHexagons"/>
    <dgm:cxn modelId="{E9B8BA30-D9F4-4295-A663-6E5E3D0ED6DD}" type="presParOf" srcId="{34B52DA9-608D-4750-B6C0-A9E5806D2365}" destId="{2E888BE5-FC27-4725-BF36-B66F00704494}" srcOrd="0" destOrd="0" presId="urn:microsoft.com/office/officeart/2008/layout/AlternatingHexagons"/>
    <dgm:cxn modelId="{157F934E-D104-4F60-A5B4-4F5EBC073D58}" type="presParOf" srcId="{34B52DA9-608D-4750-B6C0-A9E5806D2365}" destId="{97FC9B51-47CF-48FC-A9AF-C7A5A45BD502}" srcOrd="1" destOrd="0" presId="urn:microsoft.com/office/officeart/2008/layout/AlternatingHexagons"/>
    <dgm:cxn modelId="{FFCB3A8E-785C-4707-81B4-3C20B0D5FC72}" type="presParOf" srcId="{34B52DA9-608D-4750-B6C0-A9E5806D2365}" destId="{72F4675D-7654-47B8-AC9D-627A9B9E6425}" srcOrd="2" destOrd="0" presId="urn:microsoft.com/office/officeart/2008/layout/AlternatingHexagons"/>
    <dgm:cxn modelId="{024D58BF-CAD9-415D-A642-0B5379406DD2}" type="presParOf" srcId="{34B52DA9-608D-4750-B6C0-A9E5806D2365}" destId="{C2986F98-0D62-4ABF-89AD-830C74232287}" srcOrd="3" destOrd="0" presId="urn:microsoft.com/office/officeart/2008/layout/AlternatingHexagons"/>
    <dgm:cxn modelId="{12D7EB24-7711-4C46-B5FA-D88DFF6B4A28}" type="presParOf" srcId="{34B52DA9-608D-4750-B6C0-A9E5806D2365}" destId="{BB3EA4A7-6E5E-4FBA-B120-2069F6077162}" srcOrd="4" destOrd="0" presId="urn:microsoft.com/office/officeart/2008/layout/AlternatingHexagons"/>
    <dgm:cxn modelId="{15148406-B25C-469D-82FB-9B2876DC7880}" type="presParOf" srcId="{1FD1AB15-BB67-4B0C-82FB-0AB5F3D0C598}" destId="{569D4952-532B-4B84-AF84-F9583B83D954}" srcOrd="3" destOrd="0" presId="urn:microsoft.com/office/officeart/2008/layout/AlternatingHexagons"/>
    <dgm:cxn modelId="{8AD9208F-56C4-4809-9BD1-D4F2A4BEB93D}" type="presParOf" srcId="{1FD1AB15-BB67-4B0C-82FB-0AB5F3D0C598}" destId="{2B591C06-AADA-41FE-ACC8-01EA499626CD}" srcOrd="4" destOrd="0" presId="urn:microsoft.com/office/officeart/2008/layout/AlternatingHexagons"/>
    <dgm:cxn modelId="{B36FF121-8657-4BAC-9AE8-1B0787575A20}" type="presParOf" srcId="{2B591C06-AADA-41FE-ACC8-01EA499626CD}" destId="{0CCED508-1611-4B26-9127-CE3B51845F9A}" srcOrd="0" destOrd="0" presId="urn:microsoft.com/office/officeart/2008/layout/AlternatingHexagons"/>
    <dgm:cxn modelId="{0467C5BB-29E9-4192-8BC7-7879BB80BB28}" type="presParOf" srcId="{2B591C06-AADA-41FE-ACC8-01EA499626CD}" destId="{152463EA-BC62-4DE6-9782-42E367F50A58}" srcOrd="1" destOrd="0" presId="urn:microsoft.com/office/officeart/2008/layout/AlternatingHexagons"/>
    <dgm:cxn modelId="{786EF06B-FC46-4CE7-906B-C9E0B0A6C76D}" type="presParOf" srcId="{2B591C06-AADA-41FE-ACC8-01EA499626CD}" destId="{319542FC-29B4-49FA-A300-70808C7C282E}" srcOrd="2" destOrd="0" presId="urn:microsoft.com/office/officeart/2008/layout/AlternatingHexagons"/>
    <dgm:cxn modelId="{D2F01202-B4EA-4B36-A528-548813CB38F3}" type="presParOf" srcId="{2B591C06-AADA-41FE-ACC8-01EA499626CD}" destId="{012E05EE-934C-4184-83EE-1FEE0116B77D}" srcOrd="3" destOrd="0" presId="urn:microsoft.com/office/officeart/2008/layout/AlternatingHexagons"/>
    <dgm:cxn modelId="{3930B7AD-D650-4175-9F36-8FF5CFEC6D0B}" type="presParOf" srcId="{2B591C06-AADA-41FE-ACC8-01EA499626CD}" destId="{4335937F-F139-47B9-AD1A-6766D9775D66}" srcOrd="4" destOrd="0" presId="urn:microsoft.com/office/officeart/2008/layout/AlternatingHexagons"/>
    <dgm:cxn modelId="{58E58C7D-14B5-42DD-AE30-326AE16A9998}" type="presParOf" srcId="{1FD1AB15-BB67-4B0C-82FB-0AB5F3D0C598}" destId="{23DA5317-7102-4275-8383-0F6A395536A5}" srcOrd="5" destOrd="0" presId="urn:microsoft.com/office/officeart/2008/layout/AlternatingHexagons"/>
    <dgm:cxn modelId="{9BFA1D18-DFF0-42F3-B75B-FA19DAF56B65}" type="presParOf" srcId="{1FD1AB15-BB67-4B0C-82FB-0AB5F3D0C598}" destId="{AFDD74F4-C708-407D-8B87-DC743C477604}" srcOrd="6" destOrd="0" presId="urn:microsoft.com/office/officeart/2008/layout/AlternatingHexagons"/>
    <dgm:cxn modelId="{0233B7B0-F200-4B65-882D-88D00DCE0AFA}" type="presParOf" srcId="{AFDD74F4-C708-407D-8B87-DC743C477604}" destId="{1DA997A5-5A10-415C-87A5-B8DEFAE0D16D}" srcOrd="0" destOrd="0" presId="urn:microsoft.com/office/officeart/2008/layout/AlternatingHexagons"/>
    <dgm:cxn modelId="{347722E5-F4C7-401E-B423-72D57E790B24}" type="presParOf" srcId="{AFDD74F4-C708-407D-8B87-DC743C477604}" destId="{AB4FE348-0290-47CB-8F16-5627934BCC50}" srcOrd="1" destOrd="0" presId="urn:microsoft.com/office/officeart/2008/layout/AlternatingHexagons"/>
    <dgm:cxn modelId="{7E7B3F03-6B4D-4885-8AB3-F367F7744886}" type="presParOf" srcId="{AFDD74F4-C708-407D-8B87-DC743C477604}" destId="{057A9DAA-1117-496C-855F-41ACC778A11F}" srcOrd="2" destOrd="0" presId="urn:microsoft.com/office/officeart/2008/layout/AlternatingHexagons"/>
    <dgm:cxn modelId="{072517AF-4A23-4D4C-A1F5-1F8B7EC33104}" type="presParOf" srcId="{AFDD74F4-C708-407D-8B87-DC743C477604}" destId="{1250EDB5-6399-4AB9-B3BF-41EF9A77CD8C}" srcOrd="3" destOrd="0" presId="urn:microsoft.com/office/officeart/2008/layout/AlternatingHexagons"/>
    <dgm:cxn modelId="{0EED1A03-1DB7-4A04-B32E-440598B94EFB}" type="presParOf" srcId="{AFDD74F4-C708-407D-8B87-DC743C477604}" destId="{5F66775A-7D31-4799-BA47-E83E5CD797AE}" srcOrd="4" destOrd="0" presId="urn:microsoft.com/office/officeart/2008/layout/AlternatingHexagons"/>
    <dgm:cxn modelId="{6BEB008A-193E-4260-9237-98FB2F09DC51}" type="presParOf" srcId="{1FD1AB15-BB67-4B0C-82FB-0AB5F3D0C598}" destId="{200FD9DF-9798-4C2E-82BF-452ECDD61871}" srcOrd="7" destOrd="0" presId="urn:microsoft.com/office/officeart/2008/layout/AlternatingHexagons"/>
    <dgm:cxn modelId="{741EE196-3D94-4552-ABCB-4464E4F87ED7}" type="presParOf" srcId="{1FD1AB15-BB67-4B0C-82FB-0AB5F3D0C598}" destId="{349A3697-4980-474C-9F36-FE91A83EDEBF}" srcOrd="8" destOrd="0" presId="urn:microsoft.com/office/officeart/2008/layout/AlternatingHexagons"/>
    <dgm:cxn modelId="{6C9A256D-7740-4359-8CA5-755DD8D7645F}" type="presParOf" srcId="{349A3697-4980-474C-9F36-FE91A83EDEBF}" destId="{E5CD79B0-E22B-4F80-A58D-2399410F06C3}" srcOrd="0" destOrd="0" presId="urn:microsoft.com/office/officeart/2008/layout/AlternatingHexagons"/>
    <dgm:cxn modelId="{6F22F405-7850-4C3F-96BA-5F4DFEFCC398}" type="presParOf" srcId="{349A3697-4980-474C-9F36-FE91A83EDEBF}" destId="{282A52F2-917D-40FE-9985-ABEF9854C1B9}" srcOrd="1" destOrd="0" presId="urn:microsoft.com/office/officeart/2008/layout/AlternatingHexagons"/>
    <dgm:cxn modelId="{FB926EF2-F872-42F1-95F0-5C69F7DA73B4}" type="presParOf" srcId="{349A3697-4980-474C-9F36-FE91A83EDEBF}" destId="{2041B70B-3FF2-4DDD-9993-9138C5FAF5DD}" srcOrd="2" destOrd="0" presId="urn:microsoft.com/office/officeart/2008/layout/AlternatingHexagons"/>
    <dgm:cxn modelId="{9E47F634-6125-48ED-BCC8-41A2A5345F42}" type="presParOf" srcId="{349A3697-4980-474C-9F36-FE91A83EDEBF}" destId="{DEC8BEE7-FE04-4376-A3A4-BE926D42D8D5}" srcOrd="3" destOrd="0" presId="urn:microsoft.com/office/officeart/2008/layout/AlternatingHexagons"/>
    <dgm:cxn modelId="{FF578ECB-0EA1-4E1E-94BA-E94E0EDBA5BF}" type="presParOf" srcId="{349A3697-4980-474C-9F36-FE91A83EDEBF}" destId="{3A8D0A92-4886-4F57-853C-438FEB353012}"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3CDE60-1341-4523-A35A-610BADD80F91}">
      <dsp:nvSpPr>
        <dsp:cNvPr id="0" name=""/>
        <dsp:cNvSpPr/>
      </dsp:nvSpPr>
      <dsp:spPr>
        <a:xfrm rot="5400000">
          <a:off x="3811911" y="93645"/>
          <a:ext cx="1436849" cy="1250058"/>
        </a:xfrm>
        <a:prstGeom prst="hexagon">
          <a:avLst>
            <a:gd name="adj" fmla="val 25000"/>
            <a:gd name="vf" fmla="val 115470"/>
          </a:avLst>
        </a:prstGeom>
        <a:solidFill>
          <a:schemeClr val="accent1">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Removed 70 Fish Passage Barriers</a:t>
          </a:r>
        </a:p>
      </dsp:txBody>
      <dsp:txXfrm rot="-5400000">
        <a:off x="4100107" y="224159"/>
        <a:ext cx="860456" cy="989031"/>
      </dsp:txXfrm>
    </dsp:sp>
    <dsp:sp modelId="{C22C17B4-FBE6-4FDB-9A8F-98D93C909330}">
      <dsp:nvSpPr>
        <dsp:cNvPr id="0" name=""/>
        <dsp:cNvSpPr/>
      </dsp:nvSpPr>
      <dsp:spPr>
        <a:xfrm>
          <a:off x="5193297" y="287620"/>
          <a:ext cx="1603523" cy="862109"/>
        </a:xfrm>
        <a:prstGeom prst="rect">
          <a:avLst/>
        </a:prstGeom>
        <a:noFill/>
        <a:ln>
          <a:noFill/>
        </a:ln>
        <a:effectLst/>
      </dsp:spPr>
      <dsp:style>
        <a:lnRef idx="0">
          <a:scrgbClr r="0" g="0" b="0"/>
        </a:lnRef>
        <a:fillRef idx="0">
          <a:scrgbClr r="0" g="0" b="0"/>
        </a:fillRef>
        <a:effectRef idx="0">
          <a:scrgbClr r="0" g="0" b="0"/>
        </a:effectRef>
        <a:fontRef idx="minor"/>
      </dsp:style>
    </dsp:sp>
    <dsp:sp modelId="{B88BC9FC-F843-4603-82ED-D46C462F7969}">
      <dsp:nvSpPr>
        <dsp:cNvPr id="0" name=""/>
        <dsp:cNvSpPr/>
      </dsp:nvSpPr>
      <dsp:spPr>
        <a:xfrm rot="5400000">
          <a:off x="2461847" y="93645"/>
          <a:ext cx="1436849" cy="1250058"/>
        </a:xfrm>
        <a:prstGeom prst="hexagon">
          <a:avLst>
            <a:gd name="adj" fmla="val 25000"/>
            <a:gd name="vf" fmla="val 115470"/>
          </a:avLst>
        </a:prstGeom>
        <a:solidFill>
          <a:schemeClr val="accent1">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kern="1200" dirty="0"/>
            <a:t>84 road stream crossings improved</a:t>
          </a:r>
        </a:p>
      </dsp:txBody>
      <dsp:txXfrm rot="-5400000">
        <a:off x="2750043" y="224159"/>
        <a:ext cx="860456" cy="989031"/>
      </dsp:txXfrm>
    </dsp:sp>
    <dsp:sp modelId="{2E888BE5-FC27-4725-BF36-B66F00704494}">
      <dsp:nvSpPr>
        <dsp:cNvPr id="0" name=""/>
        <dsp:cNvSpPr/>
      </dsp:nvSpPr>
      <dsp:spPr>
        <a:xfrm rot="5400000">
          <a:off x="3134293" y="1313243"/>
          <a:ext cx="1436849" cy="1250058"/>
        </a:xfrm>
        <a:prstGeom prst="hexagon">
          <a:avLst>
            <a:gd name="adj" fmla="val 25000"/>
            <a:gd name="vf" fmla="val 115470"/>
          </a:avLst>
        </a:prstGeom>
        <a:solidFill>
          <a:schemeClr val="accent1">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81 instream miles of habitat treated</a:t>
          </a:r>
        </a:p>
      </dsp:txBody>
      <dsp:txXfrm rot="-5400000">
        <a:off x="3422489" y="1443757"/>
        <a:ext cx="860456" cy="989031"/>
      </dsp:txXfrm>
    </dsp:sp>
    <dsp:sp modelId="{97FC9B51-47CF-48FC-A9AF-C7A5A45BD502}">
      <dsp:nvSpPr>
        <dsp:cNvPr id="0" name=""/>
        <dsp:cNvSpPr/>
      </dsp:nvSpPr>
      <dsp:spPr>
        <a:xfrm>
          <a:off x="1624164" y="1507217"/>
          <a:ext cx="1551796" cy="862109"/>
        </a:xfrm>
        <a:prstGeom prst="rect">
          <a:avLst/>
        </a:prstGeom>
        <a:noFill/>
        <a:ln>
          <a:noFill/>
        </a:ln>
        <a:effectLst/>
      </dsp:spPr>
      <dsp:style>
        <a:lnRef idx="0">
          <a:scrgbClr r="0" g="0" b="0"/>
        </a:lnRef>
        <a:fillRef idx="0">
          <a:scrgbClr r="0" g="0" b="0"/>
        </a:fillRef>
        <a:effectRef idx="0">
          <a:scrgbClr r="0" g="0" b="0"/>
        </a:effectRef>
        <a:fontRef idx="minor"/>
      </dsp:style>
    </dsp:sp>
    <dsp:sp modelId="{BB3EA4A7-6E5E-4FBA-B120-2069F6077162}">
      <dsp:nvSpPr>
        <dsp:cNvPr id="0" name=""/>
        <dsp:cNvSpPr/>
      </dsp:nvSpPr>
      <dsp:spPr>
        <a:xfrm rot="5400000">
          <a:off x="4484356" y="1286241"/>
          <a:ext cx="1436849" cy="1304061"/>
        </a:xfrm>
        <a:prstGeom prst="hexagon">
          <a:avLst>
            <a:gd name="adj" fmla="val 25000"/>
            <a:gd name="vf" fmla="val 115470"/>
          </a:avLst>
        </a:prstGeom>
        <a:solidFill>
          <a:schemeClr val="accent1">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US" sz="1200" kern="1200" dirty="0"/>
            <a:t>Treated 1,190 acres of  riparian &amp; wetland habitat </a:t>
          </a:r>
        </a:p>
      </dsp:txBody>
      <dsp:txXfrm rot="-5400000">
        <a:off x="4758050" y="1448256"/>
        <a:ext cx="889461" cy="980031"/>
      </dsp:txXfrm>
    </dsp:sp>
    <dsp:sp modelId="{0CCED508-1611-4B26-9127-CE3B51845F9A}">
      <dsp:nvSpPr>
        <dsp:cNvPr id="0" name=""/>
        <dsp:cNvSpPr/>
      </dsp:nvSpPr>
      <dsp:spPr>
        <a:xfrm rot="5400000">
          <a:off x="3811911" y="2532840"/>
          <a:ext cx="1436849" cy="1250058"/>
        </a:xfrm>
        <a:prstGeom prst="hexagon">
          <a:avLst>
            <a:gd name="adj" fmla="val 25000"/>
            <a:gd name="vf" fmla="val 115470"/>
          </a:avLst>
        </a:prstGeom>
        <a:solidFill>
          <a:schemeClr val="accent1">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784 miles of stream made accessible</a:t>
          </a:r>
        </a:p>
      </dsp:txBody>
      <dsp:txXfrm rot="-5400000">
        <a:off x="4100107" y="2663354"/>
        <a:ext cx="860456" cy="989031"/>
      </dsp:txXfrm>
    </dsp:sp>
    <dsp:sp modelId="{152463EA-BC62-4DE6-9782-42E367F50A58}">
      <dsp:nvSpPr>
        <dsp:cNvPr id="0" name=""/>
        <dsp:cNvSpPr/>
      </dsp:nvSpPr>
      <dsp:spPr>
        <a:xfrm>
          <a:off x="5193297" y="2726815"/>
          <a:ext cx="1603523" cy="862109"/>
        </a:xfrm>
        <a:prstGeom prst="rect">
          <a:avLst/>
        </a:prstGeom>
        <a:noFill/>
        <a:ln>
          <a:noFill/>
        </a:ln>
        <a:effectLst/>
      </dsp:spPr>
      <dsp:style>
        <a:lnRef idx="0">
          <a:scrgbClr r="0" g="0" b="0"/>
        </a:lnRef>
        <a:fillRef idx="0">
          <a:scrgbClr r="0" g="0" b="0"/>
        </a:fillRef>
        <a:effectRef idx="0">
          <a:scrgbClr r="0" g="0" b="0"/>
        </a:effectRef>
        <a:fontRef idx="minor"/>
      </dsp:style>
    </dsp:sp>
    <dsp:sp modelId="{4335937F-F139-47B9-AD1A-6766D9775D66}">
      <dsp:nvSpPr>
        <dsp:cNvPr id="0" name=""/>
        <dsp:cNvSpPr/>
      </dsp:nvSpPr>
      <dsp:spPr>
        <a:xfrm rot="5400000">
          <a:off x="2461847" y="2532840"/>
          <a:ext cx="1436849" cy="1250058"/>
        </a:xfrm>
        <a:prstGeom prst="hexagon">
          <a:avLst>
            <a:gd name="adj" fmla="val 25000"/>
            <a:gd name="vf" fmla="val 115470"/>
          </a:avLst>
        </a:prstGeom>
        <a:solidFill>
          <a:schemeClr val="accent1">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kern="1200" dirty="0"/>
            <a:t>9 fish screens</a:t>
          </a:r>
        </a:p>
      </dsp:txBody>
      <dsp:txXfrm rot="-5400000">
        <a:off x="2750043" y="2663354"/>
        <a:ext cx="860456" cy="989031"/>
      </dsp:txXfrm>
    </dsp:sp>
    <dsp:sp modelId="{1DA997A5-5A10-415C-87A5-B8DEFAE0D16D}">
      <dsp:nvSpPr>
        <dsp:cNvPr id="0" name=""/>
        <dsp:cNvSpPr/>
      </dsp:nvSpPr>
      <dsp:spPr>
        <a:xfrm rot="5400000">
          <a:off x="3134293" y="3752438"/>
          <a:ext cx="1436849" cy="1250058"/>
        </a:xfrm>
        <a:prstGeom prst="hexagon">
          <a:avLst>
            <a:gd name="adj" fmla="val 25000"/>
            <a:gd name="vf" fmla="val 115470"/>
          </a:avLst>
        </a:prstGeom>
        <a:solidFill>
          <a:schemeClr val="accent1">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100,162 miles monitored</a:t>
          </a:r>
        </a:p>
      </dsp:txBody>
      <dsp:txXfrm rot="-5400000">
        <a:off x="3422489" y="3882952"/>
        <a:ext cx="860456" cy="989031"/>
      </dsp:txXfrm>
    </dsp:sp>
    <dsp:sp modelId="{AB4FE348-0290-47CB-8F16-5627934BCC50}">
      <dsp:nvSpPr>
        <dsp:cNvPr id="0" name=""/>
        <dsp:cNvSpPr/>
      </dsp:nvSpPr>
      <dsp:spPr>
        <a:xfrm>
          <a:off x="1624164" y="3946412"/>
          <a:ext cx="1551796" cy="862109"/>
        </a:xfrm>
        <a:prstGeom prst="rect">
          <a:avLst/>
        </a:prstGeom>
        <a:noFill/>
        <a:ln>
          <a:noFill/>
        </a:ln>
        <a:effectLst/>
      </dsp:spPr>
      <dsp:style>
        <a:lnRef idx="0">
          <a:scrgbClr r="0" g="0" b="0"/>
        </a:lnRef>
        <a:fillRef idx="0">
          <a:scrgbClr r="0" g="0" b="0"/>
        </a:fillRef>
        <a:effectRef idx="0">
          <a:scrgbClr r="0" g="0" b="0"/>
        </a:effectRef>
        <a:fontRef idx="minor"/>
      </dsp:style>
    </dsp:sp>
    <dsp:sp modelId="{5F66775A-7D31-4799-BA47-E83E5CD797AE}">
      <dsp:nvSpPr>
        <dsp:cNvPr id="0" name=""/>
        <dsp:cNvSpPr/>
      </dsp:nvSpPr>
      <dsp:spPr>
        <a:xfrm rot="5400000">
          <a:off x="4484356" y="3752438"/>
          <a:ext cx="1436849" cy="1250058"/>
        </a:xfrm>
        <a:prstGeom prst="hexagon">
          <a:avLst>
            <a:gd name="adj" fmla="val 25000"/>
            <a:gd name="vf" fmla="val 115470"/>
          </a:avLst>
        </a:prstGeom>
        <a:solidFill>
          <a:schemeClr val="accent1">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kern="1200" dirty="0"/>
            <a:t>32 miles of streambank protected</a:t>
          </a:r>
        </a:p>
      </dsp:txBody>
      <dsp:txXfrm rot="-5400000">
        <a:off x="4772552" y="3882952"/>
        <a:ext cx="860456" cy="989031"/>
      </dsp:txXfrm>
    </dsp:sp>
    <dsp:sp modelId="{E5CD79B0-E22B-4F80-A58D-2399410F06C3}">
      <dsp:nvSpPr>
        <dsp:cNvPr id="0" name=""/>
        <dsp:cNvSpPr/>
      </dsp:nvSpPr>
      <dsp:spPr>
        <a:xfrm rot="5400000">
          <a:off x="3811911" y="4972035"/>
          <a:ext cx="1436849" cy="1250058"/>
        </a:xfrm>
        <a:prstGeom prst="hexagon">
          <a:avLst>
            <a:gd name="adj" fmla="val 25000"/>
            <a:gd name="vf" fmla="val 115470"/>
          </a:avLst>
        </a:prstGeom>
        <a:solidFill>
          <a:schemeClr val="accent1">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Assessed 1,232 miles of stream</a:t>
          </a:r>
        </a:p>
      </dsp:txBody>
      <dsp:txXfrm rot="-5400000">
        <a:off x="4100107" y="5102549"/>
        <a:ext cx="860456" cy="989031"/>
      </dsp:txXfrm>
    </dsp:sp>
    <dsp:sp modelId="{282A52F2-917D-40FE-9985-ABEF9854C1B9}">
      <dsp:nvSpPr>
        <dsp:cNvPr id="0" name=""/>
        <dsp:cNvSpPr/>
      </dsp:nvSpPr>
      <dsp:spPr>
        <a:xfrm>
          <a:off x="5193297" y="5166010"/>
          <a:ext cx="1603523" cy="862109"/>
        </a:xfrm>
        <a:prstGeom prst="rect">
          <a:avLst/>
        </a:prstGeom>
        <a:noFill/>
        <a:ln>
          <a:noFill/>
        </a:ln>
        <a:effectLst/>
      </dsp:spPr>
      <dsp:style>
        <a:lnRef idx="0">
          <a:scrgbClr r="0" g="0" b="0"/>
        </a:lnRef>
        <a:fillRef idx="0">
          <a:scrgbClr r="0" g="0" b="0"/>
        </a:fillRef>
        <a:effectRef idx="0">
          <a:scrgbClr r="0" g="0" b="0"/>
        </a:effectRef>
        <a:fontRef idx="minor"/>
      </dsp:style>
    </dsp:sp>
    <dsp:sp modelId="{3A8D0A92-4886-4F57-853C-438FEB353012}">
      <dsp:nvSpPr>
        <dsp:cNvPr id="0" name=""/>
        <dsp:cNvSpPr/>
      </dsp:nvSpPr>
      <dsp:spPr>
        <a:xfrm rot="5400000">
          <a:off x="2461847" y="4972035"/>
          <a:ext cx="1436849" cy="1250058"/>
        </a:xfrm>
        <a:prstGeom prst="hexagon">
          <a:avLst>
            <a:gd name="adj" fmla="val 25000"/>
            <a:gd name="vf" fmla="val 115470"/>
          </a:avLst>
        </a:prstGeom>
        <a:solidFill>
          <a:schemeClr val="accent1">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kern="1200" dirty="0"/>
            <a:t>1,331,700 fry/smolt marked or tagged and released</a:t>
          </a:r>
        </a:p>
      </dsp:txBody>
      <dsp:txXfrm rot="-5400000">
        <a:off x="2750043" y="5102549"/>
        <a:ext cx="860456" cy="989031"/>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0.61282</cdr:x>
      <cdr:y>0.41352</cdr:y>
    </cdr:from>
    <cdr:to>
      <cdr:x>0.70255</cdr:x>
      <cdr:y>0.50416</cdr:y>
    </cdr:to>
    <cdr:sp macro="" textlink="">
      <cdr:nvSpPr>
        <cdr:cNvPr id="2" name="TextBox 1"/>
        <cdr:cNvSpPr txBox="1"/>
      </cdr:nvSpPr>
      <cdr:spPr>
        <a:xfrm xmlns:a="http://schemas.openxmlformats.org/drawingml/2006/main">
          <a:off x="5334371" y="1123317"/>
          <a:ext cx="781050" cy="24622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xmlns:a="http://schemas.openxmlformats.org/drawingml/2006/main">
          <a:r>
            <a:rPr lang="en-US" sz="1000" dirty="0"/>
            <a:t>$6.2</a:t>
          </a:r>
        </a:p>
      </cdr:txBody>
    </cdr:sp>
  </cdr:relSizeAnchor>
  <cdr:relSizeAnchor xmlns:cdr="http://schemas.openxmlformats.org/drawingml/2006/chartDrawing">
    <cdr:from>
      <cdr:x>0.50547</cdr:x>
      <cdr:y>0.17999</cdr:y>
    </cdr:from>
    <cdr:to>
      <cdr:x>0.5952</cdr:x>
      <cdr:y>0.27063</cdr:y>
    </cdr:to>
    <cdr:sp macro="" textlink="">
      <cdr:nvSpPr>
        <cdr:cNvPr id="3" name="TextBox 7"/>
        <cdr:cNvSpPr txBox="1"/>
      </cdr:nvSpPr>
      <cdr:spPr>
        <a:xfrm xmlns:a="http://schemas.openxmlformats.org/drawingml/2006/main">
          <a:off x="4399931" y="488950"/>
          <a:ext cx="781050" cy="24622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xmlns:a="http://schemas.openxmlformats.org/drawingml/2006/main">
          <a:r>
            <a:rPr lang="en-US" sz="1000" dirty="0"/>
            <a:t>$1.6</a:t>
          </a:r>
        </a:p>
      </cdr:txBody>
    </cdr:sp>
  </cdr:relSizeAnchor>
</c:userShapes>
</file>

<file path=ppt/drawings/drawing2.xml><?xml version="1.0" encoding="utf-8"?>
<c:userShapes xmlns:c="http://schemas.openxmlformats.org/drawingml/2006/chart">
  <cdr:relSizeAnchor xmlns:cdr="http://schemas.openxmlformats.org/drawingml/2006/chartDrawing">
    <cdr:from>
      <cdr:x>0.3265</cdr:x>
      <cdr:y>0.08684</cdr:y>
    </cdr:from>
    <cdr:to>
      <cdr:x>0.42902</cdr:x>
      <cdr:y>0.10526</cdr:y>
    </cdr:to>
    <cdr:cxnSp macro="">
      <cdr:nvCxnSpPr>
        <cdr:cNvPr id="3" name="Straight Connector 2">
          <a:extLst xmlns:a="http://schemas.openxmlformats.org/drawingml/2006/main">
            <a:ext uri="{FF2B5EF4-FFF2-40B4-BE49-F238E27FC236}">
              <a16:creationId xmlns:a16="http://schemas.microsoft.com/office/drawing/2014/main" id="{ABE3EEE5-51D8-404D-AF9C-0534B6638CF7}"/>
            </a:ext>
          </a:extLst>
        </cdr:cNvPr>
        <cdr:cNvCxnSpPr/>
      </cdr:nvCxnSpPr>
      <cdr:spPr>
        <a:xfrm xmlns:a="http://schemas.openxmlformats.org/drawingml/2006/main">
          <a:off x="1971675" y="314325"/>
          <a:ext cx="619125" cy="66675"/>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0.48948</cdr:x>
      <cdr:y>0.06404</cdr:y>
    </cdr:from>
    <cdr:to>
      <cdr:x>0.70189</cdr:x>
      <cdr:y>0.08158</cdr:y>
    </cdr:to>
    <cdr:cxnSp macro="">
      <cdr:nvCxnSpPr>
        <cdr:cNvPr id="6" name="Straight Connector 5">
          <a:extLst xmlns:a="http://schemas.openxmlformats.org/drawingml/2006/main">
            <a:ext uri="{FF2B5EF4-FFF2-40B4-BE49-F238E27FC236}">
              <a16:creationId xmlns:a16="http://schemas.microsoft.com/office/drawing/2014/main" id="{C65F3A55-01B6-4B81-9D27-CC752B7E658C}"/>
            </a:ext>
          </a:extLst>
        </cdr:cNvPr>
        <cdr:cNvCxnSpPr/>
      </cdr:nvCxnSpPr>
      <cdr:spPr>
        <a:xfrm xmlns:a="http://schemas.openxmlformats.org/drawingml/2006/main">
          <a:off x="2955925" y="231775"/>
          <a:ext cx="1282700" cy="6350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C30B0F9-ACCA-8C41-B581-4C1D94E3F992}" type="datetimeFigureOut">
              <a:rPr lang="en-US" smtClean="0"/>
              <a:t>7/31/2019</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4FF68CC5-9B2F-654B-A985-9D929854450A}" type="slidenum">
              <a:rPr lang="en-US" smtClean="0"/>
              <a:t>‹#›</a:t>
            </a:fld>
            <a:endParaRPr lang="en-US" dirty="0"/>
          </a:p>
        </p:txBody>
      </p:sp>
    </p:spTree>
    <p:extLst>
      <p:ext uri="{BB962C8B-B14F-4D97-AF65-F5344CB8AC3E}">
        <p14:creationId xmlns:p14="http://schemas.microsoft.com/office/powerpoint/2010/main" val="55919104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1662"/>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4FF68CC5-9B2F-654B-A985-9D929854450A}" type="slidenum">
              <a:rPr lang="en-US" smtClean="0"/>
              <a:t>1</a:t>
            </a:fld>
            <a:endParaRPr lang="en-US" dirty="0"/>
          </a:p>
        </p:txBody>
      </p:sp>
    </p:spTree>
    <p:extLst>
      <p:ext uri="{BB962C8B-B14F-4D97-AF65-F5344CB8AC3E}">
        <p14:creationId xmlns:p14="http://schemas.microsoft.com/office/powerpoint/2010/main" val="1361166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10</a:t>
            </a:fld>
            <a:endParaRPr lang="en-US" dirty="0"/>
          </a:p>
        </p:txBody>
      </p:sp>
    </p:spTree>
    <p:extLst>
      <p:ext uri="{BB962C8B-B14F-4D97-AF65-F5344CB8AC3E}">
        <p14:creationId xmlns:p14="http://schemas.microsoft.com/office/powerpoint/2010/main" val="2495856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11</a:t>
            </a:fld>
            <a:endParaRPr lang="en-US" dirty="0"/>
          </a:p>
        </p:txBody>
      </p:sp>
    </p:spTree>
    <p:extLst>
      <p:ext uri="{BB962C8B-B14F-4D97-AF65-F5344CB8AC3E}">
        <p14:creationId xmlns:p14="http://schemas.microsoft.com/office/powerpoint/2010/main" val="1818089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12</a:t>
            </a:fld>
            <a:endParaRPr lang="en-US" dirty="0"/>
          </a:p>
        </p:txBody>
      </p:sp>
    </p:spTree>
    <p:extLst>
      <p:ext uri="{BB962C8B-B14F-4D97-AF65-F5344CB8AC3E}">
        <p14:creationId xmlns:p14="http://schemas.microsoft.com/office/powerpoint/2010/main" val="1115671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1662"/>
          </a:xfrm>
        </p:spPr>
      </p:sp>
      <p:sp>
        <p:nvSpPr>
          <p:cNvPr id="3" name="Notes Placeholder 2"/>
          <p:cNvSpPr>
            <a:spLocks noGrp="1"/>
          </p:cNvSpPr>
          <p:nvPr>
            <p:ph type="body" idx="1"/>
          </p:nvPr>
        </p:nvSpPr>
        <p:spPr/>
        <p:txBody>
          <a:bodyPr/>
          <a:lstStyle/>
          <a:p>
            <a:pPr defTabSz="699927">
              <a:defRPr/>
            </a:pPr>
            <a:endParaRPr lang="en-US" sz="1200" dirty="0"/>
          </a:p>
        </p:txBody>
      </p:sp>
      <p:sp>
        <p:nvSpPr>
          <p:cNvPr id="4" name="Slide Number Placeholder 3"/>
          <p:cNvSpPr>
            <a:spLocks noGrp="1"/>
          </p:cNvSpPr>
          <p:nvPr>
            <p:ph type="sldNum" sz="quarter" idx="10"/>
          </p:nvPr>
        </p:nvSpPr>
        <p:spPr/>
        <p:txBody>
          <a:bodyPr/>
          <a:lstStyle/>
          <a:p>
            <a:fld id="{4FF68CC5-9B2F-654B-A985-9D929854450A}" type="slidenum">
              <a:rPr lang="en-US" smtClean="0"/>
              <a:t>2</a:t>
            </a:fld>
            <a:endParaRPr lang="en-US" dirty="0"/>
          </a:p>
        </p:txBody>
      </p:sp>
    </p:spTree>
    <p:extLst>
      <p:ext uri="{BB962C8B-B14F-4D97-AF65-F5344CB8AC3E}">
        <p14:creationId xmlns:p14="http://schemas.microsoft.com/office/powerpoint/2010/main" val="1949111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1662"/>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4FF68CC5-9B2F-654B-A985-9D929854450A}" type="slidenum">
              <a:rPr lang="en-US" smtClean="0"/>
              <a:t>3</a:t>
            </a:fld>
            <a:endParaRPr lang="en-US" dirty="0"/>
          </a:p>
        </p:txBody>
      </p:sp>
    </p:spTree>
    <p:extLst>
      <p:ext uri="{BB962C8B-B14F-4D97-AF65-F5344CB8AC3E}">
        <p14:creationId xmlns:p14="http://schemas.microsoft.com/office/powerpoint/2010/main" val="597810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4</a:t>
            </a:fld>
            <a:endParaRPr lang="en-US" dirty="0"/>
          </a:p>
        </p:txBody>
      </p:sp>
    </p:spTree>
    <p:extLst>
      <p:ext uri="{BB962C8B-B14F-4D97-AF65-F5344CB8AC3E}">
        <p14:creationId xmlns:p14="http://schemas.microsoft.com/office/powerpoint/2010/main" val="2158091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5</a:t>
            </a:fld>
            <a:endParaRPr lang="en-US" dirty="0"/>
          </a:p>
        </p:txBody>
      </p:sp>
    </p:spTree>
    <p:extLst>
      <p:ext uri="{BB962C8B-B14F-4D97-AF65-F5344CB8AC3E}">
        <p14:creationId xmlns:p14="http://schemas.microsoft.com/office/powerpoint/2010/main" val="1205089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FF68CC5-9B2F-654B-A985-9D929854450A}" type="slidenum">
              <a:rPr lang="en-US" smtClean="0"/>
              <a:t>6</a:t>
            </a:fld>
            <a:endParaRPr lang="en-US" dirty="0"/>
          </a:p>
        </p:txBody>
      </p:sp>
    </p:spTree>
    <p:extLst>
      <p:ext uri="{BB962C8B-B14F-4D97-AF65-F5344CB8AC3E}">
        <p14:creationId xmlns:p14="http://schemas.microsoft.com/office/powerpoint/2010/main" val="3556660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7</a:t>
            </a:fld>
            <a:endParaRPr lang="en-US" dirty="0"/>
          </a:p>
        </p:txBody>
      </p:sp>
    </p:spTree>
    <p:extLst>
      <p:ext uri="{BB962C8B-B14F-4D97-AF65-F5344CB8AC3E}">
        <p14:creationId xmlns:p14="http://schemas.microsoft.com/office/powerpoint/2010/main" val="857059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8</a:t>
            </a:fld>
            <a:endParaRPr lang="en-US" dirty="0"/>
          </a:p>
        </p:txBody>
      </p:sp>
    </p:spTree>
    <p:extLst>
      <p:ext uri="{BB962C8B-B14F-4D97-AF65-F5344CB8AC3E}">
        <p14:creationId xmlns:p14="http://schemas.microsoft.com/office/powerpoint/2010/main" val="2904782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baseline="0" dirty="0"/>
          </a:p>
        </p:txBody>
      </p:sp>
      <p:sp>
        <p:nvSpPr>
          <p:cNvPr id="4" name="Slide Number Placeholder 3"/>
          <p:cNvSpPr>
            <a:spLocks noGrp="1"/>
          </p:cNvSpPr>
          <p:nvPr>
            <p:ph type="sldNum" sz="quarter" idx="10"/>
          </p:nvPr>
        </p:nvSpPr>
        <p:spPr/>
        <p:txBody>
          <a:bodyPr/>
          <a:lstStyle/>
          <a:p>
            <a:fld id="{4FF68CC5-9B2F-654B-A985-9D929854450A}" type="slidenum">
              <a:rPr lang="en-US" smtClean="0"/>
              <a:t>9</a:t>
            </a:fld>
            <a:endParaRPr lang="en-US" dirty="0"/>
          </a:p>
        </p:txBody>
      </p:sp>
    </p:spTree>
    <p:extLst>
      <p:ext uri="{BB962C8B-B14F-4D97-AF65-F5344CB8AC3E}">
        <p14:creationId xmlns:p14="http://schemas.microsoft.com/office/powerpoint/2010/main" val="21059839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12" name="Rectangle 11"/>
          <p:cNvSpPr/>
          <p:nvPr userDrawn="1"/>
        </p:nvSpPr>
        <p:spPr>
          <a:xfrm flipH="1">
            <a:off x="-1" y="0"/>
            <a:ext cx="9144001" cy="6858000"/>
          </a:xfrm>
          <a:prstGeom prst="rect">
            <a:avLst/>
          </a:prstGeom>
          <a:solidFill>
            <a:srgbClr val="074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259714" y="1020273"/>
            <a:ext cx="7063740" cy="1883593"/>
          </a:xfrm>
        </p:spPr>
        <p:txBody>
          <a:bodyPr wrap="square" lIns="0" tIns="0" rIns="0" bIns="0" anchor="t" anchorCtr="0">
            <a:spAutoFit/>
          </a:bodyPr>
          <a:lstStyle>
            <a:lvl1pPr algn="l">
              <a:lnSpc>
                <a:spcPct val="85000"/>
              </a:lnSpc>
              <a:defRPr sz="7200" b="0" i="0" baseline="0">
                <a:solidFill>
                  <a:srgbClr val="10D3DC"/>
                </a:solidFill>
                <a:latin typeface="Cambria" charset="0"/>
                <a:ea typeface="Cambria" charset="0"/>
                <a:cs typeface="Cambria" charset="0"/>
              </a:defRPr>
            </a:lvl1pPr>
          </a:lstStyle>
          <a:p>
            <a:r>
              <a:rPr lang="en-US"/>
              <a:t>Click to edit Master title style</a:t>
            </a:r>
            <a:endParaRPr lang="en-US" dirty="0"/>
          </a:p>
        </p:txBody>
      </p:sp>
      <p:sp>
        <p:nvSpPr>
          <p:cNvPr id="3" name="Subtitle 2"/>
          <p:cNvSpPr>
            <a:spLocks noGrp="1"/>
          </p:cNvSpPr>
          <p:nvPr>
            <p:ph type="subTitle" idx="1"/>
          </p:nvPr>
        </p:nvSpPr>
        <p:spPr>
          <a:xfrm>
            <a:off x="1259715" y="2903865"/>
            <a:ext cx="6186114" cy="3019486"/>
          </a:xfrm>
        </p:spPr>
        <p:txBody>
          <a:bodyPr lIns="0" tIns="0" rIns="0" bIns="0">
            <a:noAutofit/>
          </a:bodyPr>
          <a:lstStyle>
            <a:lvl1pPr marL="0" indent="0" algn="l">
              <a:buNone/>
              <a:defRPr sz="2200" b="0" i="0" baseline="0">
                <a:solidFill>
                  <a:schemeClr val="tx1">
                    <a:lumMod val="75000"/>
                  </a:schemeClr>
                </a:solidFill>
                <a:latin typeface="Cambria" charset="0"/>
                <a:ea typeface="Cambria" charset="0"/>
                <a:cs typeface="Cambria" charset="0"/>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endParaRPr lang="en-US" dirty="0"/>
          </a:p>
        </p:txBody>
      </p:sp>
      <p:sp>
        <p:nvSpPr>
          <p:cNvPr id="19" name="Freeform 18"/>
          <p:cNvSpPr/>
          <p:nvPr userDrawn="1"/>
        </p:nvSpPr>
        <p:spPr>
          <a:xfrm>
            <a:off x="6947911"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48210" y="6026476"/>
            <a:ext cx="1598924" cy="728399"/>
          </a:xfrm>
          <a:prstGeom prst="rect">
            <a:avLst/>
          </a:prstGeom>
          <a:noFill/>
          <a:ln>
            <a:noFill/>
          </a:ln>
        </p:spPr>
      </p:pic>
      <p:sp>
        <p:nvSpPr>
          <p:cNvPr id="22" name="Freeform 21"/>
          <p:cNvSpPr/>
          <p:nvPr userDrawn="1"/>
        </p:nvSpPr>
        <p:spPr>
          <a:xfrm rot="10800000">
            <a:off x="0"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rgbClr val="0031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Slide Number Placeholder 5"/>
          <p:cNvSpPr txBox="1">
            <a:spLocks/>
          </p:cNvSpPr>
          <p:nvPr userDrawn="1"/>
        </p:nvSpPr>
        <p:spPr>
          <a:xfrm>
            <a:off x="6858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2">
                    <a:lumMod val="25000"/>
                  </a:schemeClr>
                </a:solidFill>
              </a:rPr>
              <a:t>U.S. Department of Commerce | National Oceanic and Atmospheric Administration | National Marine Fisheries Service</a:t>
            </a:r>
          </a:p>
        </p:txBody>
      </p:sp>
      <p:sp>
        <p:nvSpPr>
          <p:cNvPr id="3" name="TextBox 2"/>
          <p:cNvSpPr txBox="1"/>
          <p:nvPr userDrawn="1"/>
        </p:nvSpPr>
        <p:spPr>
          <a:xfrm>
            <a:off x="126124"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rgbClr val="13B9C2"/>
                </a:solidFill>
                <a:latin typeface="Arial Narrow" charset="0"/>
                <a:ea typeface="Arial Narrow" charset="0"/>
                <a:cs typeface="Arial Narrow" charset="0"/>
              </a:rPr>
              <a:t>Page </a:t>
            </a:r>
            <a:fld id="{632D3AEB-7CBE-3049-91AC-335C6B4F5BF6}" type="slidenum">
              <a:rPr lang="en-US" sz="1200" b="1" i="0" smtClean="0">
                <a:solidFill>
                  <a:srgbClr val="13B9C2"/>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rgbClr val="13B9C2"/>
              </a:solidFill>
              <a:latin typeface="Arial Narrow" charset="0"/>
              <a:ea typeface="Arial Narrow" charset="0"/>
              <a:cs typeface="Arial Narrow" charset="0"/>
            </a:endParaRPr>
          </a:p>
        </p:txBody>
      </p:sp>
    </p:spTree>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flipH="1">
            <a:off x="0" y="0"/>
            <a:ext cx="9144000" cy="6858000"/>
          </a:xfrm>
          <a:prstGeom prst="rect">
            <a:avLst/>
          </a:prstGeom>
          <a:solidFill>
            <a:srgbClr val="13B9C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Slide Number Placeholder 5"/>
          <p:cNvSpPr>
            <a:spLocks noGrp="1"/>
          </p:cNvSpPr>
          <p:nvPr>
            <p:ph type="sldNum" sz="quarter" idx="12"/>
          </p:nvPr>
        </p:nvSpPr>
        <p:spPr>
          <a:xfrm>
            <a:off x="8469630" y="6172200"/>
            <a:ext cx="685800" cy="593725"/>
          </a:xfrm>
          <a:prstGeom prst="rect">
            <a:avLst/>
          </a:prstGeom>
        </p:spPr>
        <p:txBody>
          <a:bodyPr/>
          <a:lstStyle>
            <a:lvl1pPr>
              <a:defRPr>
                <a:solidFill>
                  <a:schemeClr val="tx1">
                    <a:lumMod val="65000"/>
                  </a:schemeClr>
                </a:solidFill>
              </a:defRPr>
            </a:lvl1pPr>
          </a:lstStyle>
          <a:p>
            <a:fld id="{9341C2C6-9230-684E-A0E5-52AF991FA477}" type="slidenum">
              <a:rPr lang="en-US" smtClean="0"/>
              <a:t>‹#›</a:t>
            </a:fld>
            <a:endParaRPr lang="en-US" dirty="0"/>
          </a:p>
        </p:txBody>
      </p:sp>
      <p:sp>
        <p:nvSpPr>
          <p:cNvPr id="12" name="Title 1"/>
          <p:cNvSpPr>
            <a:spLocks noGrp="1"/>
          </p:cNvSpPr>
          <p:nvPr>
            <p:ph type="ctrTitle"/>
          </p:nvPr>
        </p:nvSpPr>
        <p:spPr>
          <a:xfrm>
            <a:off x="1259715" y="907061"/>
            <a:ext cx="6772718" cy="1883593"/>
          </a:xfrm>
        </p:spPr>
        <p:txBody>
          <a:bodyPr wrap="square" lIns="0" tIns="0" rIns="0" bIns="0" anchor="t" anchorCtr="0">
            <a:spAutoFit/>
          </a:bodyPr>
          <a:lstStyle>
            <a:lvl1pPr algn="l">
              <a:lnSpc>
                <a:spcPct val="85000"/>
              </a:lnSpc>
              <a:defRPr sz="7200" b="0" i="0" baseline="0">
                <a:solidFill>
                  <a:srgbClr val="003155"/>
                </a:solidFill>
                <a:latin typeface="Cambria" charset="0"/>
                <a:ea typeface="Cambria" charset="0"/>
                <a:cs typeface="Cambria" charset="0"/>
              </a:defRPr>
            </a:lvl1pPr>
          </a:lstStyle>
          <a:p>
            <a:r>
              <a:rPr lang="en-US"/>
              <a:t>Click to edit Master title style</a:t>
            </a:r>
            <a:endParaRPr lang="en-US" dirty="0"/>
          </a:p>
        </p:txBody>
      </p:sp>
      <p:sp>
        <p:nvSpPr>
          <p:cNvPr id="13" name="Subtitle 2"/>
          <p:cNvSpPr>
            <a:spLocks noGrp="1"/>
          </p:cNvSpPr>
          <p:nvPr>
            <p:ph type="subTitle" idx="1"/>
          </p:nvPr>
        </p:nvSpPr>
        <p:spPr>
          <a:xfrm>
            <a:off x="1259715" y="4800600"/>
            <a:ext cx="6323500" cy="1691640"/>
          </a:xfrm>
        </p:spPr>
        <p:txBody>
          <a:bodyPr lIns="0" tIns="0" rIns="0" bIns="0">
            <a:noAutofit/>
          </a:bodyPr>
          <a:lstStyle>
            <a:lvl1pPr marL="0" indent="0" algn="l">
              <a:buNone/>
              <a:defRPr sz="2200" b="0" i="0" baseline="0">
                <a:solidFill>
                  <a:schemeClr val="accent1">
                    <a:lumMod val="20000"/>
                    <a:lumOff val="80000"/>
                  </a:schemeClr>
                </a:solidFill>
                <a:latin typeface="Cambria" charset="0"/>
                <a:ea typeface="Cambria" charset="0"/>
                <a:cs typeface="Cambria" charset="0"/>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endParaRPr lang="en-US" dirty="0"/>
          </a:p>
        </p:txBody>
      </p:sp>
      <p:sp>
        <p:nvSpPr>
          <p:cNvPr id="14" name="Freeform 13"/>
          <p:cNvSpPr/>
          <p:nvPr userDrawn="1"/>
        </p:nvSpPr>
        <p:spPr>
          <a:xfrm>
            <a:off x="6947911"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48210" y="6026476"/>
            <a:ext cx="1598924" cy="728399"/>
          </a:xfrm>
          <a:prstGeom prst="rect">
            <a:avLst/>
          </a:prstGeom>
          <a:noFill/>
          <a:ln>
            <a:noFill/>
          </a:ln>
        </p:spPr>
      </p:pic>
      <p:sp>
        <p:nvSpPr>
          <p:cNvPr id="16" name="Freeform 15"/>
          <p:cNvSpPr/>
          <p:nvPr userDrawn="1"/>
        </p:nvSpPr>
        <p:spPr>
          <a:xfrm rot="10800000">
            <a:off x="0"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4904114"/>
            <a:ext cx="6984125" cy="602405"/>
          </a:xfrm>
        </p:spPr>
        <p:txBody>
          <a:bodyPr lIns="0" tIns="0" rIns="0" bIns="0" anchor="b">
            <a:noAutofit/>
          </a:bodyPr>
          <a:lstStyle>
            <a:lvl1pPr>
              <a:defRPr sz="3200" b="0" i="0">
                <a:solidFill>
                  <a:srgbClr val="13B9C2"/>
                </a:solidFill>
                <a:latin typeface="Cambria" charset="0"/>
                <a:ea typeface="Cambria" charset="0"/>
                <a:cs typeface="Cambria" charset="0"/>
              </a:defRPr>
            </a:lvl1pPr>
          </a:lstStyle>
          <a:p>
            <a:r>
              <a:rPr lang="en-US"/>
              <a:t>Click to edit Master title style</a:t>
            </a:r>
            <a:endParaRPr lang="en-US" dirty="0"/>
          </a:p>
        </p:txBody>
      </p:sp>
      <p:sp>
        <p:nvSpPr>
          <p:cNvPr id="4" name="Text Placeholder 3"/>
          <p:cNvSpPr>
            <a:spLocks noGrp="1"/>
          </p:cNvSpPr>
          <p:nvPr>
            <p:ph type="body" sz="half" idx="2"/>
          </p:nvPr>
        </p:nvSpPr>
        <p:spPr>
          <a:xfrm>
            <a:off x="685801" y="5613563"/>
            <a:ext cx="6400799" cy="597011"/>
          </a:xfrm>
        </p:spPr>
        <p:txBody>
          <a:bodyPr lIns="0" tIns="0" rIns="0" bIns="0">
            <a:noAutofit/>
          </a:bodyPr>
          <a:lstStyle>
            <a:lvl1pPr marL="0" indent="0">
              <a:lnSpc>
                <a:spcPct val="85000"/>
              </a:lnSpc>
              <a:spcBef>
                <a:spcPts val="800"/>
              </a:spcBef>
              <a:buNone/>
              <a:defRPr sz="1800">
                <a:solidFill>
                  <a:schemeClr val="bg1">
                    <a:lumMod val="85000"/>
                  </a:schemeClr>
                </a:solidFill>
                <a:latin typeface="Cambria" charset="0"/>
                <a:ea typeface="Cambria" charset="0"/>
                <a:cs typeface="Cambria"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14" name="TextBox 13"/>
          <p:cNvSpPr txBox="1"/>
          <p:nvPr userDrawn="1"/>
        </p:nvSpPr>
        <p:spPr>
          <a:xfrm>
            <a:off x="126124"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rgbClr val="13B9C2"/>
                </a:solidFill>
                <a:latin typeface="Arial Narrow" charset="0"/>
                <a:ea typeface="Arial Narrow" charset="0"/>
                <a:cs typeface="Arial Narrow" charset="0"/>
              </a:rPr>
              <a:t>Page </a:t>
            </a:r>
            <a:fld id="{632D3AEB-7CBE-3049-91AC-335C6B4F5BF6}" type="slidenum">
              <a:rPr lang="en-US" sz="1200" b="1" i="0" smtClean="0">
                <a:solidFill>
                  <a:srgbClr val="13B9C2"/>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rgbClr val="13B9C2"/>
              </a:solidFill>
              <a:latin typeface="Arial Narrow" charset="0"/>
              <a:ea typeface="Arial Narrow" charset="0"/>
              <a:cs typeface="Arial Narrow"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7827592"/>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Slide Number Placeholder 5"/>
          <p:cNvSpPr txBox="1">
            <a:spLocks/>
          </p:cNvSpPr>
          <p:nvPr userDrawn="1"/>
        </p:nvSpPr>
        <p:spPr>
          <a:xfrm>
            <a:off x="6858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accent1"/>
                </a:solidFill>
              </a:rPr>
              <a:t>U.S. Department of Commerce | National Oceanic and Atmospheric Administration | National Marine Fisheries Service</a:t>
            </a:r>
          </a:p>
        </p:txBody>
      </p:sp>
      <p:sp>
        <p:nvSpPr>
          <p:cNvPr id="14" name="TextBox 13"/>
          <p:cNvSpPr txBox="1"/>
          <p:nvPr userDrawn="1"/>
        </p:nvSpPr>
        <p:spPr>
          <a:xfrm>
            <a:off x="126124"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chemeClr val="tx2"/>
                </a:solidFill>
                <a:latin typeface="Arial Narrow" charset="0"/>
                <a:ea typeface="Arial Narrow" charset="0"/>
                <a:cs typeface="Arial Narrow" charset="0"/>
              </a:rPr>
              <a:t>Page </a:t>
            </a:r>
            <a:fld id="{632D3AEB-7CBE-3049-91AC-335C6B4F5BF6}" type="slidenum">
              <a:rPr lang="en-US" sz="1200" b="1" i="0" smtClean="0">
                <a:solidFill>
                  <a:schemeClr val="tx2"/>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chemeClr val="tx2"/>
              </a:solidFill>
              <a:latin typeface="Arial Narrow" charset="0"/>
              <a:ea typeface="Arial Narrow" charset="0"/>
              <a:cs typeface="Arial Narrow"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Slide Number Placeholder 5"/>
          <p:cNvSpPr txBox="1">
            <a:spLocks/>
          </p:cNvSpPr>
          <p:nvPr userDrawn="1"/>
        </p:nvSpPr>
        <p:spPr>
          <a:xfrm>
            <a:off x="6858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t>U.S. Department of Commerce | National Oceanic and Atmospheric Administration | National Marine Fisheries Service</a:t>
            </a:r>
          </a:p>
        </p:txBody>
      </p:sp>
      <p:sp>
        <p:nvSpPr>
          <p:cNvPr id="14" name="TextBox 13"/>
          <p:cNvSpPr txBox="1"/>
          <p:nvPr userDrawn="1"/>
        </p:nvSpPr>
        <p:spPr>
          <a:xfrm>
            <a:off x="126124"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rgbClr val="10D3DC"/>
                </a:solidFill>
                <a:latin typeface="Arial Narrow" charset="0"/>
                <a:ea typeface="Arial Narrow" charset="0"/>
                <a:cs typeface="Arial Narrow" charset="0"/>
              </a:rPr>
              <a:t>Page </a:t>
            </a:r>
            <a:fld id="{632D3AEB-7CBE-3049-91AC-335C6B4F5BF6}" type="slidenum">
              <a:rPr lang="en-US" sz="1200" b="1" i="0" smtClean="0">
                <a:solidFill>
                  <a:srgbClr val="10D3DC"/>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rgbClr val="10D3DC"/>
              </a:solidFill>
              <a:latin typeface="Arial Narrow" charset="0"/>
              <a:ea typeface="Arial Narrow" charset="0"/>
              <a:cs typeface="Arial Narrow"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567298"/>
            <a:ext cx="6858000" cy="1772793"/>
          </a:xfrm>
        </p:spPr>
        <p:txBody>
          <a:bodyPr lIns="0" tIns="0" rIns="0" bIns="0" anchor="b"/>
          <a:lstStyle>
            <a:lvl1pPr algn="l">
              <a:defRPr sz="7200"/>
            </a:lvl1pPr>
          </a:lstStyle>
          <a:p>
            <a:r>
              <a:rPr lang="en-US" dirty="0"/>
              <a:t>Click to edit Master title style</a:t>
            </a:r>
          </a:p>
        </p:txBody>
      </p:sp>
      <p:sp>
        <p:nvSpPr>
          <p:cNvPr id="3" name="Subtitle 2"/>
          <p:cNvSpPr>
            <a:spLocks noGrp="1"/>
          </p:cNvSpPr>
          <p:nvPr>
            <p:ph type="subTitle" idx="1"/>
          </p:nvPr>
        </p:nvSpPr>
        <p:spPr>
          <a:xfrm>
            <a:off x="1143000" y="4340088"/>
            <a:ext cx="6858000" cy="1655763"/>
          </a:xfrm>
        </p:spPr>
        <p:txBody>
          <a:bodyPr lIns="0" tIns="0" rIns="0" bIns="0">
            <a:noAutofit/>
          </a:bodyPr>
          <a:lstStyle>
            <a:lvl1pPr marL="0" indent="0" algn="l">
              <a:buNone/>
              <a:defRPr sz="36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Slide Number Placeholder 5"/>
          <p:cNvSpPr txBox="1">
            <a:spLocks/>
          </p:cNvSpPr>
          <p:nvPr userDrawn="1"/>
        </p:nvSpPr>
        <p:spPr>
          <a:xfrm>
            <a:off x="1143000"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rgbClr val="003155"/>
                </a:solidFill>
              </a:rPr>
              <a:t>U.S. Department of Commerce | National Oceanic and Atmospheric Administration | National Marine Fisheries Service</a:t>
            </a:r>
          </a:p>
        </p:txBody>
      </p:sp>
      <p:sp>
        <p:nvSpPr>
          <p:cNvPr id="5" name="TextBox 4"/>
          <p:cNvSpPr txBox="1"/>
          <p:nvPr userDrawn="1"/>
        </p:nvSpPr>
        <p:spPr>
          <a:xfrm>
            <a:off x="322066"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Narrow" charset="0"/>
                <a:ea typeface="Arial Narrow" charset="0"/>
                <a:cs typeface="Arial Narrow" charset="0"/>
              </a:rPr>
              <a:t>Page </a:t>
            </a:r>
            <a:fld id="{632D3AEB-7CBE-3049-91AC-335C6B4F5BF6}" type="slidenum">
              <a:rPr lang="en-US" sz="1200" b="1" i="0" smtClean="0">
                <a:solidFill>
                  <a:schemeClr val="bg1"/>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chemeClr val="bg1"/>
              </a:solidFill>
              <a:latin typeface="Arial Narrow" charset="0"/>
              <a:ea typeface="Arial Narrow" charset="0"/>
              <a:cs typeface="Arial Narrow" charset="0"/>
            </a:endParaRPr>
          </a:p>
        </p:txBody>
      </p:sp>
    </p:spTree>
    <p:extLst>
      <p:ext uri="{BB962C8B-B14F-4D97-AF65-F5344CB8AC3E}">
        <p14:creationId xmlns:p14="http://schemas.microsoft.com/office/powerpoint/2010/main" val="741007482"/>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0701" y="2934147"/>
            <a:ext cx="6810375" cy="1772793"/>
          </a:xfrm>
        </p:spPr>
        <p:txBody>
          <a:bodyPr lIns="0" tIns="0" rIns="0" bIns="0" anchor="b"/>
          <a:lstStyle>
            <a:lvl1pPr algn="l">
              <a:defRPr sz="7200"/>
            </a:lvl1pPr>
          </a:lstStyle>
          <a:p>
            <a:r>
              <a:rPr lang="en-US" dirty="0"/>
              <a:t>Click to edit Master title style</a:t>
            </a:r>
          </a:p>
        </p:txBody>
      </p:sp>
      <p:sp>
        <p:nvSpPr>
          <p:cNvPr id="3" name="Subtitle 2"/>
          <p:cNvSpPr>
            <a:spLocks noGrp="1"/>
          </p:cNvSpPr>
          <p:nvPr>
            <p:ph type="subTitle" idx="1"/>
          </p:nvPr>
        </p:nvSpPr>
        <p:spPr>
          <a:xfrm>
            <a:off x="1790701" y="4766561"/>
            <a:ext cx="6810375" cy="745717"/>
          </a:xfrm>
        </p:spPr>
        <p:txBody>
          <a:bodyPr lIns="0" tIns="0" rIns="0" bIns="0">
            <a:noAutofit/>
          </a:bodyPr>
          <a:lstStyle>
            <a:lvl1pPr marL="0" indent="0" algn="l">
              <a:buNone/>
              <a:defRPr sz="36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Slide Number Placeholder 5"/>
          <p:cNvSpPr txBox="1">
            <a:spLocks/>
          </p:cNvSpPr>
          <p:nvPr userDrawn="1"/>
        </p:nvSpPr>
        <p:spPr>
          <a:xfrm>
            <a:off x="17907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2">
                    <a:lumMod val="25000"/>
                  </a:schemeClr>
                </a:solidFill>
              </a:rPr>
              <a:t>U.S. Department of Commerce | National Oceanic and Atmospheric Administration | National Marine Fisheries Service</a:t>
            </a:r>
          </a:p>
        </p:txBody>
      </p:sp>
      <p:sp>
        <p:nvSpPr>
          <p:cNvPr id="5" name="TextBox 4"/>
          <p:cNvSpPr txBox="1"/>
          <p:nvPr userDrawn="1"/>
        </p:nvSpPr>
        <p:spPr>
          <a:xfrm>
            <a:off x="1152647"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Narrow" charset="0"/>
                <a:ea typeface="Arial Narrow" charset="0"/>
                <a:cs typeface="Arial Narrow" charset="0"/>
              </a:rPr>
              <a:t>Page </a:t>
            </a:r>
            <a:fld id="{632D3AEB-7CBE-3049-91AC-335C6B4F5BF6}" type="slidenum">
              <a:rPr lang="en-US" sz="1200" b="1" i="0" smtClean="0">
                <a:solidFill>
                  <a:schemeClr val="bg1"/>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chemeClr val="bg1"/>
              </a:solidFill>
              <a:latin typeface="Arial Narrow" charset="0"/>
              <a:ea typeface="Arial Narrow" charset="0"/>
              <a:cs typeface="Arial Narrow" charset="0"/>
            </a:endParaRPr>
          </a:p>
        </p:txBody>
      </p:sp>
    </p:spTree>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284063"/>
            <a:ext cx="6984125" cy="602405"/>
          </a:xfrm>
          <a:prstGeom prst="rect">
            <a:avLst/>
          </a:prstGeom>
        </p:spPr>
        <p:txBody>
          <a:bodyPr lIns="0" tIns="0" rIns="0" bIns="0" anchor="b">
            <a:noAutofit/>
          </a:bodyPr>
          <a:lstStyle>
            <a:lvl1pPr>
              <a:defRPr sz="4000" b="0" i="0">
                <a:solidFill>
                  <a:srgbClr val="13B9C2"/>
                </a:solidFill>
                <a:latin typeface="Cambria" charset="0"/>
                <a:ea typeface="Cambria" charset="0"/>
                <a:cs typeface="Cambria" charset="0"/>
              </a:defRPr>
            </a:lvl1pPr>
          </a:lstStyle>
          <a:p>
            <a:r>
              <a:rPr lang="en-US" dirty="0"/>
              <a:t>Click to edit Master title style</a:t>
            </a:r>
          </a:p>
        </p:txBody>
      </p:sp>
      <p:sp>
        <p:nvSpPr>
          <p:cNvPr id="4" name="Text Placeholder 3"/>
          <p:cNvSpPr>
            <a:spLocks noGrp="1"/>
          </p:cNvSpPr>
          <p:nvPr>
            <p:ph type="body" sz="half" idx="2"/>
          </p:nvPr>
        </p:nvSpPr>
        <p:spPr>
          <a:xfrm>
            <a:off x="685801" y="1068331"/>
            <a:ext cx="6306207" cy="597011"/>
          </a:xfrm>
          <a:prstGeom prst="rect">
            <a:avLst/>
          </a:prstGeom>
        </p:spPr>
        <p:txBody>
          <a:bodyPr lIns="0" tIns="0" rIns="0" bIns="0">
            <a:noAutofit/>
          </a:bodyPr>
          <a:lstStyle>
            <a:lvl1pPr marL="0" indent="0">
              <a:lnSpc>
                <a:spcPct val="85000"/>
              </a:lnSpc>
              <a:spcBef>
                <a:spcPts val="800"/>
              </a:spcBef>
              <a:buNone/>
              <a:defRPr sz="2800">
                <a:solidFill>
                  <a:schemeClr val="bg1">
                    <a:lumMod val="50000"/>
                  </a:schemeClr>
                </a:solidFill>
                <a:latin typeface="Cambria" charset="0"/>
                <a:ea typeface="Cambria" charset="0"/>
                <a:cs typeface="Cambria"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 Master text styles</a:t>
            </a:r>
          </a:p>
        </p:txBody>
      </p:sp>
      <p:sp>
        <p:nvSpPr>
          <p:cNvPr id="13" name="Slide Number Placeholder 5"/>
          <p:cNvSpPr txBox="1">
            <a:spLocks/>
          </p:cNvSpPr>
          <p:nvPr userDrawn="1"/>
        </p:nvSpPr>
        <p:spPr>
          <a:xfrm>
            <a:off x="6858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2">
                    <a:lumMod val="25000"/>
                  </a:schemeClr>
                </a:solidFill>
              </a:rPr>
              <a:t>U.S. Department of Commerce | National Oceanic and Atmospheric Administration | National Marine Fisheries Service</a:t>
            </a:r>
          </a:p>
        </p:txBody>
      </p:sp>
      <p:sp>
        <p:nvSpPr>
          <p:cNvPr id="14" name="TextBox 13"/>
          <p:cNvSpPr txBox="1"/>
          <p:nvPr userDrawn="1"/>
        </p:nvSpPr>
        <p:spPr>
          <a:xfrm>
            <a:off x="126124"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rgbClr val="13B9C2"/>
                </a:solidFill>
                <a:latin typeface="Arial Narrow" charset="0"/>
                <a:ea typeface="Arial Narrow" charset="0"/>
                <a:cs typeface="Arial Narrow" charset="0"/>
              </a:rPr>
              <a:t>Page </a:t>
            </a:r>
            <a:fld id="{632D3AEB-7CBE-3049-91AC-335C6B4F5BF6}" type="slidenum">
              <a:rPr lang="en-US" sz="1200" b="1" i="0" smtClean="0">
                <a:solidFill>
                  <a:srgbClr val="13B9C2"/>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rgbClr val="13B9C2"/>
              </a:solidFill>
              <a:latin typeface="Arial Narrow" charset="0"/>
              <a:ea typeface="Arial Narrow" charset="0"/>
              <a:cs typeface="Arial Narrow"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Freeform 24"/>
          <p:cNvSpPr/>
          <p:nvPr userDrawn="1"/>
        </p:nvSpPr>
        <p:spPr>
          <a:xfrm rot="10800000" flipH="1" flipV="1">
            <a:off x="7688498" y="-2"/>
            <a:ext cx="1450144" cy="5987459"/>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743" h="5463677">
                <a:moveTo>
                  <a:pt x="1654379" y="5463677"/>
                </a:moveTo>
                <a:lnTo>
                  <a:pt x="0" y="5454085"/>
                </a:lnTo>
                <a:lnTo>
                  <a:pt x="980930" y="0"/>
                </a:lnTo>
                <a:lnTo>
                  <a:pt x="1696743" y="4620"/>
                </a:lnTo>
                <a:lnTo>
                  <a:pt x="1654379" y="5463677"/>
                </a:lnTo>
                <a:close/>
              </a:path>
            </a:pathLst>
          </a:custGeom>
          <a:gradFill flip="none" rotWithShape="1">
            <a:gsLst>
              <a:gs pos="100000">
                <a:srgbClr val="07477D">
                  <a:alpha val="34000"/>
                </a:srgbClr>
              </a:gs>
              <a:gs pos="42000">
                <a:srgbClr val="07477D">
                  <a:alpha val="0"/>
                </a:srgbClr>
              </a:gs>
            </a:gsLst>
            <a:lin ang="72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8" name="Rectangle 7"/>
          <p:cNvSpPr/>
          <p:nvPr userDrawn="1"/>
        </p:nvSpPr>
        <p:spPr>
          <a:xfrm>
            <a:off x="0" y="5486400"/>
            <a:ext cx="9138642" cy="1369974"/>
          </a:xfrm>
          <a:prstGeom prst="rect">
            <a:avLst/>
          </a:prstGeom>
          <a:solidFill>
            <a:srgbClr val="00315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1" dirty="0"/>
          </a:p>
        </p:txBody>
      </p:sp>
      <p:sp>
        <p:nvSpPr>
          <p:cNvPr id="2" name="Title Placeholder 1"/>
          <p:cNvSpPr>
            <a:spLocks noGrp="1"/>
          </p:cNvSpPr>
          <p:nvPr>
            <p:ph type="title"/>
          </p:nvPr>
        </p:nvSpPr>
        <p:spPr>
          <a:xfrm>
            <a:off x="946404" y="365760"/>
            <a:ext cx="7269480" cy="13255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46404" y="1828802"/>
            <a:ext cx="6446520" cy="364327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reeform 11"/>
          <p:cNvSpPr/>
          <p:nvPr userDrawn="1"/>
        </p:nvSpPr>
        <p:spPr>
          <a:xfrm>
            <a:off x="6947911" y="20912"/>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48210" y="6026476"/>
            <a:ext cx="1598924" cy="728399"/>
          </a:xfrm>
          <a:prstGeom prst="rect">
            <a:avLst/>
          </a:prstGeom>
          <a:noFill/>
          <a:ln>
            <a:noFill/>
          </a:ln>
        </p:spPr>
      </p:pic>
      <p:sp>
        <p:nvSpPr>
          <p:cNvPr id="14" name="Slide Number Placeholder 5"/>
          <p:cNvSpPr txBox="1">
            <a:spLocks/>
          </p:cNvSpPr>
          <p:nvPr userDrawn="1"/>
        </p:nvSpPr>
        <p:spPr>
          <a:xfrm>
            <a:off x="6858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t>U.S. Department of Commerce | National Oceanic and Atmospheric Administration | National Marine Fisheries Service</a:t>
            </a:r>
          </a:p>
        </p:txBody>
      </p:sp>
      <p:sp>
        <p:nvSpPr>
          <p:cNvPr id="15" name="TextBox 14"/>
          <p:cNvSpPr txBox="1"/>
          <p:nvPr userDrawn="1"/>
        </p:nvSpPr>
        <p:spPr>
          <a:xfrm>
            <a:off x="126124"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rgbClr val="13B9C2"/>
                </a:solidFill>
                <a:latin typeface="Arial Narrow" charset="0"/>
                <a:ea typeface="Arial Narrow" charset="0"/>
                <a:cs typeface="Arial Narrow" charset="0"/>
              </a:rPr>
              <a:t>Page </a:t>
            </a:r>
            <a:fld id="{632D3AEB-7CBE-3049-91AC-335C6B4F5BF6}" type="slidenum">
              <a:rPr lang="en-US" sz="1200" b="1" i="0" smtClean="0">
                <a:solidFill>
                  <a:srgbClr val="13B9C2"/>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rgbClr val="13B9C2"/>
              </a:solidFill>
              <a:latin typeface="Arial Narrow" charset="0"/>
              <a:ea typeface="Arial Narrow" charset="0"/>
              <a:cs typeface="Arial Narrow" charset="0"/>
            </a:endParaRPr>
          </a:p>
        </p:txBody>
      </p:sp>
    </p:spTree>
    <p:extLst>
      <p:ext uri="{BB962C8B-B14F-4D97-AF65-F5344CB8AC3E}">
        <p14:creationId xmlns:p14="http://schemas.microsoft.com/office/powerpoint/2010/main" val="1563766925"/>
      </p:ext>
    </p:extLst>
  </p:cSld>
  <p:clrMap bg1="lt1" tx1="dk1" bg2="lt2" tx2="dk2" accent1="accent1" accent2="accent2" accent3="accent3" accent4="accent4" accent5="accent5" accent6="accent6" hlink="hlink" folHlink="folHlink"/>
  <p:sldLayoutIdLst>
    <p:sldLayoutId id="2147484163" r:id="rId1"/>
    <p:sldLayoutId id="2147484175" r:id="rId2"/>
    <p:sldLayoutId id="2147484171" r:id="rId3"/>
    <p:sldLayoutId id="2147484182" r:id="rId4"/>
  </p:sldLayoutIdLst>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txStyles>
    <p:titleStyle>
      <a:lvl1pPr algn="l" defTabSz="914377" rtl="0" eaLnBrk="1" latinLnBrk="0" hangingPunct="1">
        <a:lnSpc>
          <a:spcPct val="90000"/>
        </a:lnSpc>
        <a:spcBef>
          <a:spcPct val="0"/>
        </a:spcBef>
        <a:buNone/>
        <a:defRPr sz="4400" kern="1200" spc="-51" baseline="0">
          <a:solidFill>
            <a:schemeClr val="tx2"/>
          </a:solidFill>
          <a:latin typeface="Cambria" panose="02040503050406030204" pitchFamily="18" charset="0"/>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b="0" i="0" kern="1200" spc="11" baseline="0">
          <a:solidFill>
            <a:schemeClr val="tx1"/>
          </a:solidFill>
          <a:latin typeface="Cambria" panose="02040503050406030204" pitchFamily="18" charset="0"/>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b="0" i="0" kern="1200">
          <a:solidFill>
            <a:schemeClr val="tx1">
              <a:lumMod val="85000"/>
              <a:lumOff val="15000"/>
            </a:schemeClr>
          </a:solidFill>
          <a:latin typeface="Cambria" panose="02040503050406030204" pitchFamily="18" charset="0"/>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b="0" i="0" kern="1200">
          <a:solidFill>
            <a:schemeClr val="tx1">
              <a:lumMod val="85000"/>
              <a:lumOff val="15000"/>
            </a:schemeClr>
          </a:solidFill>
          <a:latin typeface="Cambria" panose="02040503050406030204" pitchFamily="18" charset="0"/>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b="0" i="0" kern="1200">
          <a:solidFill>
            <a:schemeClr val="tx1">
              <a:lumMod val="85000"/>
              <a:lumOff val="15000"/>
            </a:schemeClr>
          </a:solidFill>
          <a:latin typeface="Cambria" panose="02040503050406030204" pitchFamily="18" charset="0"/>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b="0" i="0" kern="1200">
          <a:solidFill>
            <a:schemeClr val="tx1">
              <a:lumMod val="85000"/>
              <a:lumOff val="15000"/>
            </a:schemeClr>
          </a:solidFill>
          <a:latin typeface="Cambria" panose="02040503050406030204" pitchFamily="18" charset="0"/>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tangle 2"/>
          <p:cNvSpPr/>
          <p:nvPr userDrawn="1"/>
        </p:nvSpPr>
        <p:spPr>
          <a:xfrm>
            <a:off x="0" y="6391373"/>
            <a:ext cx="9144000" cy="466627"/>
          </a:xfrm>
          <a:prstGeom prst="rect">
            <a:avLst/>
          </a:prstGeom>
          <a:solidFill>
            <a:schemeClr val="bg2">
              <a:lumMod val="9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24"/>
          <p:cNvSpPr/>
          <p:nvPr userDrawn="1"/>
        </p:nvSpPr>
        <p:spPr>
          <a:xfrm rot="10800000" flipH="1" flipV="1">
            <a:off x="6879771" y="-1"/>
            <a:ext cx="2264229" cy="631172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743" h="5463677">
                <a:moveTo>
                  <a:pt x="1654379" y="5463677"/>
                </a:moveTo>
                <a:lnTo>
                  <a:pt x="0" y="5454085"/>
                </a:lnTo>
                <a:lnTo>
                  <a:pt x="980930" y="0"/>
                </a:lnTo>
                <a:lnTo>
                  <a:pt x="1696743" y="4620"/>
                </a:lnTo>
                <a:lnTo>
                  <a:pt x="1654379" y="5463677"/>
                </a:lnTo>
                <a:close/>
              </a:path>
            </a:pathLst>
          </a:custGeom>
          <a:gradFill flip="none" rotWithShape="1">
            <a:gsLst>
              <a:gs pos="100000">
                <a:srgbClr val="07477D">
                  <a:alpha val="34000"/>
                </a:srgbClr>
              </a:gs>
              <a:gs pos="42000">
                <a:srgbClr val="07477D">
                  <a:alpha val="0"/>
                </a:srgbClr>
              </a:gs>
            </a:gsLst>
            <a:lin ang="72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6" name="Freeform 5"/>
          <p:cNvSpPr/>
          <p:nvPr userDrawn="1"/>
        </p:nvSpPr>
        <p:spPr>
          <a:xfrm>
            <a:off x="6947911"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148210" y="6026476"/>
            <a:ext cx="1598924" cy="728399"/>
          </a:xfrm>
          <a:prstGeom prst="rect">
            <a:avLst/>
          </a:prstGeom>
          <a:noFill/>
          <a:ln>
            <a:noFill/>
          </a:ln>
        </p:spPr>
      </p:pic>
    </p:spTree>
    <p:extLst>
      <p:ext uri="{BB962C8B-B14F-4D97-AF65-F5344CB8AC3E}">
        <p14:creationId xmlns:p14="http://schemas.microsoft.com/office/powerpoint/2010/main" val="956262133"/>
      </p:ext>
    </p:extLst>
  </p:cSld>
  <p:clrMap bg1="lt1" tx1="dk1" bg2="lt2" tx2="dk2" accent1="accent1" accent2="accent2" accent3="accent3" accent4="accent4" accent5="accent5" accent6="accent6" hlink="hlink" folHlink="folHlink"/>
  <p:sldLayoutIdLst>
    <p:sldLayoutId id="2147484193" r:id="rId1"/>
  </p:sldLayoutIdLst>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txStyles>
    <p:titleStyle>
      <a:lvl1pPr algn="l" defTabSz="914377" rtl="0" eaLnBrk="1" latinLnBrk="0" hangingPunct="1">
        <a:lnSpc>
          <a:spcPct val="90000"/>
        </a:lnSpc>
        <a:spcBef>
          <a:spcPct val="0"/>
        </a:spcBef>
        <a:buNone/>
        <a:defRPr sz="4400" kern="1200" spc="-51" baseline="0">
          <a:solidFill>
            <a:schemeClr val="tx1"/>
          </a:solidFill>
          <a:latin typeface="+mj-lt"/>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chemeClr val="tx1"/>
          </a:solidFill>
          <a:latin typeface="+mn-lt"/>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tangle 2"/>
          <p:cNvSpPr/>
          <p:nvPr userDrawn="1"/>
        </p:nvSpPr>
        <p:spPr>
          <a:xfrm>
            <a:off x="0" y="6391373"/>
            <a:ext cx="9144000" cy="4666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24"/>
          <p:cNvSpPr/>
          <p:nvPr userDrawn="1"/>
        </p:nvSpPr>
        <p:spPr>
          <a:xfrm rot="10800000" flipH="1" flipV="1">
            <a:off x="6879771" y="-1"/>
            <a:ext cx="2264229" cy="631172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743" h="5463677">
                <a:moveTo>
                  <a:pt x="1654379" y="5463677"/>
                </a:moveTo>
                <a:lnTo>
                  <a:pt x="0" y="5454085"/>
                </a:lnTo>
                <a:lnTo>
                  <a:pt x="980930" y="0"/>
                </a:lnTo>
                <a:lnTo>
                  <a:pt x="1696743" y="4620"/>
                </a:lnTo>
                <a:lnTo>
                  <a:pt x="1654379" y="5463677"/>
                </a:lnTo>
                <a:close/>
              </a:path>
            </a:pathLst>
          </a:custGeom>
          <a:gradFill flip="none" rotWithShape="1">
            <a:gsLst>
              <a:gs pos="100000">
                <a:srgbClr val="07477D">
                  <a:alpha val="34000"/>
                </a:srgbClr>
              </a:gs>
              <a:gs pos="42000">
                <a:srgbClr val="07477D">
                  <a:alpha val="0"/>
                </a:srgbClr>
              </a:gs>
            </a:gsLst>
            <a:lin ang="72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6" name="Freeform 5"/>
          <p:cNvSpPr/>
          <p:nvPr userDrawn="1"/>
        </p:nvSpPr>
        <p:spPr>
          <a:xfrm>
            <a:off x="6947911"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148210" y="6026476"/>
            <a:ext cx="1598924" cy="728399"/>
          </a:xfrm>
          <a:prstGeom prst="rect">
            <a:avLst/>
          </a:prstGeom>
          <a:noFill/>
          <a:ln>
            <a:noFill/>
          </a:ln>
        </p:spPr>
      </p:pic>
    </p:spTree>
    <p:extLst>
      <p:ext uri="{BB962C8B-B14F-4D97-AF65-F5344CB8AC3E}">
        <p14:creationId xmlns:p14="http://schemas.microsoft.com/office/powerpoint/2010/main" val="1096946637"/>
      </p:ext>
    </p:extLst>
  </p:cSld>
  <p:clrMap bg1="lt1" tx1="dk1" bg2="lt2" tx2="dk2" accent1="accent1" accent2="accent2" accent3="accent3" accent4="accent4" accent5="accent5" accent6="accent6" hlink="hlink" folHlink="folHlink"/>
  <p:sldLayoutIdLst>
    <p:sldLayoutId id="2147484201" r:id="rId1"/>
  </p:sldLayoutIdLst>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txStyles>
    <p:titleStyle>
      <a:lvl1pPr algn="l" defTabSz="914377" rtl="0" eaLnBrk="1" latinLnBrk="0" hangingPunct="1">
        <a:lnSpc>
          <a:spcPct val="90000"/>
        </a:lnSpc>
        <a:spcBef>
          <a:spcPct val="0"/>
        </a:spcBef>
        <a:buNone/>
        <a:defRPr sz="4400" kern="1200" spc="-51" baseline="0">
          <a:solidFill>
            <a:schemeClr val="tx1"/>
          </a:solidFill>
          <a:latin typeface="+mj-lt"/>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chemeClr val="tx1"/>
          </a:solidFill>
          <a:latin typeface="+mn-lt"/>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6878155"/>
          </a:xfrm>
          <a:prstGeom prst="rect">
            <a:avLst/>
          </a:prstGeom>
          <a:solidFill>
            <a:srgbClr val="13B9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1" dirty="0"/>
          </a:p>
        </p:txBody>
      </p:sp>
      <p:sp>
        <p:nvSpPr>
          <p:cNvPr id="2" name="Title Placeholder 1"/>
          <p:cNvSpPr>
            <a:spLocks noGrp="1"/>
          </p:cNvSpPr>
          <p:nvPr>
            <p:ph type="title"/>
          </p:nvPr>
        </p:nvSpPr>
        <p:spPr>
          <a:xfrm>
            <a:off x="957943" y="2712116"/>
            <a:ext cx="7552884" cy="2062103"/>
          </a:xfrm>
          <a:prstGeom prst="rect">
            <a:avLst/>
          </a:prstGeom>
        </p:spPr>
        <p:txBody>
          <a:bodyPr vert="horz" wrap="square" lIns="91440" tIns="45720" rIns="91440" bIns="45720" rtlCol="0" anchor="b" anchorCtr="0">
            <a:spAutoFit/>
          </a:bodyPr>
          <a:lstStyle/>
          <a:p>
            <a:r>
              <a:rPr lang="en-US" dirty="0"/>
              <a:t>Click to edit Master title style</a:t>
            </a:r>
          </a:p>
        </p:txBody>
      </p:sp>
      <p:sp>
        <p:nvSpPr>
          <p:cNvPr id="3" name="Text Placeholder 2"/>
          <p:cNvSpPr>
            <a:spLocks noGrp="1"/>
          </p:cNvSpPr>
          <p:nvPr>
            <p:ph type="body" idx="1"/>
          </p:nvPr>
        </p:nvSpPr>
        <p:spPr>
          <a:xfrm>
            <a:off x="957943" y="4805753"/>
            <a:ext cx="7552885" cy="942811"/>
          </a:xfrm>
          <a:prstGeom prst="rect">
            <a:avLst/>
          </a:prstGeom>
        </p:spPr>
        <p:txBody>
          <a:bodyPr vert="horz" lIns="91440" tIns="45720" rIns="91440" bIns="45720" rtlCol="0">
            <a:normAutofit/>
          </a:bodyPr>
          <a:lstStyle/>
          <a:p>
            <a:pPr lvl="0"/>
            <a:r>
              <a:rPr lang="en-US" dirty="0"/>
              <a:t>Click to edit Master text styles</a:t>
            </a:r>
          </a:p>
        </p:txBody>
      </p:sp>
      <p:sp>
        <p:nvSpPr>
          <p:cNvPr id="13" name="Freeform 12"/>
          <p:cNvSpPr/>
          <p:nvPr userDrawn="1"/>
        </p:nvSpPr>
        <p:spPr>
          <a:xfrm rot="5400000" flipH="1">
            <a:off x="3069848" y="-2657430"/>
            <a:ext cx="3511074" cy="8805478"/>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14"/>
          <p:cNvSpPr/>
          <p:nvPr userDrawn="1"/>
        </p:nvSpPr>
        <p:spPr>
          <a:xfrm rot="10800000">
            <a:off x="0" y="0"/>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84374" y="358150"/>
            <a:ext cx="2302812" cy="1049059"/>
          </a:xfrm>
          <a:prstGeom prst="rect">
            <a:avLst/>
          </a:prstGeom>
          <a:noFill/>
          <a:ln>
            <a:noFill/>
          </a:ln>
        </p:spPr>
      </p:pic>
    </p:spTree>
    <p:extLst>
      <p:ext uri="{BB962C8B-B14F-4D97-AF65-F5344CB8AC3E}">
        <p14:creationId xmlns:p14="http://schemas.microsoft.com/office/powerpoint/2010/main" val="1024401583"/>
      </p:ext>
    </p:extLst>
  </p:cSld>
  <p:clrMap bg1="lt1" tx1="dk1" bg2="lt2" tx2="dk2" accent1="accent1" accent2="accent2" accent3="accent3" accent4="accent4" accent5="accent5" accent6="accent6" hlink="hlink" folHlink="folHlink"/>
  <p:sldLayoutIdLst>
    <p:sldLayoutId id="2147484180" r:id="rId1"/>
  </p:sldLayoutIdLst>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txStyles>
    <p:titleStyle>
      <a:lvl1pPr algn="l" defTabSz="914377" rtl="0" eaLnBrk="1" latinLnBrk="0" hangingPunct="1">
        <a:lnSpc>
          <a:spcPct val="80000"/>
        </a:lnSpc>
        <a:spcBef>
          <a:spcPct val="0"/>
        </a:spcBef>
        <a:buNone/>
        <a:defRPr sz="8000" kern="1200">
          <a:solidFill>
            <a:schemeClr val="tx2"/>
          </a:solidFill>
          <a:latin typeface="Cambria" charset="0"/>
          <a:ea typeface="Cambria" charset="0"/>
          <a:cs typeface="Cambria" charset="0"/>
        </a:defRPr>
      </a:lvl1pPr>
    </p:titleStyle>
    <p:bodyStyle>
      <a:lvl1pPr marL="0" indent="0" algn="l" defTabSz="914377" rtl="0" eaLnBrk="1" latinLnBrk="0" hangingPunct="1">
        <a:lnSpc>
          <a:spcPct val="90000"/>
        </a:lnSpc>
        <a:spcBef>
          <a:spcPts val="1000"/>
        </a:spcBef>
        <a:buFont typeface="Arial"/>
        <a:buNone/>
        <a:defRPr sz="3600" b="0" i="0" kern="1200">
          <a:solidFill>
            <a:schemeClr val="accent1">
              <a:lumMod val="20000"/>
              <a:lumOff val="80000"/>
            </a:schemeClr>
          </a:solidFill>
          <a:latin typeface="Cambria" charset="0"/>
          <a:ea typeface="Cambria" charset="0"/>
          <a:cs typeface="Cambria" charset="0"/>
        </a:defRPr>
      </a:lvl1pPr>
      <a:lvl2pPr marL="685783" indent="-228594" algn="l" defTabSz="914377"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13B9C2"/>
        </a:solidFill>
        <a:effectLst/>
      </p:bgPr>
    </p:bg>
    <p:spTree>
      <p:nvGrpSpPr>
        <p:cNvPr id="1" name=""/>
        <p:cNvGrpSpPr/>
        <p:nvPr/>
      </p:nvGrpSpPr>
      <p:grpSpPr>
        <a:xfrm>
          <a:off x="0" y="0"/>
          <a:ext cx="0" cy="0"/>
          <a:chOff x="0" y="0"/>
          <a:chExt cx="0" cy="0"/>
        </a:xfrm>
      </p:grpSpPr>
      <p:sp>
        <p:nvSpPr>
          <p:cNvPr id="14" name="Freeform 13"/>
          <p:cNvSpPr/>
          <p:nvPr userDrawn="1"/>
        </p:nvSpPr>
        <p:spPr>
          <a:xfrm rot="5400000">
            <a:off x="-1648925" y="1639401"/>
            <a:ext cx="6874118" cy="3595317"/>
          </a:xfrm>
          <a:custGeom>
            <a:avLst/>
            <a:gdLst>
              <a:gd name="connsiteX0" fmla="*/ 0 w 6874118"/>
              <a:gd name="connsiteY0" fmla="*/ 3595317 h 3595317"/>
              <a:gd name="connsiteX1" fmla="*/ 0 w 6874118"/>
              <a:gd name="connsiteY1" fmla="*/ 0 h 3595317"/>
              <a:gd name="connsiteX2" fmla="*/ 154322 w 6874118"/>
              <a:gd name="connsiteY2" fmla="*/ 277930 h 3595317"/>
              <a:gd name="connsiteX3" fmla="*/ 6865139 w 6874118"/>
              <a:gd name="connsiteY3" fmla="*/ 3031327 h 3595317"/>
              <a:gd name="connsiteX4" fmla="*/ 6871273 w 6874118"/>
              <a:gd name="connsiteY4" fmla="*/ 3032428 h 3595317"/>
              <a:gd name="connsiteX5" fmla="*/ 6874118 w 6874118"/>
              <a:gd name="connsiteY5" fmla="*/ 3595317 h 3595317"/>
              <a:gd name="connsiteX6" fmla="*/ 0 w 6874118"/>
              <a:gd name="connsiteY6" fmla="*/ 3595317 h 35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4118" h="3595317">
                <a:moveTo>
                  <a:pt x="0" y="3595317"/>
                </a:moveTo>
                <a:lnTo>
                  <a:pt x="0" y="0"/>
                </a:lnTo>
                <a:lnTo>
                  <a:pt x="154322" y="277930"/>
                </a:lnTo>
                <a:cubicBezTo>
                  <a:pt x="1004639" y="1420076"/>
                  <a:pt x="3469635" y="2400559"/>
                  <a:pt x="6865139" y="3031327"/>
                </a:cubicBezTo>
                <a:lnTo>
                  <a:pt x="6871273" y="3032428"/>
                </a:lnTo>
                <a:lnTo>
                  <a:pt x="6874118" y="3595317"/>
                </a:lnTo>
                <a:lnTo>
                  <a:pt x="0" y="359531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1" dirty="0"/>
          </a:p>
        </p:txBody>
      </p:sp>
      <p:sp>
        <p:nvSpPr>
          <p:cNvPr id="2" name="Title Placeholder 1"/>
          <p:cNvSpPr>
            <a:spLocks noGrp="1"/>
          </p:cNvSpPr>
          <p:nvPr>
            <p:ph type="title"/>
          </p:nvPr>
        </p:nvSpPr>
        <p:spPr>
          <a:xfrm>
            <a:off x="1849164" y="2332513"/>
            <a:ext cx="6903326" cy="1865126"/>
          </a:xfrm>
          <a:prstGeom prst="rect">
            <a:avLst/>
          </a:prstGeom>
        </p:spPr>
        <p:txBody>
          <a:bodyPr vert="horz" wrap="square" lIns="91440" tIns="45720" rIns="91440" bIns="45720" rtlCol="0" anchor="b" anchorCtr="0">
            <a:spAutoFit/>
          </a:bodyPr>
          <a:lstStyle/>
          <a:p>
            <a:r>
              <a:rPr lang="en-US" dirty="0"/>
              <a:t>Click to edit Master title style</a:t>
            </a:r>
          </a:p>
        </p:txBody>
      </p:sp>
      <p:sp>
        <p:nvSpPr>
          <p:cNvPr id="3" name="Text Placeholder 2"/>
          <p:cNvSpPr>
            <a:spLocks noGrp="1"/>
          </p:cNvSpPr>
          <p:nvPr>
            <p:ph type="body" idx="1"/>
          </p:nvPr>
        </p:nvSpPr>
        <p:spPr>
          <a:xfrm>
            <a:off x="1849164" y="4337339"/>
            <a:ext cx="6903326" cy="942811"/>
          </a:xfrm>
          <a:prstGeom prst="rect">
            <a:avLst/>
          </a:prstGeom>
        </p:spPr>
        <p:txBody>
          <a:bodyPr vert="horz" lIns="91440" tIns="45720" rIns="91440" bIns="45720" rtlCol="0">
            <a:normAutofit/>
          </a:bodyPr>
          <a:lstStyle/>
          <a:p>
            <a:pPr lvl="0"/>
            <a:r>
              <a:rPr lang="en-US" dirty="0"/>
              <a:t>Click to edit Master text styles</a:t>
            </a:r>
          </a:p>
        </p:txBody>
      </p:sp>
      <p:sp>
        <p:nvSpPr>
          <p:cNvPr id="13" name="Freeform 12"/>
          <p:cNvSpPr/>
          <p:nvPr userDrawn="1"/>
        </p:nvSpPr>
        <p:spPr>
          <a:xfrm>
            <a:off x="-9524" y="2"/>
            <a:ext cx="4895849" cy="2039519"/>
          </a:xfrm>
          <a:custGeom>
            <a:avLst/>
            <a:gdLst>
              <a:gd name="connsiteX0" fmla="*/ 0 w 6504497"/>
              <a:gd name="connsiteY0" fmla="*/ 0 h 2032239"/>
              <a:gd name="connsiteX1" fmla="*/ 6504497 w 6504497"/>
              <a:gd name="connsiteY1" fmla="*/ 0 h 2032239"/>
              <a:gd name="connsiteX2" fmla="*/ 6504497 w 6504497"/>
              <a:gd name="connsiteY2" fmla="*/ 6484 h 2032239"/>
              <a:gd name="connsiteX3" fmla="*/ 6476264 w 6504497"/>
              <a:gd name="connsiteY3" fmla="*/ 8249 h 2032239"/>
              <a:gd name="connsiteX4" fmla="*/ 86067 w 6504497"/>
              <a:gd name="connsiteY4" fmla="*/ 1877235 h 2032239"/>
              <a:gd name="connsiteX5" fmla="*/ 0 w 6504497"/>
              <a:gd name="connsiteY5" fmla="*/ 2032239 h 2032239"/>
              <a:gd name="connsiteX6" fmla="*/ 0 w 6504497"/>
              <a:gd name="connsiteY6" fmla="*/ 0 h 2032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4497" h="2032239">
                <a:moveTo>
                  <a:pt x="0" y="0"/>
                </a:moveTo>
                <a:lnTo>
                  <a:pt x="6504497" y="0"/>
                </a:lnTo>
                <a:lnTo>
                  <a:pt x="6504497" y="6484"/>
                </a:lnTo>
                <a:lnTo>
                  <a:pt x="6476264" y="8249"/>
                </a:lnTo>
                <a:cubicBezTo>
                  <a:pt x="3256485" y="247737"/>
                  <a:pt x="760527" y="971301"/>
                  <a:pt x="86067" y="1877235"/>
                </a:cubicBezTo>
                <a:lnTo>
                  <a:pt x="0" y="2032239"/>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78474" y="569666"/>
            <a:ext cx="1193420" cy="1702271"/>
          </a:xfrm>
          <a:prstGeom prst="rect">
            <a:avLst/>
          </a:prstGeom>
          <a:noFill/>
          <a:ln>
            <a:noFill/>
          </a:ln>
        </p:spPr>
      </p:pic>
    </p:spTree>
    <p:extLst>
      <p:ext uri="{BB962C8B-B14F-4D97-AF65-F5344CB8AC3E}">
        <p14:creationId xmlns:p14="http://schemas.microsoft.com/office/powerpoint/2010/main" val="2024838535"/>
      </p:ext>
    </p:extLst>
  </p:cSld>
  <p:clrMap bg1="lt1" tx1="dk1" bg2="lt2" tx2="dk2" accent1="accent1" accent2="accent2" accent3="accent3" accent4="accent4" accent5="accent5" accent6="accent6" hlink="hlink" folHlink="folHlink"/>
  <p:sldLayoutIdLst>
    <p:sldLayoutId id="2147484189" r:id="rId1"/>
  </p:sldLayoutIdLst>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txStyles>
    <p:titleStyle>
      <a:lvl1pPr algn="l" defTabSz="914377" rtl="0" eaLnBrk="1" latinLnBrk="0" hangingPunct="1">
        <a:lnSpc>
          <a:spcPct val="80000"/>
        </a:lnSpc>
        <a:spcBef>
          <a:spcPct val="0"/>
        </a:spcBef>
        <a:buNone/>
        <a:defRPr sz="7200" kern="1200">
          <a:solidFill>
            <a:schemeClr val="tx2"/>
          </a:solidFill>
          <a:latin typeface="Cambria" charset="0"/>
          <a:ea typeface="Cambria" charset="0"/>
          <a:cs typeface="Cambria" charset="0"/>
        </a:defRPr>
      </a:lvl1pPr>
    </p:titleStyle>
    <p:bodyStyle>
      <a:lvl1pPr marL="0" indent="0" algn="l" defTabSz="914377" rtl="0" eaLnBrk="1" latinLnBrk="0" hangingPunct="1">
        <a:lnSpc>
          <a:spcPct val="90000"/>
        </a:lnSpc>
        <a:spcBef>
          <a:spcPts val="1000"/>
        </a:spcBef>
        <a:buFont typeface="Arial"/>
        <a:buNone/>
        <a:defRPr sz="3600" b="0" i="0" kern="1200">
          <a:solidFill>
            <a:schemeClr val="accent1">
              <a:lumMod val="20000"/>
              <a:lumOff val="80000"/>
            </a:schemeClr>
          </a:solidFill>
          <a:latin typeface="Cambria" charset="0"/>
          <a:ea typeface="Cambria" charset="0"/>
          <a:cs typeface="Cambria" charset="0"/>
        </a:defRPr>
      </a:lvl1pPr>
      <a:lvl2pPr marL="685783" indent="-228594" algn="l" defTabSz="914377"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5" name="Freeform 24"/>
          <p:cNvSpPr/>
          <p:nvPr userDrawn="1"/>
        </p:nvSpPr>
        <p:spPr>
          <a:xfrm rot="10800000" flipH="1" flipV="1">
            <a:off x="6505303" y="0"/>
            <a:ext cx="2638697" cy="687070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743" h="5463677">
                <a:moveTo>
                  <a:pt x="1654379" y="5463677"/>
                </a:moveTo>
                <a:lnTo>
                  <a:pt x="0" y="5454085"/>
                </a:lnTo>
                <a:lnTo>
                  <a:pt x="980930" y="0"/>
                </a:lnTo>
                <a:lnTo>
                  <a:pt x="1696743" y="4620"/>
                </a:lnTo>
                <a:lnTo>
                  <a:pt x="1654379" y="5463677"/>
                </a:lnTo>
                <a:close/>
              </a:path>
            </a:pathLst>
          </a:custGeom>
          <a:gradFill flip="none" rotWithShape="1">
            <a:gsLst>
              <a:gs pos="100000">
                <a:srgbClr val="07477D">
                  <a:alpha val="34000"/>
                </a:srgbClr>
              </a:gs>
              <a:gs pos="42000">
                <a:srgbClr val="07477D">
                  <a:alpha val="0"/>
                </a:srgbClr>
              </a:gs>
            </a:gsLst>
            <a:lin ang="96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5" name="Freeform 4"/>
          <p:cNvSpPr/>
          <p:nvPr userDrawn="1"/>
        </p:nvSpPr>
        <p:spPr>
          <a:xfrm>
            <a:off x="6947911"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148210" y="6026476"/>
            <a:ext cx="1598924" cy="728399"/>
          </a:xfrm>
          <a:prstGeom prst="rect">
            <a:avLst/>
          </a:prstGeom>
          <a:noFill/>
          <a:ln>
            <a:noFill/>
          </a:ln>
        </p:spPr>
      </p:pic>
      <p:sp>
        <p:nvSpPr>
          <p:cNvPr id="8" name="Freeform 7"/>
          <p:cNvSpPr/>
          <p:nvPr userDrawn="1"/>
        </p:nvSpPr>
        <p:spPr>
          <a:xfrm rot="10800000">
            <a:off x="0"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2430969"/>
      </p:ext>
    </p:extLst>
  </p:cSld>
  <p:clrMap bg1="lt1" tx1="dk1" bg2="lt2" tx2="dk2" accent1="accent1" accent2="accent2" accent3="accent3" accent4="accent4" accent5="accent5" accent6="accent6" hlink="hlink" folHlink="folHlink"/>
  <p:sldLayoutIdLst>
    <p:sldLayoutId id="2147484198" r:id="rId1"/>
    <p:sldLayoutId id="2147484199" r:id="rId2"/>
  </p:sldLayoutIdLst>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txStyles>
    <p:titleStyle>
      <a:lvl1pPr algn="l" defTabSz="914377" rtl="0" eaLnBrk="1" latinLnBrk="0" hangingPunct="1">
        <a:lnSpc>
          <a:spcPct val="90000"/>
        </a:lnSpc>
        <a:spcBef>
          <a:spcPct val="0"/>
        </a:spcBef>
        <a:buNone/>
        <a:defRPr sz="4400" kern="1200" spc="-51" baseline="0">
          <a:solidFill>
            <a:schemeClr val="tx1"/>
          </a:solidFill>
          <a:latin typeface="+mj-lt"/>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chemeClr val="tx1"/>
          </a:solidFill>
          <a:latin typeface="+mn-lt"/>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hyperlink" Target="https://www.fisheries.noaa.gov/resource/map/protected-resources-ap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065149" y="1404925"/>
            <a:ext cx="6858000" cy="1772793"/>
          </a:xfrm>
          <a:prstGeom prst="rect">
            <a:avLst/>
          </a:prstGeom>
        </p:spPr>
        <p:txBody>
          <a:bodyPr>
            <a:normAutofit/>
          </a:bodyPr>
          <a:lstStyle/>
          <a:p>
            <a:r>
              <a:rPr lang="en-US" sz="4800" dirty="0">
                <a:solidFill>
                  <a:schemeClr val="accent1">
                    <a:lumMod val="20000"/>
                    <a:lumOff val="80000"/>
                  </a:schemeClr>
                </a:solidFill>
                <a:latin typeface="Cambria" panose="02040503050406030204" pitchFamily="18" charset="0"/>
              </a:rPr>
              <a:t>Pacific Coastal Salmon Recovery Fund (PCSRF)</a:t>
            </a:r>
          </a:p>
        </p:txBody>
      </p:sp>
      <p:sp>
        <p:nvSpPr>
          <p:cNvPr id="6" name="Subtitle 5"/>
          <p:cNvSpPr>
            <a:spLocks noGrp="1"/>
          </p:cNvSpPr>
          <p:nvPr>
            <p:ph type="subTitle" idx="1"/>
          </p:nvPr>
        </p:nvSpPr>
        <p:spPr>
          <a:xfrm>
            <a:off x="1514959" y="3433438"/>
            <a:ext cx="6858000" cy="2696142"/>
          </a:xfrm>
          <a:prstGeom prst="rect">
            <a:avLst/>
          </a:prstGeom>
        </p:spPr>
        <p:txBody>
          <a:bodyPr>
            <a:normAutofit/>
          </a:bodyPr>
          <a:lstStyle/>
          <a:p>
            <a:pPr algn="ctr"/>
            <a:r>
              <a:rPr lang="en-US" sz="2800" dirty="0">
                <a:solidFill>
                  <a:schemeClr val="tx2"/>
                </a:solidFill>
              </a:rPr>
              <a:t>Governor’s Salmon Workgroup, July 31, 2019</a:t>
            </a:r>
          </a:p>
          <a:p>
            <a:pPr algn="ctr"/>
            <a:endParaRPr lang="en-US" sz="2800" dirty="0">
              <a:solidFill>
                <a:schemeClr val="tx2"/>
              </a:solidFill>
            </a:endParaRPr>
          </a:p>
          <a:p>
            <a:pPr algn="ctr"/>
            <a:endParaRPr lang="en-US" sz="2800" dirty="0">
              <a:solidFill>
                <a:schemeClr val="tx2"/>
              </a:solidFill>
            </a:endParaRPr>
          </a:p>
          <a:p>
            <a:pPr algn="ctr"/>
            <a:endParaRPr lang="en-US" sz="2800" dirty="0">
              <a:solidFill>
                <a:schemeClr val="tx2"/>
              </a:solidFill>
            </a:endParaRPr>
          </a:p>
          <a:p>
            <a:pPr algn="ctr"/>
            <a:r>
              <a:rPr lang="en-US" sz="2800" dirty="0">
                <a:solidFill>
                  <a:schemeClr val="tx1"/>
                </a:solidFill>
              </a:rPr>
              <a:t>Jennie Franks, PCSRF Program Coordinator</a:t>
            </a:r>
          </a:p>
        </p:txBody>
      </p:sp>
    </p:spTree>
    <p:extLst>
      <p:ext uri="{BB962C8B-B14F-4D97-AF65-F5344CB8AC3E}">
        <p14:creationId xmlns:p14="http://schemas.microsoft.com/office/powerpoint/2010/main" val="2039998823"/>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office of species conservat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4173" y="303877"/>
            <a:ext cx="1376067" cy="137606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6871290" y="266035"/>
            <a:ext cx="1496533" cy="1496533"/>
          </a:xfrm>
          <a:prstGeom prst="rect">
            <a:avLst/>
          </a:prstGeom>
        </p:spPr>
      </p:pic>
      <p:pic>
        <p:nvPicPr>
          <p:cNvPr id="5" name="Picture 4"/>
          <p:cNvPicPr>
            <a:picLocks noChangeAspect="1"/>
          </p:cNvPicPr>
          <p:nvPr/>
        </p:nvPicPr>
        <p:blipFill>
          <a:blip r:embed="rId5"/>
          <a:stretch>
            <a:fillRect/>
          </a:stretch>
        </p:blipFill>
        <p:spPr>
          <a:xfrm>
            <a:off x="2569092" y="303877"/>
            <a:ext cx="1492545" cy="1442794"/>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553117" y="135437"/>
            <a:ext cx="1741358" cy="1741358"/>
          </a:xfrm>
          <a:prstGeom prst="rect">
            <a:avLst/>
          </a:prstGeom>
        </p:spPr>
      </p:pic>
      <p:pic>
        <p:nvPicPr>
          <p:cNvPr id="7" name="Picture 6"/>
          <p:cNvPicPr>
            <a:picLocks noChangeAspect="1"/>
          </p:cNvPicPr>
          <p:nvPr/>
        </p:nvPicPr>
        <p:blipFill>
          <a:blip r:embed="rId7"/>
          <a:stretch>
            <a:fillRect/>
          </a:stretch>
        </p:blipFill>
        <p:spPr>
          <a:xfrm>
            <a:off x="5397488" y="4342495"/>
            <a:ext cx="1550249" cy="1550249"/>
          </a:xfrm>
          <a:prstGeom prst="rect">
            <a:avLst/>
          </a:prstGeom>
        </p:spPr>
      </p:pic>
      <p:pic>
        <p:nvPicPr>
          <p:cNvPr id="8" name="Picture 7"/>
          <p:cNvPicPr>
            <a:picLocks noChangeAspect="1"/>
          </p:cNvPicPr>
          <p:nvPr/>
        </p:nvPicPr>
        <p:blipFill>
          <a:blip r:embed="rId8"/>
          <a:stretch>
            <a:fillRect/>
          </a:stretch>
        </p:blipFill>
        <p:spPr>
          <a:xfrm>
            <a:off x="360606" y="4529470"/>
            <a:ext cx="1744099" cy="1488298"/>
          </a:xfrm>
          <a:prstGeom prst="rect">
            <a:avLst/>
          </a:prstGeom>
        </p:spPr>
      </p:pic>
      <p:pic>
        <p:nvPicPr>
          <p:cNvPr id="9" name="Picture 8"/>
          <p:cNvPicPr>
            <a:picLocks noChangeAspect="1"/>
          </p:cNvPicPr>
          <p:nvPr/>
        </p:nvPicPr>
        <p:blipFill>
          <a:blip r:embed="rId9"/>
          <a:stretch>
            <a:fillRect/>
          </a:stretch>
        </p:blipFill>
        <p:spPr>
          <a:xfrm>
            <a:off x="7060434" y="4300222"/>
            <a:ext cx="1592522" cy="1592522"/>
          </a:xfrm>
          <a:prstGeom prst="rect">
            <a:avLst/>
          </a:prstGeom>
        </p:spPr>
      </p:pic>
      <p:pic>
        <p:nvPicPr>
          <p:cNvPr id="10" name="Picture 9"/>
          <p:cNvPicPr>
            <a:picLocks noChangeAspect="1"/>
          </p:cNvPicPr>
          <p:nvPr/>
        </p:nvPicPr>
        <p:blipFill>
          <a:blip r:embed="rId10"/>
          <a:stretch>
            <a:fillRect/>
          </a:stretch>
        </p:blipFill>
        <p:spPr>
          <a:xfrm>
            <a:off x="2582107" y="4654494"/>
            <a:ext cx="2722877" cy="917031"/>
          </a:xfrm>
          <a:prstGeom prst="rect">
            <a:avLst/>
          </a:prstGeom>
        </p:spPr>
      </p:pic>
      <p:sp>
        <p:nvSpPr>
          <p:cNvPr id="11" name="TextBox 10"/>
          <p:cNvSpPr txBox="1"/>
          <p:nvPr/>
        </p:nvSpPr>
        <p:spPr>
          <a:xfrm>
            <a:off x="5223244" y="2670190"/>
            <a:ext cx="1656022" cy="715581"/>
          </a:xfrm>
          <a:prstGeom prst="rect">
            <a:avLst/>
          </a:prstGeom>
          <a:noFill/>
          <a:ln w="28575">
            <a:solidFill>
              <a:srgbClr val="2A7DE2"/>
            </a:solidFill>
          </a:ln>
          <a:effectLst>
            <a:outerShdw blurRad="63500" sx="102000" sy="102000" algn="ctr" rotWithShape="0">
              <a:prstClr val="black">
                <a:alpha val="40000"/>
              </a:prstClr>
            </a:outerShdw>
          </a:effectLst>
        </p:spPr>
        <p:txBody>
          <a:bodyPr wrap="square" rtlCol="0">
            <a:spAutoFit/>
          </a:bodyPr>
          <a:lstStyle/>
          <a:p>
            <a:r>
              <a:rPr lang="en-US" dirty="0"/>
              <a:t>Upper Salmon Basin Watershed Project</a:t>
            </a:r>
          </a:p>
        </p:txBody>
      </p:sp>
      <p:sp>
        <p:nvSpPr>
          <p:cNvPr id="12" name="TextBox 11"/>
          <p:cNvSpPr txBox="1"/>
          <p:nvPr/>
        </p:nvSpPr>
        <p:spPr>
          <a:xfrm>
            <a:off x="833934" y="2670190"/>
            <a:ext cx="1967023" cy="715581"/>
          </a:xfrm>
          <a:prstGeom prst="rect">
            <a:avLst/>
          </a:prstGeom>
          <a:noFill/>
          <a:ln w="28575">
            <a:solidFill>
              <a:srgbClr val="2A7DE2"/>
            </a:solidFill>
          </a:ln>
          <a:effectLst>
            <a:outerShdw blurRad="63500" sx="102000" sy="102000" algn="ctr" rotWithShape="0">
              <a:prstClr val="black">
                <a:alpha val="40000"/>
              </a:prstClr>
            </a:outerShdw>
          </a:effectLst>
        </p:spPr>
        <p:txBody>
          <a:bodyPr wrap="square" rtlCol="0">
            <a:spAutoFit/>
          </a:bodyPr>
          <a:lstStyle/>
          <a:p>
            <a:r>
              <a:rPr lang="en-US" dirty="0"/>
              <a:t>Custer County Soil &amp; Water Conservation District</a:t>
            </a:r>
          </a:p>
        </p:txBody>
      </p:sp>
      <p:sp>
        <p:nvSpPr>
          <p:cNvPr id="14" name="TextBox 13"/>
          <p:cNvSpPr txBox="1"/>
          <p:nvPr/>
        </p:nvSpPr>
        <p:spPr>
          <a:xfrm>
            <a:off x="3028589" y="2670189"/>
            <a:ext cx="1967023" cy="715581"/>
          </a:xfrm>
          <a:prstGeom prst="rect">
            <a:avLst/>
          </a:prstGeom>
          <a:noFill/>
          <a:ln w="28575">
            <a:solidFill>
              <a:srgbClr val="2A7DE2"/>
            </a:solidFill>
          </a:ln>
          <a:effectLst>
            <a:outerShdw blurRad="63500" sx="102000" sy="102000" algn="ctr" rotWithShape="0">
              <a:prstClr val="black">
                <a:alpha val="40000"/>
              </a:prstClr>
            </a:outerShdw>
          </a:effectLst>
        </p:spPr>
        <p:txBody>
          <a:bodyPr wrap="square" rtlCol="0">
            <a:spAutoFit/>
          </a:bodyPr>
          <a:lstStyle/>
          <a:p>
            <a:r>
              <a:rPr lang="en-US" dirty="0"/>
              <a:t>Lemhi County Soil &amp; Water Conservation District</a:t>
            </a:r>
          </a:p>
        </p:txBody>
      </p:sp>
      <p:sp>
        <p:nvSpPr>
          <p:cNvPr id="15" name="TextBox 14"/>
          <p:cNvSpPr txBox="1"/>
          <p:nvPr/>
        </p:nvSpPr>
        <p:spPr>
          <a:xfrm>
            <a:off x="7106899" y="2675151"/>
            <a:ext cx="1229028" cy="715581"/>
          </a:xfrm>
          <a:prstGeom prst="rect">
            <a:avLst/>
          </a:prstGeom>
          <a:noFill/>
          <a:ln w="28575">
            <a:solidFill>
              <a:srgbClr val="2A7DE2"/>
            </a:solidFill>
          </a:ln>
          <a:effectLst>
            <a:outerShdw blurRad="63500" sx="102000" sy="102000" algn="ctr" rotWithShape="0">
              <a:prstClr val="black">
                <a:alpha val="40000"/>
              </a:prstClr>
            </a:outerShdw>
          </a:effectLst>
        </p:spPr>
        <p:txBody>
          <a:bodyPr wrap="square" rtlCol="0">
            <a:spAutoFit/>
          </a:bodyPr>
          <a:lstStyle/>
          <a:p>
            <a:r>
              <a:rPr lang="en-US" dirty="0"/>
              <a:t>Private Landowners </a:t>
            </a:r>
          </a:p>
          <a:p>
            <a:r>
              <a:rPr lang="en-US" dirty="0"/>
              <a:t>                    </a:t>
            </a:r>
          </a:p>
        </p:txBody>
      </p:sp>
    </p:spTree>
    <p:extLst>
      <p:ext uri="{BB962C8B-B14F-4D97-AF65-F5344CB8AC3E}">
        <p14:creationId xmlns:p14="http://schemas.microsoft.com/office/powerpoint/2010/main" val="1532707902"/>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38482" y="292241"/>
            <a:ext cx="2607875" cy="55607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090736" y="292240"/>
            <a:ext cx="3657712" cy="27424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090736" y="3224463"/>
            <a:ext cx="3657712" cy="26284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598087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a:ext>
            </a:extLst>
          </a:blip>
          <a:srcRect l="-1316"/>
          <a:stretch/>
        </p:blipFill>
        <p:spPr>
          <a:xfrm>
            <a:off x="258557" y="1540043"/>
            <a:ext cx="8476371" cy="4271210"/>
          </a:xfrm>
          <a:prstGeom prst="rect">
            <a:avLst/>
          </a:prstGeom>
        </p:spPr>
      </p:pic>
      <p:sp>
        <p:nvSpPr>
          <p:cNvPr id="3" name="Rectangle 2"/>
          <p:cNvSpPr/>
          <p:nvPr/>
        </p:nvSpPr>
        <p:spPr>
          <a:xfrm>
            <a:off x="661737" y="624390"/>
            <a:ext cx="4572000" cy="646331"/>
          </a:xfrm>
          <a:prstGeom prst="rect">
            <a:avLst/>
          </a:prstGeom>
        </p:spPr>
        <p:txBody>
          <a:bodyPr>
            <a:spAutoFit/>
          </a:bodyPr>
          <a:lstStyle/>
          <a:p>
            <a:r>
              <a:rPr lang="en-US" sz="1800" dirty="0">
                <a:hlinkClick r:id="rId4"/>
              </a:rPr>
              <a:t>https://www.fisheries.noaa.gov/resource/map/protected-resources-app</a:t>
            </a:r>
            <a:endParaRPr lang="en-US" sz="1800" dirty="0"/>
          </a:p>
        </p:txBody>
      </p:sp>
    </p:spTree>
    <p:extLst>
      <p:ext uri="{BB962C8B-B14F-4D97-AF65-F5344CB8AC3E}">
        <p14:creationId xmlns:p14="http://schemas.microsoft.com/office/powerpoint/2010/main" val="3827444596"/>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5419FA-6EA6-0C48-98A3-6548D979CDE8}"/>
              </a:ext>
            </a:extLst>
          </p:cNvPr>
          <p:cNvSpPr>
            <a:spLocks noGrp="1"/>
          </p:cNvSpPr>
          <p:nvPr>
            <p:ph type="title"/>
          </p:nvPr>
        </p:nvSpPr>
        <p:spPr/>
        <p:txBody>
          <a:bodyPr/>
          <a:lstStyle/>
          <a:p>
            <a:r>
              <a:rPr lang="en-US" dirty="0"/>
              <a:t>Program Overview</a:t>
            </a:r>
          </a:p>
        </p:txBody>
      </p:sp>
      <p:sp>
        <p:nvSpPr>
          <p:cNvPr id="5" name="Text Placeholder 4">
            <a:extLst>
              <a:ext uri="{FF2B5EF4-FFF2-40B4-BE49-F238E27FC236}">
                <a16:creationId xmlns:a16="http://schemas.microsoft.com/office/drawing/2014/main" id="{1FAF4BEB-668B-2D48-B354-2CECA47432D2}"/>
              </a:ext>
            </a:extLst>
          </p:cNvPr>
          <p:cNvSpPr>
            <a:spLocks noGrp="1"/>
          </p:cNvSpPr>
          <p:nvPr>
            <p:ph type="body" sz="half" idx="2"/>
          </p:nvPr>
        </p:nvSpPr>
        <p:spPr>
          <a:xfrm>
            <a:off x="1462304" y="1366836"/>
            <a:ext cx="6306207" cy="597011"/>
          </a:xfrm>
        </p:spPr>
        <p:txBody>
          <a:bodyPr/>
          <a:lstStyle/>
          <a:p>
            <a:r>
              <a:rPr lang="en-US" dirty="0"/>
              <a:t>Pacific Coastal Salmon Recovery Fund </a:t>
            </a:r>
          </a:p>
        </p:txBody>
      </p:sp>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8949" y="2585630"/>
            <a:ext cx="2466710" cy="18500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647894" y="2595476"/>
            <a:ext cx="3289108" cy="18501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H="1">
            <a:off x="2896907" y="2595476"/>
            <a:ext cx="2549738" cy="18303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29560800"/>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303" y="5598001"/>
            <a:ext cx="6984125" cy="602405"/>
          </a:xfrm>
        </p:spPr>
        <p:txBody>
          <a:bodyPr>
            <a:normAutofit/>
          </a:bodyPr>
          <a:lstStyle/>
          <a:p>
            <a:r>
              <a:rPr lang="en-US" sz="3600" dirty="0"/>
              <a:t>Program Priorities</a:t>
            </a:r>
          </a:p>
        </p:txBody>
      </p:sp>
      <p:sp>
        <p:nvSpPr>
          <p:cNvPr id="5" name="TextBox 4"/>
          <p:cNvSpPr txBox="1"/>
          <p:nvPr/>
        </p:nvSpPr>
        <p:spPr>
          <a:xfrm>
            <a:off x="348303" y="272142"/>
            <a:ext cx="2011448" cy="2169825"/>
          </a:xfrm>
          <a:prstGeom prst="rect">
            <a:avLst/>
          </a:prstGeom>
          <a:noFill/>
        </p:spPr>
        <p:txBody>
          <a:bodyPr wrap="square" rtlCol="0">
            <a:spAutoFit/>
          </a:bodyPr>
          <a:lstStyle/>
          <a:p>
            <a:r>
              <a:rPr lang="en-US" b="1" dirty="0"/>
              <a:t>Priority 1</a:t>
            </a:r>
          </a:p>
          <a:p>
            <a:endParaRPr lang="en-US" b="1" dirty="0"/>
          </a:p>
          <a:p>
            <a:pPr marL="285750" indent="-285750">
              <a:buFont typeface="Arial" panose="020B0604020202020204" pitchFamily="34" charset="0"/>
              <a:buChar char="•"/>
            </a:pPr>
            <a:r>
              <a:rPr lang="en-US" dirty="0"/>
              <a:t>ESA Listed or at-risk by State</a:t>
            </a:r>
          </a:p>
          <a:p>
            <a:pPr marL="285750" indent="-285750">
              <a:buFont typeface="Arial" panose="020B0604020202020204" pitchFamily="34" charset="0"/>
              <a:buChar char="•"/>
            </a:pPr>
            <a:r>
              <a:rPr lang="en-US" dirty="0"/>
              <a:t>Necessary for tribal treating fishing rights/native subsistence fishing</a:t>
            </a:r>
          </a:p>
          <a:p>
            <a:pPr marL="285750" indent="-285750">
              <a:buFont typeface="Arial" panose="020B0604020202020204" pitchFamily="34" charset="0"/>
              <a:buChar char="•"/>
            </a:pPr>
            <a:r>
              <a:rPr lang="en-US" dirty="0"/>
              <a:t>habitat restoration</a:t>
            </a:r>
          </a:p>
        </p:txBody>
      </p:sp>
      <p:sp>
        <p:nvSpPr>
          <p:cNvPr id="6" name="TextBox 5"/>
          <p:cNvSpPr txBox="1"/>
          <p:nvPr/>
        </p:nvSpPr>
        <p:spPr>
          <a:xfrm>
            <a:off x="6244389" y="620154"/>
            <a:ext cx="2757183" cy="2585323"/>
          </a:xfrm>
          <a:prstGeom prst="rect">
            <a:avLst/>
          </a:prstGeom>
          <a:noFill/>
        </p:spPr>
        <p:txBody>
          <a:bodyPr wrap="square" rtlCol="0">
            <a:spAutoFit/>
          </a:bodyPr>
          <a:lstStyle/>
          <a:p>
            <a:r>
              <a:rPr lang="en-US" b="1" dirty="0"/>
              <a:t>Priority 2</a:t>
            </a:r>
          </a:p>
          <a:p>
            <a:endParaRPr lang="en-US" b="1" dirty="0"/>
          </a:p>
          <a:p>
            <a:pPr marL="285750" indent="-285750">
              <a:buFont typeface="Arial" panose="020B0604020202020204" pitchFamily="34" charset="0"/>
              <a:buChar char="•"/>
            </a:pPr>
            <a:r>
              <a:rPr lang="en-US" dirty="0"/>
              <a:t>Watershed or Larger Effectiveness Monitoring</a:t>
            </a:r>
          </a:p>
          <a:p>
            <a:pPr marL="285750" indent="-285750">
              <a:buFont typeface="Arial" panose="020B0604020202020204" pitchFamily="34" charset="0"/>
              <a:buChar char="•"/>
            </a:pPr>
            <a:r>
              <a:rPr lang="en-US" dirty="0"/>
              <a:t>ESA- listed population status &amp; trend monitoring</a:t>
            </a:r>
          </a:p>
          <a:p>
            <a:pPr marL="285750" indent="-285750">
              <a:buFont typeface="Arial" panose="020B0604020202020204" pitchFamily="34" charset="0"/>
              <a:buChar char="•"/>
            </a:pPr>
            <a:r>
              <a:rPr lang="en-US" dirty="0"/>
              <a:t>Monitoring for tribal treaty fishing rights/native subsistence</a:t>
            </a:r>
          </a:p>
          <a:p>
            <a:pPr marL="285750" indent="-285750">
              <a:buFont typeface="Arial" panose="020B0604020202020204" pitchFamily="34" charset="0"/>
              <a:buChar char="•"/>
            </a:pPr>
            <a:r>
              <a:rPr lang="en-US" dirty="0"/>
              <a:t>Watershed or larger restoration planning</a:t>
            </a:r>
          </a:p>
          <a:p>
            <a:endParaRPr lang="en-US" dirty="0"/>
          </a:p>
        </p:txBody>
      </p:sp>
      <p:sp>
        <p:nvSpPr>
          <p:cNvPr id="7" name="TextBox 6"/>
          <p:cNvSpPr txBox="1"/>
          <p:nvPr/>
        </p:nvSpPr>
        <p:spPr>
          <a:xfrm>
            <a:off x="3458867" y="3140518"/>
            <a:ext cx="2439704" cy="1546577"/>
          </a:xfrm>
          <a:prstGeom prst="rect">
            <a:avLst/>
          </a:prstGeom>
          <a:noFill/>
        </p:spPr>
        <p:txBody>
          <a:bodyPr wrap="square" rtlCol="0">
            <a:spAutoFit/>
          </a:bodyPr>
          <a:lstStyle/>
          <a:p>
            <a:r>
              <a:rPr lang="en-US" b="1" dirty="0"/>
              <a:t>Priority 3</a:t>
            </a:r>
          </a:p>
          <a:p>
            <a:endParaRPr lang="en-US" b="1" dirty="0"/>
          </a:p>
          <a:p>
            <a:pPr marL="285750" indent="-285750">
              <a:buFont typeface="Arial" panose="020B0604020202020204" pitchFamily="34" charset="0"/>
              <a:buChar char="•"/>
            </a:pPr>
            <a:r>
              <a:rPr lang="en-US" dirty="0"/>
              <a:t>Capacity Building </a:t>
            </a:r>
          </a:p>
          <a:p>
            <a:pPr marL="285750" indent="-285750">
              <a:buFont typeface="Arial" panose="020B0604020202020204" pitchFamily="34" charset="0"/>
              <a:buChar char="•"/>
            </a:pPr>
            <a:r>
              <a:rPr lang="en-US" dirty="0"/>
              <a:t>Planning Coordination</a:t>
            </a:r>
          </a:p>
          <a:p>
            <a:pPr marL="285750" indent="-285750">
              <a:buFont typeface="Arial" panose="020B0604020202020204" pitchFamily="34" charset="0"/>
              <a:buChar char="•"/>
            </a:pPr>
            <a:r>
              <a:rPr lang="en-US" dirty="0"/>
              <a:t>Public Outreach</a:t>
            </a:r>
          </a:p>
          <a:p>
            <a:pPr marL="285750" indent="-285750">
              <a:buFont typeface="Arial" panose="020B0604020202020204" pitchFamily="34" charset="0"/>
              <a:buChar char="•"/>
            </a:pPr>
            <a:r>
              <a:rPr lang="en-US" dirty="0"/>
              <a:t>Assessments/Research</a:t>
            </a:r>
          </a:p>
          <a:p>
            <a:pPr marL="285750" indent="-285750">
              <a:buFont typeface="Arial" panose="020B0604020202020204" pitchFamily="34" charset="0"/>
              <a:buChar char="•"/>
            </a:pPr>
            <a:r>
              <a:rPr lang="en-US" dirty="0"/>
              <a:t>Small Scale Monitoring </a:t>
            </a:r>
          </a:p>
        </p:txBody>
      </p:sp>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1941" y="3272963"/>
            <a:ext cx="3075800" cy="20498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237741" y="1026623"/>
            <a:ext cx="2660830" cy="17738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056496" y="3232946"/>
            <a:ext cx="2839781" cy="21298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35729884"/>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3" cstate="print">
            <a:extLst>
              <a:ext uri="{28A0092B-C50C-407E-A947-70E740481C1C}">
                <a14:useLocalDpi xmlns:a14="http://schemas.microsoft.com/office/drawing/2010/main"/>
              </a:ext>
            </a:extLst>
          </a:blip>
          <a:srcRect l="-1" r="312" b="674"/>
          <a:stretch/>
        </p:blipFill>
        <p:spPr bwMode="auto">
          <a:xfrm>
            <a:off x="545906" y="2175194"/>
            <a:ext cx="7671662" cy="3539806"/>
          </a:xfrm>
          <a:prstGeom prst="rect">
            <a:avLst/>
          </a:prstGeom>
          <a:noFill/>
          <a:ln>
            <a:noFill/>
          </a:ln>
        </p:spPr>
      </p:pic>
      <p:sp>
        <p:nvSpPr>
          <p:cNvPr id="4" name="Rectangle 3"/>
          <p:cNvSpPr/>
          <p:nvPr/>
        </p:nvSpPr>
        <p:spPr>
          <a:xfrm>
            <a:off x="449653" y="1759133"/>
            <a:ext cx="3817071" cy="307777"/>
          </a:xfrm>
          <a:prstGeom prst="rect">
            <a:avLst/>
          </a:prstGeom>
        </p:spPr>
        <p:txBody>
          <a:bodyPr wrap="none">
            <a:spAutoFit/>
          </a:bodyPr>
          <a:lstStyle/>
          <a:p>
            <a:r>
              <a:rPr lang="en-US" sz="1400" b="1" dirty="0">
                <a:latin typeface="Times New Roman" panose="02020603050405020304" pitchFamily="18" charset="0"/>
                <a:ea typeface="Calibri" panose="020F0502020204030204" pitchFamily="34" charset="0"/>
              </a:rPr>
              <a:t>PCSRF Awards to States and Tribes ($Millions)</a:t>
            </a:r>
            <a:endParaRPr lang="en-US" dirty="0"/>
          </a:p>
        </p:txBody>
      </p:sp>
      <p:sp>
        <p:nvSpPr>
          <p:cNvPr id="5" name="TextBox 4"/>
          <p:cNvSpPr txBox="1"/>
          <p:nvPr/>
        </p:nvSpPr>
        <p:spPr>
          <a:xfrm>
            <a:off x="449653" y="308492"/>
            <a:ext cx="6797842" cy="954107"/>
          </a:xfrm>
          <a:prstGeom prst="rect">
            <a:avLst/>
          </a:prstGeom>
          <a:noFill/>
          <a:ln w="28575">
            <a:solidFill>
              <a:schemeClr val="tx2">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285750" lvl="0" indent="-285750">
              <a:buFont typeface="Arial" panose="020B0604020202020204" pitchFamily="34" charset="0"/>
              <a:buChar char="•"/>
            </a:pPr>
            <a:r>
              <a:rPr lang="en-US" sz="1400" dirty="0"/>
              <a:t>Received $1.4 billion in Congressionally-appropriated funds</a:t>
            </a:r>
          </a:p>
          <a:p>
            <a:pPr marL="285750" lvl="0" indent="-285750">
              <a:buFont typeface="Arial" panose="020B0604020202020204" pitchFamily="34" charset="0"/>
              <a:buChar char="•"/>
            </a:pPr>
            <a:r>
              <a:rPr lang="en-US" sz="1400" dirty="0"/>
              <a:t>Awarded an average of 74 million annually </a:t>
            </a:r>
          </a:p>
          <a:p>
            <a:pPr marL="285750" indent="-285750">
              <a:buFont typeface="Arial" panose="020B0604020202020204" pitchFamily="34" charset="0"/>
              <a:buChar char="•"/>
            </a:pPr>
            <a:r>
              <a:rPr lang="en-US" sz="1400" dirty="0"/>
              <a:t>Leveraged nearly $1.7 billion in non-PCSRF contributions</a:t>
            </a:r>
          </a:p>
          <a:p>
            <a:pPr marL="285750" indent="-285750">
              <a:buFont typeface="Arial" panose="020B0604020202020204" pitchFamily="34" charset="0"/>
              <a:buChar char="•"/>
            </a:pPr>
            <a:r>
              <a:rPr lang="en-US" sz="1400" dirty="0"/>
              <a:t>Collectively have supported the implementation of more than 13,700 projects</a:t>
            </a:r>
            <a:endParaRPr lang="en-US" dirty="0"/>
          </a:p>
        </p:txBody>
      </p:sp>
    </p:spTree>
    <p:extLst>
      <p:ext uri="{BB962C8B-B14F-4D97-AF65-F5344CB8AC3E}">
        <p14:creationId xmlns:p14="http://schemas.microsoft.com/office/powerpoint/2010/main" val="2736940877"/>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2414708107"/>
              </p:ext>
            </p:extLst>
          </p:nvPr>
        </p:nvGraphicFramePr>
        <p:xfrm>
          <a:off x="770022" y="808261"/>
          <a:ext cx="7146758" cy="468028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890337" y="312821"/>
            <a:ext cx="5390147" cy="300082"/>
          </a:xfrm>
          <a:prstGeom prst="rect">
            <a:avLst/>
          </a:prstGeom>
          <a:noFill/>
        </p:spPr>
        <p:txBody>
          <a:bodyPr wrap="square" rtlCol="0">
            <a:spAutoFit/>
          </a:bodyPr>
          <a:lstStyle/>
          <a:p>
            <a:r>
              <a:rPr lang="en-US" dirty="0"/>
              <a:t>ID FY Funds (includes all projects funded within ID) </a:t>
            </a:r>
          </a:p>
        </p:txBody>
      </p:sp>
      <p:sp>
        <p:nvSpPr>
          <p:cNvPr id="2" name="TextBox 1"/>
          <p:cNvSpPr txBox="1"/>
          <p:nvPr/>
        </p:nvSpPr>
        <p:spPr>
          <a:xfrm>
            <a:off x="332509" y="5683903"/>
            <a:ext cx="6780810" cy="553998"/>
          </a:xfrm>
          <a:prstGeom prst="rect">
            <a:avLst/>
          </a:prstGeom>
          <a:noFill/>
        </p:spPr>
        <p:txBody>
          <a:bodyPr wrap="square" rtlCol="0">
            <a:spAutoFit/>
          </a:bodyPr>
          <a:lstStyle/>
          <a:p>
            <a:pPr marL="171450" indent="-171450">
              <a:buFont typeface="Arial" panose="020B0604020202020204" pitchFamily="34" charset="0"/>
              <a:buChar char="•"/>
            </a:pPr>
            <a:r>
              <a:rPr lang="en-US" sz="1000" dirty="0"/>
              <a:t>If a project was awarded in FY17 but the majority of funds were spent in the year 2018, it will be shown here in 2018 rather than 2017. These funds include spent funds for projects completed/terminated and allocated funds for new/on-going projects. </a:t>
            </a:r>
          </a:p>
        </p:txBody>
      </p:sp>
    </p:spTree>
    <p:extLst>
      <p:ext uri="{BB962C8B-B14F-4D97-AF65-F5344CB8AC3E}">
        <p14:creationId xmlns:p14="http://schemas.microsoft.com/office/powerpoint/2010/main" val="1396973891"/>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479089320"/>
              </p:ext>
            </p:extLst>
          </p:nvPr>
        </p:nvGraphicFramePr>
        <p:xfrm>
          <a:off x="142504" y="276101"/>
          <a:ext cx="8704613" cy="2716481"/>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6335486" y="3719355"/>
            <a:ext cx="1947553" cy="830997"/>
          </a:xfrm>
          <a:prstGeom prst="rect">
            <a:avLst/>
          </a:prstGeom>
          <a:noFill/>
          <a:ln w="76200">
            <a:solidFill>
              <a:schemeClr val="bg2">
                <a:lumMod val="75000"/>
              </a:schemeClr>
            </a:solidFill>
          </a:ln>
        </p:spPr>
        <p:txBody>
          <a:bodyPr wrap="square" rtlCol="0">
            <a:spAutoFit/>
          </a:bodyPr>
          <a:lstStyle/>
          <a:p>
            <a:r>
              <a:rPr lang="en-US" sz="1600" b="1" dirty="0"/>
              <a:t>$114.9 Million Total PCSRF &amp; Leveraged Funds</a:t>
            </a:r>
          </a:p>
        </p:txBody>
      </p:sp>
      <p:sp>
        <p:nvSpPr>
          <p:cNvPr id="2" name="TextBox 1"/>
          <p:cNvSpPr txBox="1"/>
          <p:nvPr/>
        </p:nvSpPr>
        <p:spPr>
          <a:xfrm>
            <a:off x="5554436" y="1722596"/>
            <a:ext cx="781050" cy="246221"/>
          </a:xfrm>
          <a:prstGeom prst="rect">
            <a:avLst/>
          </a:prstGeom>
          <a:noFill/>
        </p:spPr>
        <p:txBody>
          <a:bodyPr wrap="square" rtlCol="0">
            <a:spAutoFit/>
          </a:bodyPr>
          <a:lstStyle/>
          <a:p>
            <a:r>
              <a:rPr lang="en-US" sz="1000" dirty="0"/>
              <a:t>$21.3</a:t>
            </a:r>
          </a:p>
        </p:txBody>
      </p:sp>
      <p:sp>
        <p:nvSpPr>
          <p:cNvPr id="8" name="TextBox 7"/>
          <p:cNvSpPr txBox="1"/>
          <p:nvPr/>
        </p:nvSpPr>
        <p:spPr>
          <a:xfrm>
            <a:off x="4466235" y="447675"/>
            <a:ext cx="466725" cy="246221"/>
          </a:xfrm>
          <a:prstGeom prst="rect">
            <a:avLst/>
          </a:prstGeom>
          <a:noFill/>
        </p:spPr>
        <p:txBody>
          <a:bodyPr wrap="square" rtlCol="0">
            <a:spAutoFit/>
          </a:bodyPr>
          <a:lstStyle/>
          <a:p>
            <a:r>
              <a:rPr lang="en-US" sz="1000" dirty="0"/>
              <a:t>$0.1</a:t>
            </a:r>
          </a:p>
        </p:txBody>
      </p:sp>
      <p:sp>
        <p:nvSpPr>
          <p:cNvPr id="9" name="TextBox 8"/>
          <p:cNvSpPr txBox="1"/>
          <p:nvPr/>
        </p:nvSpPr>
        <p:spPr>
          <a:xfrm>
            <a:off x="5001986" y="1076241"/>
            <a:ext cx="781050" cy="246221"/>
          </a:xfrm>
          <a:prstGeom prst="rect">
            <a:avLst/>
          </a:prstGeom>
          <a:noFill/>
        </p:spPr>
        <p:txBody>
          <a:bodyPr wrap="square" rtlCol="0">
            <a:spAutoFit/>
          </a:bodyPr>
          <a:lstStyle/>
          <a:p>
            <a:r>
              <a:rPr lang="en-US" sz="1000" dirty="0"/>
              <a:t>$13</a:t>
            </a:r>
          </a:p>
        </p:txBody>
      </p:sp>
      <p:sp>
        <p:nvSpPr>
          <p:cNvPr id="11" name="TextBox 10"/>
          <p:cNvSpPr txBox="1"/>
          <p:nvPr/>
        </p:nvSpPr>
        <p:spPr>
          <a:xfrm>
            <a:off x="7501989" y="2038350"/>
            <a:ext cx="781050" cy="246221"/>
          </a:xfrm>
          <a:prstGeom prst="rect">
            <a:avLst/>
          </a:prstGeom>
          <a:noFill/>
        </p:spPr>
        <p:txBody>
          <a:bodyPr wrap="square" rtlCol="0">
            <a:spAutoFit/>
          </a:bodyPr>
          <a:lstStyle/>
          <a:p>
            <a:r>
              <a:rPr lang="en-US" sz="1000" dirty="0"/>
              <a:t>$72.8</a:t>
            </a:r>
          </a:p>
        </p:txBody>
      </p:sp>
      <p:graphicFrame>
        <p:nvGraphicFramePr>
          <p:cNvPr id="13" name="Chart 12"/>
          <p:cNvGraphicFramePr>
            <a:graphicFrameLocks/>
          </p:cNvGraphicFramePr>
          <p:nvPr>
            <p:extLst>
              <p:ext uri="{D42A27DB-BD31-4B8C-83A1-F6EECF244321}">
                <p14:modId xmlns:p14="http://schemas.microsoft.com/office/powerpoint/2010/main" val="4073279159"/>
              </p:ext>
            </p:extLst>
          </p:nvPr>
        </p:nvGraphicFramePr>
        <p:xfrm>
          <a:off x="198664" y="3084671"/>
          <a:ext cx="5267325" cy="3200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56295192"/>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3563082206"/>
              </p:ext>
            </p:extLst>
          </p:nvPr>
        </p:nvGraphicFramePr>
        <p:xfrm>
          <a:off x="-1848667" y="44209"/>
          <a:ext cx="8420986" cy="6315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p:cNvSpPr txBox="1"/>
          <p:nvPr/>
        </p:nvSpPr>
        <p:spPr>
          <a:xfrm>
            <a:off x="5263117" y="299675"/>
            <a:ext cx="3296093" cy="400110"/>
          </a:xfrm>
          <a:prstGeom prst="rect">
            <a:avLst/>
          </a:prstGeom>
          <a:noFill/>
        </p:spPr>
        <p:txBody>
          <a:bodyPr wrap="square" rtlCol="0">
            <a:spAutoFit/>
          </a:bodyPr>
          <a:lstStyle/>
          <a:p>
            <a:r>
              <a:rPr lang="en-US" sz="2000" b="1" dirty="0"/>
              <a:t>Accomplishments To Date</a:t>
            </a:r>
          </a:p>
        </p:txBody>
      </p:sp>
      <p:pic>
        <p:nvPicPr>
          <p:cNvPr id="12" name="Picture 11"/>
          <p:cNvPicPr>
            <a:picLocks noChangeAspect="1"/>
          </p:cNvPicPr>
          <p:nvPr/>
        </p:nvPicPr>
        <p:blipFill>
          <a:blip r:embed="rId8"/>
          <a:stretch>
            <a:fillRect/>
          </a:stretch>
        </p:blipFill>
        <p:spPr>
          <a:xfrm>
            <a:off x="5417194" y="955251"/>
            <a:ext cx="3142016" cy="23565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385508" y="3567229"/>
            <a:ext cx="3398924" cy="22659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33000709"/>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4078" y="274777"/>
            <a:ext cx="6679870" cy="147732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8998"/>
                </a:solidFill>
                <a:effectLst/>
                <a:uLnTx/>
                <a:uFillTx/>
                <a:latin typeface="Arial Narrow"/>
                <a:ea typeface="+mj-ea"/>
              </a:rPr>
              <a:t>Significant progress has been made … but challenges remain</a:t>
            </a:r>
            <a:br>
              <a:rPr kumimoji="0" lang="en-US" sz="3600" b="1" i="0" u="none" strike="noStrike" kern="0" cap="none" spc="0" normalizeH="0" baseline="0" noProof="0" dirty="0">
                <a:ln>
                  <a:noFill/>
                </a:ln>
                <a:solidFill>
                  <a:srgbClr val="008998"/>
                </a:solidFill>
                <a:effectLst/>
                <a:uLnTx/>
                <a:uFillTx/>
                <a:latin typeface="Arial Narrow"/>
                <a:ea typeface="+mj-ea"/>
              </a:rPr>
            </a:br>
            <a:endParaRPr kumimoji="0" lang="en-US" sz="1800" b="0" i="0" u="none" strike="noStrike" kern="0" cap="none" spc="0" normalizeH="0" baseline="0" noProof="0" dirty="0">
              <a:ln>
                <a:noFill/>
              </a:ln>
              <a:solidFill>
                <a:sysClr val="windowText" lastClr="000000"/>
              </a:solidFill>
              <a:effectLst/>
              <a:uLnTx/>
              <a:uFillTx/>
            </a:endParaRPr>
          </a:p>
        </p:txBody>
      </p:sp>
      <p:pic>
        <p:nvPicPr>
          <p:cNvPr id="4" name="Picture 3"/>
          <p:cNvPicPr>
            <a:picLocks noChangeAspect="1"/>
          </p:cNvPicPr>
          <p:nvPr/>
        </p:nvPicPr>
        <p:blipFill>
          <a:blip r:embed="rId3"/>
          <a:stretch>
            <a:fillRect/>
          </a:stretch>
        </p:blipFill>
        <p:spPr>
          <a:xfrm>
            <a:off x="457200" y="1524799"/>
            <a:ext cx="3342904" cy="4812888"/>
          </a:xfrm>
          <a:prstGeom prst="rect">
            <a:avLst/>
          </a:prstGeom>
        </p:spPr>
      </p:pic>
      <p:sp>
        <p:nvSpPr>
          <p:cNvPr id="5" name="Content Placeholder 4"/>
          <p:cNvSpPr txBox="1">
            <a:spLocks/>
          </p:cNvSpPr>
          <p:nvPr/>
        </p:nvSpPr>
        <p:spPr>
          <a:xfrm>
            <a:off x="3838074" y="1598878"/>
            <a:ext cx="4848726" cy="4525963"/>
          </a:xfrm>
          <a:prstGeom prst="rect">
            <a:avLst/>
          </a:prstGeom>
        </p:spPr>
        <p:txBody>
          <a:bodyPr>
            <a:noAutofit/>
          </a:bodyPr>
          <a:lst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chemeClr val="tx1"/>
                </a:solidFill>
                <a:latin typeface="+mn-lt"/>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en-US" sz="2000" dirty="0"/>
              <a:t>8 of 28 ESA-listed West Coast salmon and steelhead lack sufficient data to assess status and trends.</a:t>
            </a:r>
          </a:p>
          <a:p>
            <a:pPr marL="0" indent="0">
              <a:buFont typeface="Arial" pitchFamily="34" charset="0"/>
              <a:buNone/>
            </a:pPr>
            <a:r>
              <a:rPr lang="en-US" sz="2000" i="1" dirty="0"/>
              <a:t>However …</a:t>
            </a:r>
          </a:p>
          <a:p>
            <a:pPr>
              <a:spcBef>
                <a:spcPts val="0"/>
              </a:spcBef>
            </a:pPr>
            <a:r>
              <a:rPr lang="en-US" sz="2000" dirty="0"/>
              <a:t>Of those with adequate trend data,</a:t>
            </a:r>
          </a:p>
          <a:p>
            <a:pPr lvl="1">
              <a:spcBef>
                <a:spcPts val="0"/>
              </a:spcBef>
              <a:buFont typeface="Arial Narrow" panose="020B0606020202030204" pitchFamily="34" charset="0"/>
              <a:buChar char="◦"/>
            </a:pPr>
            <a:r>
              <a:rPr lang="en-US" sz="2000" dirty="0">
                <a:solidFill>
                  <a:srgbClr val="00467F"/>
                </a:solidFill>
              </a:rPr>
              <a:t>5 are exhibiting increasing trends</a:t>
            </a:r>
          </a:p>
          <a:p>
            <a:pPr lvl="1">
              <a:spcBef>
                <a:spcPts val="0"/>
              </a:spcBef>
              <a:buFont typeface="Arial Narrow" panose="020B0606020202030204" pitchFamily="34" charset="0"/>
              <a:buChar char="◦"/>
            </a:pPr>
            <a:r>
              <a:rPr lang="en-US" sz="2000" dirty="0">
                <a:solidFill>
                  <a:srgbClr val="00467F"/>
                </a:solidFill>
              </a:rPr>
              <a:t>13 are exhibiting stable trends, and they are at less risk than when they were first listed.</a:t>
            </a:r>
          </a:p>
          <a:p>
            <a:pPr lvl="1">
              <a:buFont typeface="Arial Narrow" panose="020B0606020202030204" pitchFamily="34" charset="0"/>
              <a:buChar char="◦"/>
            </a:pPr>
            <a:r>
              <a:rPr lang="en-US" sz="2000" dirty="0">
                <a:solidFill>
                  <a:srgbClr val="00467F"/>
                </a:solidFill>
              </a:rPr>
              <a:t>2 are exhibiting a declining trend</a:t>
            </a:r>
          </a:p>
          <a:p>
            <a:r>
              <a:rPr lang="en-US" sz="2000" dirty="0"/>
              <a:t>PCSRF-funded and other recovery efforts have helped prevent extinctions and reverse declines.</a:t>
            </a:r>
          </a:p>
          <a:p>
            <a:pPr marL="0" indent="0">
              <a:buFont typeface="Arial" pitchFamily="34" charset="0"/>
              <a:buNone/>
            </a:pPr>
            <a:endParaRPr lang="en-US" sz="2400" dirty="0"/>
          </a:p>
        </p:txBody>
      </p:sp>
    </p:spTree>
    <p:extLst>
      <p:ext uri="{BB962C8B-B14F-4D97-AF65-F5344CB8AC3E}">
        <p14:creationId xmlns:p14="http://schemas.microsoft.com/office/powerpoint/2010/main" val="2052006330"/>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0268"/>
            <a:ext cx="6984125" cy="602405"/>
          </a:xfrm>
        </p:spPr>
        <p:txBody>
          <a:bodyPr/>
          <a:lstStyle/>
          <a:p>
            <a:r>
              <a:rPr lang="en-US" dirty="0"/>
              <a:t>Recovery Takes Time.</a:t>
            </a:r>
          </a:p>
        </p:txBody>
      </p:sp>
      <p:sp>
        <p:nvSpPr>
          <p:cNvPr id="6" name="Content Placeholder 4"/>
          <p:cNvSpPr txBox="1">
            <a:spLocks/>
          </p:cNvSpPr>
          <p:nvPr/>
        </p:nvSpPr>
        <p:spPr>
          <a:xfrm>
            <a:off x="-216046" y="1578426"/>
            <a:ext cx="4381995" cy="4513120"/>
          </a:xfrm>
          <a:prstGeom prst="rect">
            <a:avLst/>
          </a:prstGeom>
        </p:spPr>
        <p:txBody>
          <a:bodyPr>
            <a:noAutofit/>
          </a:bodyPr>
          <a:lst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chemeClr val="tx1"/>
                </a:solidFill>
                <a:latin typeface="+mn-lt"/>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lvl="2">
              <a:buFont typeface="Wingdings" panose="05000000000000000000" pitchFamily="2" charset="2"/>
              <a:buChar char="Ø"/>
            </a:pPr>
            <a:r>
              <a:rPr lang="en-US" sz="2000" dirty="0"/>
              <a:t>Over 6,400 recovery actions identified (so far) in NMFS recovery plans, representing $5 billion in needed actions</a:t>
            </a:r>
          </a:p>
          <a:p>
            <a:pPr marL="548627" lvl="2" indent="0">
              <a:buNone/>
            </a:pPr>
            <a:endParaRPr lang="en-US" sz="2000" dirty="0"/>
          </a:p>
          <a:p>
            <a:pPr lvl="2">
              <a:buFont typeface="Wingdings" panose="05000000000000000000" pitchFamily="2" charset="2"/>
              <a:buChar char="Ø"/>
            </a:pPr>
            <a:r>
              <a:rPr lang="en-US" sz="2000" dirty="0"/>
              <a:t>Assuming a 100-year time horizon for recovery, need continued investment of ~$100 million/yr to sustain progress toward recovery</a:t>
            </a:r>
          </a:p>
          <a:p>
            <a:pPr lvl="2">
              <a:buFont typeface="Wingdings" panose="05000000000000000000" pitchFamily="2" charset="2"/>
              <a:buChar char="Ø"/>
            </a:pPr>
            <a:endParaRPr lang="en-US" sz="2000" dirty="0"/>
          </a:p>
          <a:p>
            <a:pPr lvl="2">
              <a:buFont typeface="Wingdings" panose="05000000000000000000" pitchFamily="2" charset="2"/>
              <a:buChar char="Ø"/>
            </a:pPr>
            <a:r>
              <a:rPr lang="en-US" sz="2000" dirty="0"/>
              <a:t>Species &amp; habitat trends are blurred by environmental variability </a:t>
            </a:r>
          </a:p>
          <a:p>
            <a:pPr marL="548627" lvl="2" indent="0">
              <a:buNone/>
            </a:pPr>
            <a:endParaRPr lang="en-US" sz="2000" dirty="0"/>
          </a:p>
          <a:p>
            <a:pPr lvl="2"/>
            <a:endParaRPr lang="en-US" sz="2400" dirty="0"/>
          </a:p>
          <a:p>
            <a:pPr marL="0" indent="0">
              <a:buFont typeface="Arial" pitchFamily="34" charset="0"/>
              <a:buNone/>
            </a:pPr>
            <a:endParaRPr lang="en-US" sz="2400" dirty="0"/>
          </a:p>
        </p:txBody>
      </p:sp>
      <p:grpSp>
        <p:nvGrpSpPr>
          <p:cNvPr id="7" name="Group 6"/>
          <p:cNvGrpSpPr/>
          <p:nvPr/>
        </p:nvGrpSpPr>
        <p:grpSpPr>
          <a:xfrm>
            <a:off x="3277590" y="1451071"/>
            <a:ext cx="6235982" cy="1310203"/>
            <a:chOff x="457200" y="2714626"/>
            <a:chExt cx="7473506" cy="1814884"/>
          </a:xfrm>
        </p:grpSpPr>
        <p:pic>
          <p:nvPicPr>
            <p:cNvPr id="8" name="Picture 7" descr="Snake River Spring-Summer-run Chinook Salmon ESU.Upper Salmon River.1.pdf"/>
            <p:cNvPicPr/>
            <p:nvPr/>
          </p:nvPicPr>
          <p:blipFill rotWithShape="1">
            <a:blip r:embed="rId3" cstate="screen">
              <a:extLst>
                <a:ext uri="{28A0092B-C50C-407E-A947-70E740481C1C}">
                  <a14:useLocalDpi xmlns:a14="http://schemas.microsoft.com/office/drawing/2010/main"/>
                </a:ext>
              </a:extLst>
            </a:blip>
            <a:srcRect/>
            <a:stretch/>
          </p:blipFill>
          <p:spPr>
            <a:xfrm>
              <a:off x="457200" y="2714626"/>
              <a:ext cx="6877050" cy="1499790"/>
            </a:xfrm>
            <a:prstGeom prst="rect">
              <a:avLst/>
            </a:prstGeom>
          </p:spPr>
        </p:pic>
        <p:sp>
          <p:nvSpPr>
            <p:cNvPr id="9" name="TextBox 8"/>
            <p:cNvSpPr txBox="1"/>
            <p:nvPr/>
          </p:nvSpPr>
          <p:spPr>
            <a:xfrm>
              <a:off x="3660215" y="4145813"/>
              <a:ext cx="2762250" cy="383697"/>
            </a:xfrm>
            <a:prstGeom prst="rect">
              <a:avLst/>
            </a:prstGeom>
            <a:noFill/>
          </p:spPr>
          <p:txBody>
            <a:bodyPr wrap="square" rtlCol="0">
              <a:spAutoFit/>
            </a:bodyPr>
            <a:lstStyle/>
            <a:p>
              <a:r>
                <a:rPr lang="en-US" sz="1200" dirty="0">
                  <a:solidFill>
                    <a:schemeClr val="bg1">
                      <a:lumMod val="50000"/>
                    </a:schemeClr>
                  </a:solidFill>
                </a:rPr>
                <a:t>Year first listed</a:t>
              </a:r>
            </a:p>
          </p:txBody>
        </p:sp>
        <p:cxnSp>
          <p:nvCxnSpPr>
            <p:cNvPr id="10" name="Straight Connector 9"/>
            <p:cNvCxnSpPr/>
            <p:nvPr/>
          </p:nvCxnSpPr>
          <p:spPr>
            <a:xfrm>
              <a:off x="4733925" y="2971800"/>
              <a:ext cx="0" cy="1242615"/>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324475" y="2971800"/>
              <a:ext cx="0" cy="1247684"/>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5168456" y="4133100"/>
              <a:ext cx="2762250" cy="383697"/>
            </a:xfrm>
            <a:prstGeom prst="rect">
              <a:avLst/>
            </a:prstGeom>
            <a:noFill/>
          </p:spPr>
          <p:txBody>
            <a:bodyPr wrap="square" rtlCol="0">
              <a:spAutoFit/>
            </a:bodyPr>
            <a:lstStyle/>
            <a:p>
              <a:r>
                <a:rPr lang="en-US" sz="1200" dirty="0">
                  <a:solidFill>
                    <a:schemeClr val="bg1">
                      <a:lumMod val="50000"/>
                    </a:schemeClr>
                  </a:solidFill>
                </a:rPr>
                <a:t>PCSRF Established</a:t>
              </a:r>
            </a:p>
          </p:txBody>
        </p:sp>
      </p:grpSp>
      <p:pic>
        <p:nvPicPr>
          <p:cNvPr id="3" name="Picture 2"/>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417620" y="3617434"/>
            <a:ext cx="4263242" cy="21256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76065562"/>
      </p:ext>
    </p:extLst>
  </p:cSld>
  <p:clrMapOvr>
    <a:masterClrMapping/>
  </p:clrMapOvr>
  <mc:AlternateContent xmlns:mc="http://schemas.openxmlformats.org/markup-compatibility/2006" xmlns:p14="http://schemas.microsoft.com/office/powerpoint/2010/main">
    <mc:Choice Requires="p14">
      <p:transition spd="slow" p14:dur="1500" advClick="0">
        <p:push dir="u"/>
      </p:transition>
    </mc:Choice>
    <mc:Fallback xmlns="">
      <p:transition spd="slow" advClick="0">
        <p:push dir="u"/>
      </p:transition>
    </mc:Fallback>
  </mc:AlternateContent>
</p:sld>
</file>

<file path=ppt/theme/theme1.xml><?xml version="1.0" encoding="utf-8"?>
<a:theme xmlns:a="http://schemas.openxmlformats.org/drawingml/2006/main" name="View">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FISHERIES Presentation-standard" id="{69D610D0-5B33-4546-ABCA-D4844112611F}" vid="{BB7CC637-985B-BC48-9752-5E59CC4144F4}"/>
    </a:ext>
  </a:extLst>
</a:theme>
</file>

<file path=ppt/theme/theme2.xml><?xml version="1.0" encoding="utf-8"?>
<a:theme xmlns:a="http://schemas.openxmlformats.org/drawingml/2006/main" name="1_View">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FISHERIES Presentation-standard" id="{69D610D0-5B33-4546-ABCA-D4844112611F}" vid="{6106A23D-F0F6-F14B-8466-D78F5F1CF3A4}"/>
    </a:ext>
  </a:extLst>
</a:theme>
</file>

<file path=ppt/theme/theme3.xml><?xml version="1.0" encoding="utf-8"?>
<a:theme xmlns:a="http://schemas.openxmlformats.org/drawingml/2006/main" name="3_View">
  <a:themeElements>
    <a:clrScheme name="3-0 Brand">
      <a:dk1>
        <a:srgbClr val="003057"/>
      </a:dk1>
      <a:lt1>
        <a:srgbClr val="FFFFFF"/>
      </a:lt1>
      <a:dk2>
        <a:srgbClr val="007167"/>
      </a:dk2>
      <a:lt2>
        <a:srgbClr val="C6E7FC"/>
      </a:lt2>
      <a:accent1>
        <a:srgbClr val="56950D"/>
      </a:accent1>
      <a:accent2>
        <a:srgbClr val="0099A6"/>
      </a:accent2>
      <a:accent3>
        <a:srgbClr val="BDD900"/>
      </a:accent3>
      <a:accent4>
        <a:srgbClr val="7475CB"/>
      </a:accent4>
      <a:accent5>
        <a:srgbClr val="FC9300"/>
      </a:accent5>
      <a:accent6>
        <a:srgbClr val="CB007B"/>
      </a:accent6>
      <a:hlink>
        <a:srgbClr val="1ECAD3"/>
      </a:hlink>
      <a:folHlink>
        <a:srgbClr val="960048"/>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FISHERIES Presentation-standard" id="{69D610D0-5B33-4546-ABCA-D4844112611F}" vid="{F93E1657-DDA1-EB41-A14A-D3DBD021F708}"/>
    </a:ext>
  </a:extLst>
</a:theme>
</file>

<file path=ppt/theme/theme4.xml><?xml version="1.0" encoding="utf-8"?>
<a:theme xmlns:a="http://schemas.openxmlformats.org/drawingml/2006/main" name="1_Custom Design">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SHERIES Presentation-standard" id="{69D610D0-5B33-4546-ABCA-D4844112611F}" vid="{4F267BDA-C3A5-6941-ABC6-350D35EAA088}"/>
    </a:ext>
  </a:extLst>
</a:theme>
</file>

<file path=ppt/theme/theme5.xml><?xml version="1.0" encoding="utf-8"?>
<a:theme xmlns:a="http://schemas.openxmlformats.org/drawingml/2006/main" name="2_Custom Design">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SHERIES Presentation-standard" id="{69D610D0-5B33-4546-ABCA-D4844112611F}" vid="{B556A120-C487-AA4F-A8B4-381DFB9FA0AC}"/>
    </a:ext>
  </a:extLst>
</a:theme>
</file>

<file path=ppt/theme/theme6.xml><?xml version="1.0" encoding="utf-8"?>
<a:theme xmlns:a="http://schemas.openxmlformats.org/drawingml/2006/main" name="2_View">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FISHERIES Presentation-standard" id="{69D610D0-5B33-4546-ABCA-D4844112611F}" vid="{21F8DAD5-3D0D-A94F-83EA-96EF0D3E465F}"/>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FISHERIES Presentation-standard</Template>
  <TotalTime>961</TotalTime>
  <Words>491</Words>
  <Application>Microsoft Office PowerPoint</Application>
  <PresentationFormat>On-screen Show (4:3)</PresentationFormat>
  <Paragraphs>94</Paragraphs>
  <Slides>12</Slides>
  <Notes>12</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12</vt:i4>
      </vt:variant>
    </vt:vector>
  </HeadingPairs>
  <TitlesOfParts>
    <vt:vector size="26" baseType="lpstr">
      <vt:lpstr>Arial</vt:lpstr>
      <vt:lpstr>Arial Narrow</vt:lpstr>
      <vt:lpstr>Calibri</vt:lpstr>
      <vt:lpstr>Cambria</vt:lpstr>
      <vt:lpstr>Century Schoolbook</vt:lpstr>
      <vt:lpstr>Times New Roman</vt:lpstr>
      <vt:lpstr>Wingdings</vt:lpstr>
      <vt:lpstr>Wingdings 2</vt:lpstr>
      <vt:lpstr>View</vt:lpstr>
      <vt:lpstr>1_View</vt:lpstr>
      <vt:lpstr>3_View</vt:lpstr>
      <vt:lpstr>1_Custom Design</vt:lpstr>
      <vt:lpstr>2_Custom Design</vt:lpstr>
      <vt:lpstr>2_View</vt:lpstr>
      <vt:lpstr>Pacific Coastal Salmon Recovery Fund (PCSRF)</vt:lpstr>
      <vt:lpstr>Program Overview</vt:lpstr>
      <vt:lpstr>Program Priorities</vt:lpstr>
      <vt:lpstr>PowerPoint Presentation</vt:lpstr>
      <vt:lpstr>PowerPoint Presentation</vt:lpstr>
      <vt:lpstr>PowerPoint Presentation</vt:lpstr>
      <vt:lpstr>PowerPoint Presentation</vt:lpstr>
      <vt:lpstr>PowerPoint Presentation</vt:lpstr>
      <vt:lpstr>Recovery Takes Time.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Pacific Coastal Salmon Recovery Fund (PCSRF)</dc:title>
  <dc:creator>Jennie Franks</dc:creator>
  <cp:lastModifiedBy>Phillip Thomas</cp:lastModifiedBy>
  <cp:revision>67</cp:revision>
  <cp:lastPrinted>2019-07-25T16:14:48Z</cp:lastPrinted>
  <dcterms:created xsi:type="dcterms:W3CDTF">2019-07-23T15:34:15Z</dcterms:created>
  <dcterms:modified xsi:type="dcterms:W3CDTF">2019-07-31T18:28:27Z</dcterms:modified>
</cp:coreProperties>
</file>