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3" r:id="rId2"/>
    <p:sldId id="267" r:id="rId3"/>
    <p:sldId id="270" r:id="rId4"/>
    <p:sldId id="269" r:id="rId5"/>
    <p:sldId id="268" r:id="rId6"/>
    <p:sldId id="272" r:id="rId7"/>
    <p:sldId id="264" r:id="rId8"/>
    <p:sldId id="257" r:id="rId9"/>
    <p:sldId id="258" r:id="rId10"/>
    <p:sldId id="266" r:id="rId11"/>
    <p:sldId id="263" r:id="rId12"/>
    <p:sldId id="261" r:id="rId13"/>
    <p:sldId id="262" r:id="rId14"/>
    <p:sldId id="265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56907" autoAdjust="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2F4C7-4ABB-402C-AE68-5CC4E86E720D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9C01F-C779-4105-8A66-9DCB0FED5F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57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85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54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8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2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955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871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9C01F-C779-4105-8A66-9DCB0FED5F8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73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0923F-4ACC-4FA9-A185-FB06BCC2F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2EA4E-C1B1-4D8C-B1B4-1086FCF96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9691F-02F9-4F0F-83BA-AC4BC73A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05416-E0EF-4BCA-AAFC-0917DF93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10A0A-5129-4E69-A7C8-04B8B4CF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33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4921E-E912-4CB8-B954-D3EDBF10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E5419-6767-4A04-8E7A-30D2990B2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E66E4-1A60-4277-9BC5-1BDABD865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AB088-0B79-450F-88B7-1773A30EF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E6BFE-4502-4C7C-B4E9-E70422297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85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ACC461-71B5-4CB6-BA61-0EB254FD8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DDE108-8819-47C5-854B-274A30E1B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13507-78F4-41EB-B678-9F34291DA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26C75-43B6-4BCC-8799-7C23339E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05442-C825-4B56-B194-666210661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3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40F89-5D72-48D2-B5C5-71CA98C9E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82E4D-1BAB-44B8-AB45-CE377F9D6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D8268-2ECC-4023-B936-38BFD7ABD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68D6B-A90B-420A-B01F-8F5AD5228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F5351-6BBD-4333-B5A5-E44A7ADD4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914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2CD7B-313C-46D6-B868-806873F28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9CDFF-B73E-47C8-A38A-6232260A8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AD5C2-66EF-475D-A166-424F01B81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8BA22-5CF4-4EC9-B75B-B64F8256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56166-764D-4612-8CF2-AF0733720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52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00D87-8FA0-4BE4-A33A-79D7D20D8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9665F-BDB9-4CEC-95D5-8A2BFF29E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22391-9C5E-4E20-B839-C9CA14480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5DC11-6BD3-4B1E-8D1A-79B18A472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5C957-BAF8-4E7B-9478-D5D206AF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E782A-BB3E-48CF-87CF-DFFEAF47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09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23543-4975-492B-B662-3F1BC963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B2370-3513-4524-895D-87B1628A7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0A5A7E-2531-4B53-80A3-2B204EEA0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224FB0-AC9E-4863-A266-379289EAB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4AB095-F661-444C-9F1C-D86B4C509D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372B-A95F-4C8E-9B8D-317DC742B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CBD72-F7F8-4980-B5AE-5B6A3E078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FBC9CC-A6F2-4D46-AFB5-4CA2F0E9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2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29DA9-C17D-4075-82DA-F2DD38A7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D41B0-9AEC-4300-A0B5-45D7CA911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81A0B-F5DE-406B-A37F-E8BC9FB5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55B147-7B83-4561-988F-B5B203F19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02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D0EBD6-96DF-4D5D-9BDA-07539E880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A9FB82-CDC0-4E32-ADEB-6C9969E73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6B0B01-DE65-4232-9306-3015C222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005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96013-0D34-4D35-8E06-0218B69D4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8FF42-90FD-4123-933F-6EBADA250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F0A88-FDD9-4580-81D2-FEBFA04F4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11B9C-7E50-4260-A7EA-145C3A4C9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FB16A-A9F3-46FE-A8C5-16C91E048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30DE7-7CC2-4AC9-963C-D5BD8C793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41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17CA1-A630-4E46-8CCB-79FFA90F7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46B9AF-C43B-4F60-9141-203A39329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1B3C5-A776-464A-B65C-85F9BA7C4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6B1D5-ED2D-4889-A49F-6BF7A060D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9C625-66C8-4824-A152-E17549738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A9E29-5F38-40EF-A22A-704634C7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89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3F30E7-E1A8-4A24-909B-A19DA3E4B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7977F-F198-4694-9F8D-ADEA6510A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E7C0D-A08E-4C40-8D2D-9093737F2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B0A9-E42A-478F-B5C4-A5821F9BCFE4}" type="datetimeFigureOut">
              <a:rPr lang="en-US" smtClean="0"/>
              <a:t>7/31/2019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BAE0D-DFA0-467D-A2D9-423CEA936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61C5C-0654-49F8-995B-6017A1AA6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464D7-B543-4688-82A4-29CF080AD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009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Habitat Restoration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2FE01A-D781-4688-A3C2-19CB2B3EC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762" y="993147"/>
            <a:ext cx="5851737" cy="383414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27F59F-B602-4C01-9197-242660791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213" y="3512874"/>
            <a:ext cx="5240099" cy="3191171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97D376F-90CC-4C7D-94EE-1B11AD2312B5}"/>
              </a:ext>
            </a:extLst>
          </p:cNvPr>
          <p:cNvGrpSpPr/>
          <p:nvPr/>
        </p:nvGrpSpPr>
        <p:grpSpPr>
          <a:xfrm>
            <a:off x="157173" y="993147"/>
            <a:ext cx="6017738" cy="2835256"/>
            <a:chOff x="157173" y="993147"/>
            <a:chExt cx="6017738" cy="283525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C6BA8BB-77BF-44D6-9F42-25214369F980}"/>
                </a:ext>
              </a:extLst>
            </p:cNvPr>
            <p:cNvSpPr txBox="1"/>
            <p:nvPr/>
          </p:nvSpPr>
          <p:spPr>
            <a:xfrm>
              <a:off x="310893" y="1520079"/>
              <a:ext cx="3401380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AutoNum type="arabicParenR"/>
              </a:pPr>
              <a:r>
                <a:rPr lang="en-US" b="1" dirty="0"/>
                <a:t>Historical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Impacts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Trends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Understand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Develop Appropriate Solutions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Restoration Design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Construction</a:t>
              </a:r>
            </a:p>
            <a:p>
              <a:pPr marL="342900" indent="-342900">
                <a:buAutoNum type="arabicParenR"/>
              </a:pPr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88C393-8243-4224-B9C6-5D30E742F822}"/>
                </a:ext>
              </a:extLst>
            </p:cNvPr>
            <p:cNvSpPr txBox="1"/>
            <p:nvPr/>
          </p:nvSpPr>
          <p:spPr>
            <a:xfrm>
              <a:off x="157173" y="993147"/>
              <a:ext cx="60177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Doing the right things in the right places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2421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1D3F84-EE61-42A9-B32C-6C0F74C11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"/>
            <a:ext cx="12192000" cy="683971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74EFAE8-0ED3-467C-809F-738B0ADA1520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Construction</a:t>
            </a:r>
          </a:p>
        </p:txBody>
      </p:sp>
    </p:spTree>
    <p:extLst>
      <p:ext uri="{BB962C8B-B14F-4D97-AF65-F5344CB8AC3E}">
        <p14:creationId xmlns:p14="http://schemas.microsoft.com/office/powerpoint/2010/main" val="2107425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02C2FE-F92D-46CE-8DD7-C29ACF7EE2F9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2016 Post Construction</a:t>
            </a:r>
          </a:p>
        </p:txBody>
      </p:sp>
      <p:pic>
        <p:nvPicPr>
          <p:cNvPr id="11" name="Picture 10" descr="A close up of a map&#10;&#10;Description automatically generated">
            <a:extLst>
              <a:ext uri="{FF2B5EF4-FFF2-40B4-BE49-F238E27FC236}">
                <a16:creationId xmlns:a16="http://schemas.microsoft.com/office/drawing/2014/main" id="{EEE186EB-6D5A-4CC7-946C-66EAF94088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05912" y="-2228088"/>
            <a:ext cx="5980176" cy="12192000"/>
          </a:xfrm>
          <a:prstGeom prst="rect">
            <a:avLst/>
          </a:prstGeom>
        </p:spPr>
      </p:pic>
      <p:pic>
        <p:nvPicPr>
          <p:cNvPr id="3" name="Picture 2" descr="A picture containing map, looking&#10;&#10;Description automatically generated">
            <a:extLst>
              <a:ext uri="{FF2B5EF4-FFF2-40B4-BE49-F238E27FC236}">
                <a16:creationId xmlns:a16="http://schemas.microsoft.com/office/drawing/2014/main" id="{FAF6C10A-B84F-43CC-ACFD-DD9F9473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65" r="12031"/>
          <a:stretch/>
        </p:blipFill>
        <p:spPr>
          <a:xfrm rot="16200000">
            <a:off x="3105911" y="-2228089"/>
            <a:ext cx="5980176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02C2FE-F92D-46CE-8DD7-C29ACF7EE2F9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May 2017 Seasonal High Flow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A6E78-8836-4B4D-9881-0523A38B39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647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21488" y="-2212515"/>
            <a:ext cx="5949028" cy="12192001"/>
          </a:xfrm>
          <a:prstGeom prst="rect">
            <a:avLst/>
          </a:prstGeom>
        </p:spPr>
      </p:pic>
      <p:pic>
        <p:nvPicPr>
          <p:cNvPr id="5" name="Picture 4" descr="A picture containing map, looking&#10;&#10;Description automatically generated">
            <a:extLst>
              <a:ext uri="{FF2B5EF4-FFF2-40B4-BE49-F238E27FC236}">
                <a16:creationId xmlns:a16="http://schemas.microsoft.com/office/drawing/2014/main" id="{CB192A00-992C-46F7-94F3-D9B7597278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65" r="12031"/>
          <a:stretch/>
        </p:blipFill>
        <p:spPr>
          <a:xfrm rot="16200000">
            <a:off x="3105913" y="-2383665"/>
            <a:ext cx="5980176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3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02C2FE-F92D-46CE-8DD7-C29ACF7EE2F9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June 2018 Moderate Flow</a:t>
            </a:r>
          </a:p>
        </p:txBody>
      </p:sp>
      <p:pic>
        <p:nvPicPr>
          <p:cNvPr id="4" name="Picture 3" descr="A close up of a tree&#10;&#10;Description automatically generated">
            <a:extLst>
              <a:ext uri="{FF2B5EF4-FFF2-40B4-BE49-F238E27FC236}">
                <a16:creationId xmlns:a16="http://schemas.microsoft.com/office/drawing/2014/main" id="{B77E802D-9658-4428-A397-3D282E608D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05911" y="-2228089"/>
            <a:ext cx="5980177" cy="12192000"/>
          </a:xfrm>
          <a:prstGeom prst="rect">
            <a:avLst/>
          </a:prstGeom>
        </p:spPr>
      </p:pic>
      <p:pic>
        <p:nvPicPr>
          <p:cNvPr id="5" name="Picture 4" descr="A picture containing map, looking&#10;&#10;Description automatically generated">
            <a:extLst>
              <a:ext uri="{FF2B5EF4-FFF2-40B4-BE49-F238E27FC236}">
                <a16:creationId xmlns:a16="http://schemas.microsoft.com/office/drawing/2014/main" id="{4CF54C52-40DE-43DE-A0AA-E2C6784019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65" r="12031"/>
          <a:stretch/>
        </p:blipFill>
        <p:spPr>
          <a:xfrm rot="16200000">
            <a:off x="3105911" y="-2228089"/>
            <a:ext cx="5980176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3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5388E-893E-46CC-9D0C-330C4FE34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902C2FE-F92D-46CE-8DD7-C29ACF7EE2F9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Ground</a:t>
            </a:r>
          </a:p>
        </p:txBody>
      </p:sp>
    </p:spTree>
    <p:extLst>
      <p:ext uri="{BB962C8B-B14F-4D97-AF65-F5344CB8AC3E}">
        <p14:creationId xmlns:p14="http://schemas.microsoft.com/office/powerpoint/2010/main" val="264754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C5388E-893E-46CC-9D0C-330C4FE34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902C2FE-F92D-46CE-8DD7-C29ACF7EE2F9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Habitat Restoration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B0FFF-E213-49E4-BAFD-8CD02BAEBD9E}"/>
              </a:ext>
            </a:extLst>
          </p:cNvPr>
          <p:cNvSpPr txBox="1"/>
          <p:nvPr/>
        </p:nvSpPr>
        <p:spPr>
          <a:xfrm>
            <a:off x="238126" y="2160470"/>
            <a:ext cx="11681732" cy="3693319"/>
          </a:xfrm>
          <a:prstGeom prst="rect">
            <a:avLst/>
          </a:prstGeom>
          <a:gradFill flip="none" rotWithShape="1">
            <a:gsLst>
              <a:gs pos="61000">
                <a:schemeClr val="accent1">
                  <a:lumMod val="5000"/>
                  <a:lumOff val="95000"/>
                  <a:alpha val="80000"/>
                </a:schemeClr>
              </a:gs>
              <a:gs pos="90000">
                <a:schemeClr val="accent1">
                  <a:lumMod val="10000"/>
                  <a:lumOff val="90000"/>
                  <a:alpha val="59000"/>
                </a:schemeClr>
              </a:gs>
              <a:gs pos="100000">
                <a:srgbClr val="F8F8F8">
                  <a:alpha val="0"/>
                </a:srgbClr>
              </a:gs>
            </a:gsLst>
            <a:path path="rect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marL="228600" defTabSz="876300">
              <a:spcBef>
                <a:spcPts val="1200"/>
              </a:spcBef>
            </a:pPr>
            <a:endParaRPr lang="en-US" sz="800" b="1" dirty="0"/>
          </a:p>
          <a:p>
            <a:pPr marL="228600" defTabSz="876300"/>
            <a:r>
              <a:rPr lang="en-US" sz="3200" b="1" dirty="0"/>
              <a:t>My Perspective:</a:t>
            </a:r>
          </a:p>
          <a:p>
            <a:pPr marL="228600" defTabSz="876300"/>
            <a:endParaRPr lang="en-US" b="1" dirty="0"/>
          </a:p>
          <a:p>
            <a:pPr marL="228600" defTabSz="876300"/>
            <a:r>
              <a:rPr lang="en-US" sz="2400" b="1" dirty="0"/>
              <a:t>Wholistic Approach – </a:t>
            </a:r>
            <a:r>
              <a:rPr lang="en-US" sz="2400" dirty="0"/>
              <a:t>Restoring salmon habitat in effect restores streams, riparian areas, floodplains, watersheds, and the broader environment providing benefit to the species that inhabit those areas (including people).</a:t>
            </a:r>
          </a:p>
          <a:p>
            <a:pPr marL="228600" defTabSz="876300"/>
            <a:endParaRPr lang="en-US" sz="2400" dirty="0"/>
          </a:p>
          <a:p>
            <a:pPr marL="228600" defTabSz="876300"/>
            <a:r>
              <a:rPr lang="en-US" sz="2400" b="1" dirty="0"/>
              <a:t>Incremental Steps in the Right Direction –</a:t>
            </a:r>
            <a:r>
              <a:rPr lang="en-US" sz="2400" dirty="0"/>
              <a:t> Decades of declining habitat and watershed conditions takes time to fix. We should not discount incremental improvement because </a:t>
            </a:r>
          </a:p>
          <a:p>
            <a:pPr marL="228600" defTabSz="876300"/>
            <a:r>
              <a:rPr lang="en-US" sz="2400" dirty="0"/>
              <a:t>we haven’t yet crossed the finish line. </a:t>
            </a:r>
          </a:p>
          <a:p>
            <a:pPr marL="228600" defTabSz="876300"/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0606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Habitat Restoration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A906CC-5C0C-4752-ABA1-7368C2862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547" y="3262504"/>
            <a:ext cx="5129993" cy="3433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6B4532-3AAE-4E95-809B-8D4568A25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457" y="3575362"/>
            <a:ext cx="4980620" cy="32646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778650-2D22-42A1-8CB0-0FF21B3D9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9603" y="989513"/>
            <a:ext cx="5456393" cy="309094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7B8A073-7057-481B-BD30-EE07428964BF}"/>
              </a:ext>
            </a:extLst>
          </p:cNvPr>
          <p:cNvGrpSpPr/>
          <p:nvPr/>
        </p:nvGrpSpPr>
        <p:grpSpPr>
          <a:xfrm>
            <a:off x="157173" y="993147"/>
            <a:ext cx="6109108" cy="2835256"/>
            <a:chOff x="157173" y="993147"/>
            <a:chExt cx="6109108" cy="28352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39032E-23A8-4891-BE48-0F02CC0DA219}"/>
                </a:ext>
              </a:extLst>
            </p:cNvPr>
            <p:cNvSpPr txBox="1"/>
            <p:nvPr/>
          </p:nvSpPr>
          <p:spPr>
            <a:xfrm>
              <a:off x="310893" y="1520079"/>
              <a:ext cx="3401380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AutoNum type="arabicParenR"/>
              </a:pPr>
              <a:r>
                <a:rPr lang="en-US" dirty="0"/>
                <a:t>Historical Conditions</a:t>
              </a:r>
            </a:p>
            <a:p>
              <a:pPr marL="342900" indent="-342900">
                <a:buAutoNum type="arabicParenR"/>
              </a:pPr>
              <a:r>
                <a:rPr lang="en-US" b="1" dirty="0"/>
                <a:t>Impacts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Trends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Understand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Develop Appropriate Solutions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Restoration Design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Construction</a:t>
              </a:r>
            </a:p>
            <a:p>
              <a:pPr marL="342900" indent="-342900">
                <a:buAutoNum type="arabicParenR"/>
              </a:pPr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6742F8-52F8-43EF-989E-DE9666D3B2F2}"/>
                </a:ext>
              </a:extLst>
            </p:cNvPr>
            <p:cNvSpPr txBox="1"/>
            <p:nvPr/>
          </p:nvSpPr>
          <p:spPr>
            <a:xfrm>
              <a:off x="157173" y="993147"/>
              <a:ext cx="61091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Doing the right things in the right places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3702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Habitat Restoration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351839-6359-4E88-9AAD-5FEBB1536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575" y="1038225"/>
            <a:ext cx="4397397" cy="5680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25C757-5544-44A8-95D4-1E9F17CF6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28" y="3640671"/>
            <a:ext cx="5456393" cy="313971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88711DF-1C08-4F72-BB69-A08653FEA73E}"/>
              </a:ext>
            </a:extLst>
          </p:cNvPr>
          <p:cNvGrpSpPr/>
          <p:nvPr/>
        </p:nvGrpSpPr>
        <p:grpSpPr>
          <a:xfrm>
            <a:off x="157173" y="993147"/>
            <a:ext cx="6109108" cy="2835256"/>
            <a:chOff x="157173" y="993147"/>
            <a:chExt cx="6109108" cy="28352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85A99A-4070-4D7B-A96B-BAAB0029CA6E}"/>
                </a:ext>
              </a:extLst>
            </p:cNvPr>
            <p:cNvSpPr txBox="1"/>
            <p:nvPr/>
          </p:nvSpPr>
          <p:spPr>
            <a:xfrm>
              <a:off x="310893" y="1520079"/>
              <a:ext cx="3401380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AutoNum type="arabicParenR"/>
              </a:pPr>
              <a:r>
                <a:rPr lang="en-US" dirty="0"/>
                <a:t>Historical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Impacts</a:t>
              </a:r>
            </a:p>
            <a:p>
              <a:pPr marL="342900" indent="-342900">
                <a:buAutoNum type="arabicParenR"/>
              </a:pPr>
              <a:r>
                <a:rPr lang="en-US" b="1" dirty="0"/>
                <a:t>Trends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Understand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Develop Appropriate Solutions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Restoration Design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Construction</a:t>
              </a:r>
            </a:p>
            <a:p>
              <a:pPr marL="342900" indent="-342900">
                <a:buAutoNum type="arabicParenR"/>
              </a:pP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035A6F-684F-410D-8336-728430A564D6}"/>
                </a:ext>
              </a:extLst>
            </p:cNvPr>
            <p:cNvSpPr txBox="1"/>
            <p:nvPr/>
          </p:nvSpPr>
          <p:spPr>
            <a:xfrm>
              <a:off x="157173" y="993147"/>
              <a:ext cx="61091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Doing the right things in the right places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CDA9358-77A7-471F-85F2-58834B0AD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4398" y="1516367"/>
            <a:ext cx="2362200" cy="4914900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8710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8C6114-385A-458E-B0A8-9190DFC62F13}"/>
              </a:ext>
            </a:extLst>
          </p:cNvPr>
          <p:cNvGrpSpPr/>
          <p:nvPr/>
        </p:nvGrpSpPr>
        <p:grpSpPr>
          <a:xfrm>
            <a:off x="157173" y="993147"/>
            <a:ext cx="6109108" cy="2835256"/>
            <a:chOff x="157173" y="993147"/>
            <a:chExt cx="6109108" cy="283525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3C923C-E273-45FD-8507-FAE650CCA6A8}"/>
                </a:ext>
              </a:extLst>
            </p:cNvPr>
            <p:cNvSpPr txBox="1"/>
            <p:nvPr/>
          </p:nvSpPr>
          <p:spPr>
            <a:xfrm>
              <a:off x="157173" y="993147"/>
              <a:ext cx="61091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Doing the right things in the right places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4F6BE9-FC2D-4D52-B034-19898F4E61B0}"/>
                </a:ext>
              </a:extLst>
            </p:cNvPr>
            <p:cNvSpPr txBox="1"/>
            <p:nvPr/>
          </p:nvSpPr>
          <p:spPr>
            <a:xfrm>
              <a:off x="310893" y="1520079"/>
              <a:ext cx="3401380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AutoNum type="arabicParenR"/>
              </a:pPr>
              <a:r>
                <a:rPr lang="en-US" dirty="0"/>
                <a:t>Historical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Impacts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Trends</a:t>
              </a:r>
            </a:p>
            <a:p>
              <a:pPr marL="342900" indent="-342900">
                <a:buAutoNum type="arabicParenR"/>
              </a:pPr>
              <a:r>
                <a:rPr lang="en-US" b="1" dirty="0"/>
                <a:t>Understand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Develop Appropriate Solutions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Restoration Design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Construction</a:t>
              </a:r>
            </a:p>
            <a:p>
              <a:pPr marL="342900" indent="-342900">
                <a:buAutoNum type="arabicParenR"/>
              </a:pPr>
              <a:endParaRPr lang="en-US" dirty="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6ADC932-C0BB-4879-A3AF-E4CCA3835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384" y="1516367"/>
            <a:ext cx="4038501" cy="5321717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Habitat Restoration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6B6891-B101-4090-A555-10C0A8CFD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741" y="1193668"/>
            <a:ext cx="4286250" cy="5544379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E7D6B4-66A7-4F97-9213-8A917444A7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5637" y="311020"/>
            <a:ext cx="2614438" cy="1454409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F30CA5-6DAD-4F67-9CF0-603B276E99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4634" y="4452754"/>
            <a:ext cx="2221794" cy="193727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B4845B-E9E9-4D11-BB87-B7D161EE18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93" y="3594949"/>
            <a:ext cx="4860254" cy="3144300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1C77CD-0847-401F-AD3E-6711313864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8469" y="4930896"/>
            <a:ext cx="2064456" cy="1867913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D6F3A5-DE5E-49BA-9D50-1C1CACCD3D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9963" y="4371375"/>
            <a:ext cx="3645044" cy="2410550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4566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Habitat Restoration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F1830B-0F83-485B-8AED-9AB47180F2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535" y="2436705"/>
            <a:ext cx="6461143" cy="4265719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FEE71E2-D5D9-41DB-9533-F6A769A17FF7}"/>
              </a:ext>
            </a:extLst>
          </p:cNvPr>
          <p:cNvGrpSpPr/>
          <p:nvPr/>
        </p:nvGrpSpPr>
        <p:grpSpPr>
          <a:xfrm>
            <a:off x="8055428" y="1038225"/>
            <a:ext cx="4064469" cy="3082123"/>
            <a:chOff x="3400425" y="1557337"/>
            <a:chExt cx="5391150" cy="37433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C21B67-F65A-448C-9B36-A4FFF3C2F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0425" y="1557337"/>
              <a:ext cx="5391150" cy="3743325"/>
            </a:xfrm>
            <a:prstGeom prst="rect">
              <a:avLst/>
            </a:prstGeom>
            <a:ln w="127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98FF750-3950-494F-BB64-60E4F8CC6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33457" y="3788229"/>
              <a:ext cx="1858118" cy="1454545"/>
            </a:xfrm>
            <a:prstGeom prst="rect">
              <a:avLst/>
            </a:prstGeom>
            <a:ln w="127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E4BAC0-D236-400B-944E-F74BE5A3BDE7}"/>
              </a:ext>
            </a:extLst>
          </p:cNvPr>
          <p:cNvGrpSpPr/>
          <p:nvPr/>
        </p:nvGrpSpPr>
        <p:grpSpPr>
          <a:xfrm>
            <a:off x="139141" y="3971864"/>
            <a:ext cx="5694349" cy="2840491"/>
            <a:chOff x="139141" y="3971864"/>
            <a:chExt cx="5694349" cy="284049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C0860C5-F7E6-4498-B033-1CEE69189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9141" y="3971864"/>
              <a:ext cx="5694349" cy="2840491"/>
            </a:xfrm>
            <a:prstGeom prst="rect">
              <a:avLst/>
            </a:prstGeom>
            <a:ln w="127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A1207BC-270A-4DBA-BE5B-744FB3C26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7887" y="5483844"/>
              <a:ext cx="1562099" cy="1271587"/>
            </a:xfrm>
            <a:prstGeom prst="rect">
              <a:avLst/>
            </a:prstGeom>
            <a:ln w="127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D60617-BDF8-465B-AC69-C9968159B8D3}"/>
              </a:ext>
            </a:extLst>
          </p:cNvPr>
          <p:cNvGrpSpPr/>
          <p:nvPr/>
        </p:nvGrpSpPr>
        <p:grpSpPr>
          <a:xfrm>
            <a:off x="157173" y="993147"/>
            <a:ext cx="6109108" cy="2835256"/>
            <a:chOff x="157173" y="993147"/>
            <a:chExt cx="6109108" cy="283525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C96700-9624-4C28-A581-DD9DD49EAEA3}"/>
                </a:ext>
              </a:extLst>
            </p:cNvPr>
            <p:cNvSpPr txBox="1"/>
            <p:nvPr/>
          </p:nvSpPr>
          <p:spPr>
            <a:xfrm>
              <a:off x="310893" y="1520079"/>
              <a:ext cx="3462999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AutoNum type="arabicParenR"/>
              </a:pPr>
              <a:r>
                <a:rPr lang="en-US" dirty="0"/>
                <a:t>Historical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Impacts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Trends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Understand Conditions</a:t>
              </a:r>
            </a:p>
            <a:p>
              <a:pPr marL="342900" indent="-342900">
                <a:buAutoNum type="arabicParenR"/>
              </a:pPr>
              <a:r>
                <a:rPr lang="en-US" b="1" dirty="0"/>
                <a:t>Develop Appropriate Solutions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Restoration Design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Construction</a:t>
              </a:r>
            </a:p>
            <a:p>
              <a:pPr marL="342900" indent="-342900">
                <a:buAutoNum type="arabicParenR"/>
              </a:pPr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E788B2-A48C-46B9-8AF6-EA961013F560}"/>
                </a:ext>
              </a:extLst>
            </p:cNvPr>
            <p:cNvSpPr txBox="1"/>
            <p:nvPr/>
          </p:nvSpPr>
          <p:spPr>
            <a:xfrm>
              <a:off x="157173" y="993147"/>
              <a:ext cx="61091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Doing the right things in the right places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386DD50-E31C-4AF4-819A-B8793F1CD2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8547" y="1483418"/>
            <a:ext cx="2972289" cy="167808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894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Habitat Restoration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38F4C0-ED0A-4C84-A833-AE407BC4F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903" y="1871475"/>
            <a:ext cx="8465126" cy="41266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92C089-AAEC-4847-AB2C-16AFDA1A1220}"/>
              </a:ext>
            </a:extLst>
          </p:cNvPr>
          <p:cNvSpPr txBox="1"/>
          <p:nvPr/>
        </p:nvSpPr>
        <p:spPr>
          <a:xfrm>
            <a:off x="4407600" y="1526673"/>
            <a:ext cx="80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Before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1F64A9-A4C7-47B0-8B06-852C7BC5DFEE}"/>
              </a:ext>
            </a:extLst>
          </p:cNvPr>
          <p:cNvSpPr txBox="1"/>
          <p:nvPr/>
        </p:nvSpPr>
        <p:spPr>
          <a:xfrm>
            <a:off x="6963599" y="1526673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20639-0B25-4955-8D6D-255BDB10F114}"/>
              </a:ext>
            </a:extLst>
          </p:cNvPr>
          <p:cNvSpPr txBox="1"/>
          <p:nvPr/>
        </p:nvSpPr>
        <p:spPr>
          <a:xfrm>
            <a:off x="10176045" y="1526673"/>
            <a:ext cx="658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A86207-5540-4EAC-B8BE-0891445A8479}"/>
              </a:ext>
            </a:extLst>
          </p:cNvPr>
          <p:cNvGrpSpPr/>
          <p:nvPr/>
        </p:nvGrpSpPr>
        <p:grpSpPr>
          <a:xfrm>
            <a:off x="157173" y="993147"/>
            <a:ext cx="6109108" cy="2835256"/>
            <a:chOff x="157173" y="993147"/>
            <a:chExt cx="6109108" cy="28352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DEB934-65B3-432B-B71D-254AF4821CC1}"/>
                </a:ext>
              </a:extLst>
            </p:cNvPr>
            <p:cNvSpPr txBox="1"/>
            <p:nvPr/>
          </p:nvSpPr>
          <p:spPr>
            <a:xfrm>
              <a:off x="310893" y="1520079"/>
              <a:ext cx="3401380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AutoNum type="arabicParenR"/>
              </a:pPr>
              <a:r>
                <a:rPr lang="en-US" dirty="0"/>
                <a:t>Historical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Impacts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Trends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Understand Conditions</a:t>
              </a:r>
            </a:p>
            <a:p>
              <a:pPr marL="342900" indent="-342900">
                <a:buAutoNum type="arabicParenR"/>
              </a:pPr>
              <a:r>
                <a:rPr lang="en-US" dirty="0"/>
                <a:t>Develop Appropriate Solutions</a:t>
              </a:r>
            </a:p>
            <a:p>
              <a:pPr marL="342900" indent="-342900">
                <a:buAutoNum type="arabicParenR"/>
              </a:pPr>
              <a:r>
                <a:rPr lang="en-US" b="1" dirty="0"/>
                <a:t>Restoration Design</a:t>
              </a:r>
            </a:p>
            <a:p>
              <a:pPr marL="342900" indent="-342900">
                <a:buAutoNum type="arabicParenR"/>
              </a:pPr>
              <a:r>
                <a:rPr lang="en-US" b="1" dirty="0"/>
                <a:t>Construction</a:t>
              </a:r>
            </a:p>
            <a:p>
              <a:pPr marL="342900" indent="-342900">
                <a:buAutoNum type="arabicParenR"/>
              </a:pP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04E0B8-67D6-4F7F-94EC-E5A59110C7EE}"/>
                </a:ext>
              </a:extLst>
            </p:cNvPr>
            <p:cNvSpPr txBox="1"/>
            <p:nvPr/>
          </p:nvSpPr>
          <p:spPr>
            <a:xfrm>
              <a:off x="157173" y="993147"/>
              <a:ext cx="61091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Doing the right things in the right places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179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tree&#10;&#10;Description automatically generated">
            <a:extLst>
              <a:ext uri="{FF2B5EF4-FFF2-40B4-BE49-F238E27FC236}">
                <a16:creationId xmlns:a16="http://schemas.microsoft.com/office/drawing/2014/main" id="{56593B82-8A10-459B-A444-7CC68076E9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07267" y="-2226733"/>
            <a:ext cx="5977466" cy="12191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106067-3A4C-4EDB-B97D-CB8DDB2D110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2014 Aerial Image</a:t>
            </a:r>
          </a:p>
        </p:txBody>
      </p:sp>
    </p:spTree>
    <p:extLst>
      <p:ext uri="{BB962C8B-B14F-4D97-AF65-F5344CB8AC3E}">
        <p14:creationId xmlns:p14="http://schemas.microsoft.com/office/powerpoint/2010/main" val="343040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ns face&#10;&#10;Description automatically generated">
            <a:extLst>
              <a:ext uri="{FF2B5EF4-FFF2-40B4-BE49-F238E27FC236}">
                <a16:creationId xmlns:a16="http://schemas.microsoft.com/office/drawing/2014/main" id="{676DDE19-AD1A-47AC-87B5-33548DBB13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05912" y="-2228088"/>
            <a:ext cx="5980176" cy="1219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A87F380-EDF9-4A10-8339-1307D72C6EA3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Conceptual Level Design</a:t>
            </a:r>
          </a:p>
        </p:txBody>
      </p:sp>
    </p:spTree>
    <p:extLst>
      <p:ext uri="{BB962C8B-B14F-4D97-AF65-F5344CB8AC3E}">
        <p14:creationId xmlns:p14="http://schemas.microsoft.com/office/powerpoint/2010/main" val="3374330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713B6B-E3FE-40C7-832C-F7D7C31BB6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129725" y="-2204276"/>
            <a:ext cx="5932551" cy="1219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74EFAE8-0ED3-467C-809F-738B0ADA1520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882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Final Design</a:t>
            </a:r>
          </a:p>
        </p:txBody>
      </p:sp>
    </p:spTree>
    <p:extLst>
      <p:ext uri="{BB962C8B-B14F-4D97-AF65-F5344CB8AC3E}">
        <p14:creationId xmlns:p14="http://schemas.microsoft.com/office/powerpoint/2010/main" val="1867683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240</Words>
  <Application>Microsoft Office PowerPoint</Application>
  <PresentationFormat>Widescreen</PresentationFormat>
  <Paragraphs>80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</dc:creator>
  <cp:lastModifiedBy>Phillip Thomas</cp:lastModifiedBy>
  <cp:revision>34</cp:revision>
  <dcterms:created xsi:type="dcterms:W3CDTF">2019-07-24T17:40:22Z</dcterms:created>
  <dcterms:modified xsi:type="dcterms:W3CDTF">2019-07-31T18:33:06Z</dcterms:modified>
</cp:coreProperties>
</file>