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7" r:id="rId2"/>
    <p:sldId id="287" r:id="rId3"/>
    <p:sldId id="309" r:id="rId4"/>
    <p:sldId id="310" r:id="rId5"/>
    <p:sldId id="304" r:id="rId6"/>
    <p:sldId id="308" r:id="rId7"/>
    <p:sldId id="312" r:id="rId8"/>
    <p:sldId id="294" r:id="rId9"/>
    <p:sldId id="311" r:id="rId10"/>
    <p:sldId id="301" r:id="rId11"/>
    <p:sldId id="296" r:id="rId12"/>
    <p:sldId id="297" r:id="rId13"/>
    <p:sldId id="298" r:id="rId14"/>
    <p:sldId id="305" r:id="rId15"/>
    <p:sldId id="306" r:id="rId16"/>
    <p:sldId id="303" r:id="rId17"/>
    <p:sldId id="299" r:id="rId18"/>
    <p:sldId id="300" r:id="rId19"/>
    <p:sldId id="313" r:id="rId20"/>
    <p:sldId id="314" r:id="rId21"/>
    <p:sldId id="315" r:id="rId22"/>
    <p:sldId id="318" r:id="rId23"/>
    <p:sldId id="317" r:id="rId24"/>
    <p:sldId id="316" r:id="rId25"/>
    <p:sldId id="290" r:id="rId26"/>
    <p:sldId id="280" r:id="rId27"/>
    <p:sldId id="285" r:id="rId28"/>
    <p:sldId id="292" r:id="rId29"/>
    <p:sldId id="31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9" autoAdjust="0"/>
    <p:restoredTop sz="77887" autoAdjust="0"/>
  </p:normalViewPr>
  <p:slideViewPr>
    <p:cSldViewPr snapToGrid="0">
      <p:cViewPr varScale="1">
        <p:scale>
          <a:sx n="76" d="100"/>
          <a:sy n="76" d="100"/>
        </p:scale>
        <p:origin x="126" y="2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3043D0-FF82-445B-A65C-3BAAAA719C63}" type="datetimeFigureOut">
              <a:rPr lang="en-US" smtClean="0"/>
              <a:t>7/29/2019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07926E-57AC-4C56-BDC9-AEF93FDCF35B}" type="slidenum">
              <a:rPr lang="en-US" smtClean="0"/>
              <a:t>‹#›</a:t>
            </a:fld>
            <a:endParaRPr lang="en-US"/>
          </a:p>
        </p:txBody>
      </p:sp>
    </p:spTree>
    <p:extLst>
      <p:ext uri="{BB962C8B-B14F-4D97-AF65-F5344CB8AC3E}">
        <p14:creationId xmlns:p14="http://schemas.microsoft.com/office/powerpoint/2010/main" val="513279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i="1" kern="1200" dirty="0" smtClean="0">
                <a:solidFill>
                  <a:schemeClr val="tx1"/>
                </a:solidFill>
                <a:effectLst/>
                <a:latin typeface="+mn-lt"/>
                <a:ea typeface="+mn-ea"/>
                <a:cs typeface="+mn-cs"/>
              </a:rPr>
              <a:t>THE TRIBES PERSPECTIVES IS BASED UPON OUR RELIANCE ON THE NATURAL RIVERINE ECOSYSTEM OF THE COLUMBIA RIVER BASIN FOR SUBSISTENCE SINCE TIME IMMEMORIAL.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THE POLICY</a:t>
            </a:r>
            <a:r>
              <a:rPr lang="en-US" sz="1200" kern="1200" baseline="0" dirty="0" smtClean="0">
                <a:solidFill>
                  <a:schemeClr val="tx1"/>
                </a:solidFill>
                <a:effectLst/>
                <a:latin typeface="+mn-lt"/>
                <a:ea typeface="+mn-ea"/>
                <a:cs typeface="+mn-cs"/>
              </a:rPr>
              <a:t> RECOMMENDATIONS GIVEN </a:t>
            </a:r>
            <a:r>
              <a:rPr lang="en-US" sz="1200" kern="1200" dirty="0" smtClean="0">
                <a:solidFill>
                  <a:schemeClr val="tx1"/>
                </a:solidFill>
                <a:effectLst/>
                <a:latin typeface="+mn-lt"/>
                <a:ea typeface="+mn-ea"/>
                <a:cs typeface="+mn-cs"/>
              </a:rPr>
              <a:t>BY THIS WORKING GROUP WILL HAVE A SIGNIFICANT IMPACT ON THE MANY DIFFERENT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CULTURES AND ECONOMIES</a:t>
            </a:r>
            <a:r>
              <a:rPr lang="en-US" sz="1200" kern="1200" baseline="0" dirty="0" smtClean="0">
                <a:solidFill>
                  <a:schemeClr val="tx1"/>
                </a:solidFill>
                <a:effectLst/>
                <a:latin typeface="+mn-lt"/>
                <a:ea typeface="+mn-ea"/>
                <a:cs typeface="+mn-cs"/>
              </a:rPr>
              <a:t> OF IDAHOANS</a:t>
            </a:r>
            <a:r>
              <a:rPr lang="en-US" sz="1200" kern="1200" dirty="0" smtClean="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WE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MUST ENSURE FUTURE GENERATIONS WILL HAVE THE SAME UNIQUE OPPORTUNITIES TO ENJOY THE LANDSCAPE, GATHER RESOURCES AND CONTINUE TRADITIONAL CULTURAL PRACTICES.</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01E49989-44FD-40F8-B670-C215A4AE86A1}" type="slidenum">
              <a:rPr lang="en-US" smtClean="0"/>
              <a:t>1</a:t>
            </a:fld>
            <a:endParaRPr lang="en-US"/>
          </a:p>
        </p:txBody>
      </p:sp>
    </p:spTree>
    <p:extLst>
      <p:ext uri="{BB962C8B-B14F-4D97-AF65-F5344CB8AC3E}">
        <p14:creationId xmlns:p14="http://schemas.microsoft.com/office/powerpoint/2010/main" val="948050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07926E-57AC-4C56-BDC9-AEF93FDCF35B}" type="slidenum">
              <a:rPr lang="en-US" smtClean="0"/>
              <a:t>10</a:t>
            </a:fld>
            <a:endParaRPr lang="en-US"/>
          </a:p>
        </p:txBody>
      </p:sp>
    </p:spTree>
    <p:extLst>
      <p:ext uri="{BB962C8B-B14F-4D97-AF65-F5344CB8AC3E}">
        <p14:creationId xmlns:p14="http://schemas.microsoft.com/office/powerpoint/2010/main" val="345356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WE RECLAIMED</a:t>
            </a:r>
            <a:r>
              <a:rPr lang="en-US" baseline="0" dirty="0" smtClean="0"/>
              <a:t> LEGACY MINING IMPACTS IN BEAR VALLEY</a:t>
            </a:r>
            <a:endParaRPr lang="en-US" dirty="0"/>
          </a:p>
        </p:txBody>
      </p:sp>
      <p:sp>
        <p:nvSpPr>
          <p:cNvPr id="4" name="Slide Number Placeholder 3"/>
          <p:cNvSpPr>
            <a:spLocks noGrp="1"/>
          </p:cNvSpPr>
          <p:nvPr>
            <p:ph type="sldNum" sz="quarter" idx="10"/>
          </p:nvPr>
        </p:nvSpPr>
        <p:spPr/>
        <p:txBody>
          <a:bodyPr/>
          <a:lstStyle/>
          <a:p>
            <a:fld id="{E907926E-57AC-4C56-BDC9-AEF93FDCF35B}" type="slidenum">
              <a:rPr lang="en-US" smtClean="0"/>
              <a:t>11</a:t>
            </a:fld>
            <a:endParaRPr lang="en-US"/>
          </a:p>
        </p:txBody>
      </p:sp>
    </p:spTree>
    <p:extLst>
      <p:ext uri="{BB962C8B-B14F-4D97-AF65-F5344CB8AC3E}">
        <p14:creationId xmlns:p14="http://schemas.microsoft.com/office/powerpoint/2010/main" val="1763696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a:t>
            </a:r>
            <a:r>
              <a:rPr lang="en-US" dirty="0" smtClean="0"/>
              <a:t>THE EAST </a:t>
            </a:r>
            <a:r>
              <a:rPr lang="en-US" dirty="0" smtClean="0"/>
              <a:t>FORK</a:t>
            </a:r>
            <a:endParaRPr lang="en-US" dirty="0"/>
          </a:p>
        </p:txBody>
      </p:sp>
      <p:sp>
        <p:nvSpPr>
          <p:cNvPr id="4" name="Slide Number Placeholder 3"/>
          <p:cNvSpPr>
            <a:spLocks noGrp="1"/>
          </p:cNvSpPr>
          <p:nvPr>
            <p:ph type="sldNum" sz="quarter" idx="10"/>
          </p:nvPr>
        </p:nvSpPr>
        <p:spPr/>
        <p:txBody>
          <a:bodyPr/>
          <a:lstStyle/>
          <a:p>
            <a:fld id="{E907926E-57AC-4C56-BDC9-AEF93FDCF35B}" type="slidenum">
              <a:rPr lang="en-US" smtClean="0"/>
              <a:t>12</a:t>
            </a:fld>
            <a:endParaRPr lang="en-US"/>
          </a:p>
        </p:txBody>
      </p:sp>
    </p:spTree>
    <p:extLst>
      <p:ext uri="{BB962C8B-B14F-4D97-AF65-F5344CB8AC3E}">
        <p14:creationId xmlns:p14="http://schemas.microsoft.com/office/powerpoint/2010/main" val="443778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AND NOW AT PANTHER CREEK</a:t>
            </a:r>
            <a:endParaRPr lang="en-US" dirty="0"/>
          </a:p>
        </p:txBody>
      </p:sp>
      <p:sp>
        <p:nvSpPr>
          <p:cNvPr id="4" name="Slide Number Placeholder 3"/>
          <p:cNvSpPr>
            <a:spLocks noGrp="1"/>
          </p:cNvSpPr>
          <p:nvPr>
            <p:ph type="sldNum" sz="quarter" idx="10"/>
          </p:nvPr>
        </p:nvSpPr>
        <p:spPr/>
        <p:txBody>
          <a:bodyPr/>
          <a:lstStyle/>
          <a:p>
            <a:fld id="{E907926E-57AC-4C56-BDC9-AEF93FDCF35B}" type="slidenum">
              <a:rPr lang="en-US" smtClean="0"/>
              <a:t>13</a:t>
            </a:fld>
            <a:endParaRPr lang="en-US"/>
          </a:p>
        </p:txBody>
      </p:sp>
    </p:spTree>
    <p:extLst>
      <p:ext uri="{BB962C8B-B14F-4D97-AF65-F5344CB8AC3E}">
        <p14:creationId xmlns:p14="http://schemas.microsoft.com/office/powerpoint/2010/main" val="4755592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BUT OUR LARGEST</a:t>
            </a:r>
            <a:r>
              <a:rPr lang="en-US" baseline="0" dirty="0" smtClean="0"/>
              <a:t> INVESTMENT OF TIME AND RESOURCES HAS BEEN ON THE YANKEE FORK</a:t>
            </a:r>
            <a:endParaRPr lang="en-US" dirty="0"/>
          </a:p>
        </p:txBody>
      </p:sp>
      <p:sp>
        <p:nvSpPr>
          <p:cNvPr id="4" name="Slide Number Placeholder 3"/>
          <p:cNvSpPr>
            <a:spLocks noGrp="1"/>
          </p:cNvSpPr>
          <p:nvPr>
            <p:ph type="sldNum" sz="quarter" idx="10"/>
          </p:nvPr>
        </p:nvSpPr>
        <p:spPr/>
        <p:txBody>
          <a:bodyPr/>
          <a:lstStyle/>
          <a:p>
            <a:fld id="{E907926E-57AC-4C56-BDC9-AEF93FDCF35B}" type="slidenum">
              <a:rPr lang="en-US" smtClean="0"/>
              <a:t>15</a:t>
            </a:fld>
            <a:endParaRPr lang="en-US"/>
          </a:p>
        </p:txBody>
      </p:sp>
    </p:spTree>
    <p:extLst>
      <p:ext uri="{BB962C8B-B14F-4D97-AF65-F5344CB8AC3E}">
        <p14:creationId xmlns:p14="http://schemas.microsoft.com/office/powerpoint/2010/main" val="42561394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smtClean="0">
                <a:solidFill>
                  <a:schemeClr val="tx1"/>
                </a:solidFill>
                <a:latin typeface="+mn-lt"/>
                <a:ea typeface="+mn-ea"/>
                <a:cs typeface="+mn-cs"/>
              </a:rPr>
              <a:t>IN 2012, THE </a:t>
            </a:r>
            <a:r>
              <a:rPr lang="en-US" sz="1200" b="0" i="1" u="none" strike="noStrike" kern="1200" baseline="0" dirty="0" smtClean="0">
                <a:solidFill>
                  <a:schemeClr val="tx1"/>
                </a:solidFill>
                <a:latin typeface="+mn-lt"/>
                <a:ea typeface="+mn-ea"/>
                <a:cs typeface="+mn-cs"/>
              </a:rPr>
              <a:t>YANKEE FORK OF THE SALMON RIVER TRIBUTARY ASSESSMENT, UPPER SALMON SUBBASIN, CUSTER COUNTY, IDAHO </a:t>
            </a:r>
            <a:r>
              <a:rPr lang="en-US" sz="1200" b="0" i="0" u="none" strike="noStrike" kern="1200" baseline="0" dirty="0" smtClean="0">
                <a:solidFill>
                  <a:schemeClr val="tx1"/>
                </a:solidFill>
                <a:latin typeface="+mn-lt"/>
                <a:ea typeface="+mn-ea"/>
                <a:cs typeface="+mn-cs"/>
              </a:rPr>
              <a:t>(TRIBUTARY ASSESSMENT) WAS COMPLETED BY THE YANKEE FORK INTERDISCIPLINARY TEAM WAS CREATED COMPRISED OF TECHNICAL SPECIALISTS FROM THE SHOSHONE-BANNOCK TRIBES, U.S. BUREAU OF RECLAMATION (RECLAMATION), BPA, U.S. FOREST SERVICE (USFS), TROUT UNLIMITED, U.S. FISH AND WILDLIFE SERVICE (USFWS), NOAA FISHERIES, IDAHO DEPARTMENT OF FISH AND GAME (IDFG), AND OTHER STAKEHOLDERS THAT HAVE LOCAL KNOWLEDGE OF THE WATERSHED AND THE FISHERIES RESOURCES.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i="0" u="none" strike="noStrike" kern="1200" baseline="0" dirty="0" smtClean="0">
              <a:solidFill>
                <a:schemeClr val="tx1"/>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smtClean="0">
                <a:solidFill>
                  <a:schemeClr val="tx1"/>
                </a:solidFill>
                <a:latin typeface="+mn-lt"/>
                <a:ea typeface="+mn-ea"/>
                <a:cs typeface="+mn-cs"/>
              </a:rPr>
              <a:t>THE TEAM COMPLETED THE IMPLEMENTATION OF 6 OUT OF THE 7 IDENTIFIED PROJECTS WHICH PROVIDED FOR ADAPTIVE MANAGEMENT, FLOODPLAIN INTERACTIONS AND ENHANCEMENT, INSTREAM COMPLEXITY, RECONNECTION OF HISTORIC CHANNELS AND TRIBUTARIES.  </a:t>
            </a:r>
          </a:p>
        </p:txBody>
      </p:sp>
      <p:sp>
        <p:nvSpPr>
          <p:cNvPr id="4" name="Slide Number Placeholder 3"/>
          <p:cNvSpPr>
            <a:spLocks noGrp="1"/>
          </p:cNvSpPr>
          <p:nvPr>
            <p:ph type="sldNum" sz="quarter" idx="10"/>
          </p:nvPr>
        </p:nvSpPr>
        <p:spPr/>
        <p:txBody>
          <a:bodyPr/>
          <a:lstStyle/>
          <a:p>
            <a:fld id="{01E49989-44FD-40F8-B670-C215A4AE86A1}" type="slidenum">
              <a:rPr lang="en-US" smtClean="0"/>
              <a:t>16</a:t>
            </a:fld>
            <a:endParaRPr lang="en-US"/>
          </a:p>
        </p:txBody>
      </p:sp>
    </p:spTree>
    <p:extLst>
      <p:ext uri="{BB962C8B-B14F-4D97-AF65-F5344CB8AC3E}">
        <p14:creationId xmlns:p14="http://schemas.microsoft.com/office/powerpoint/2010/main" val="36989559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WE</a:t>
            </a:r>
            <a:r>
              <a:rPr lang="en-US" baseline="0" dirty="0" smtClean="0"/>
              <a:t> HAVE WORKED THROUGH PARTNERSHIPS TO CONSOLIDATE DIVERSIONS WHICH PUT WATER BACK INTO STREAMS AND IMPROVED FISH PASSAGE.  </a:t>
            </a:r>
            <a:endParaRPr lang="en-US" dirty="0"/>
          </a:p>
        </p:txBody>
      </p:sp>
      <p:sp>
        <p:nvSpPr>
          <p:cNvPr id="4" name="Slide Number Placeholder 3"/>
          <p:cNvSpPr>
            <a:spLocks noGrp="1"/>
          </p:cNvSpPr>
          <p:nvPr>
            <p:ph type="sldNum" sz="quarter" idx="10"/>
          </p:nvPr>
        </p:nvSpPr>
        <p:spPr/>
        <p:txBody>
          <a:bodyPr/>
          <a:lstStyle/>
          <a:p>
            <a:fld id="{E907926E-57AC-4C56-BDC9-AEF93FDCF35B}" type="slidenum">
              <a:rPr lang="en-US" smtClean="0"/>
              <a:t>17</a:t>
            </a:fld>
            <a:endParaRPr lang="en-US"/>
          </a:p>
        </p:txBody>
      </p:sp>
    </p:spTree>
    <p:extLst>
      <p:ext uri="{BB962C8B-B14F-4D97-AF65-F5344CB8AC3E}">
        <p14:creationId xmlns:p14="http://schemas.microsoft.com/office/powerpoint/2010/main" val="1201665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907926E-57AC-4C56-BDC9-AEF93FDCF35B}" type="slidenum">
              <a:rPr lang="en-US" smtClean="0"/>
              <a:t>18</a:t>
            </a:fld>
            <a:endParaRPr lang="en-US"/>
          </a:p>
        </p:txBody>
      </p:sp>
    </p:spTree>
    <p:extLst>
      <p:ext uri="{BB962C8B-B14F-4D97-AF65-F5344CB8AC3E}">
        <p14:creationId xmlns:p14="http://schemas.microsoft.com/office/powerpoint/2010/main" val="23198427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AS A PEOPLE, WE HAVE GONE FROM RELYING ON ANADROMOUS FISH RUNS THAT PROVIDED YEAR-LONG SUBSISTENCE RESOURCES FOR OUR COMMUNITIES TO INGESTING MERELY CEREMONIAL AMOUNTS OF SALMON DURING A SHORT WINDOW EACH FISHING SEASON.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i="0" kern="1200" dirty="0" smtClean="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kern="1200" dirty="0" smtClean="0">
                <a:solidFill>
                  <a:schemeClr val="tx1"/>
                </a:solidFill>
                <a:effectLst/>
                <a:latin typeface="+mn-lt"/>
                <a:ea typeface="+mn-ea"/>
                <a:cs typeface="+mn-cs"/>
              </a:rPr>
              <a:t>FOR</a:t>
            </a:r>
            <a:r>
              <a:rPr lang="en-US" sz="1200" i="0" kern="1200" baseline="0" dirty="0" smtClean="0">
                <a:solidFill>
                  <a:schemeClr val="tx1"/>
                </a:solidFill>
                <a:effectLst/>
                <a:latin typeface="+mn-lt"/>
                <a:ea typeface="+mn-ea"/>
                <a:cs typeface="+mn-cs"/>
              </a:rPr>
              <a:t> THE TRIBES…</a:t>
            </a:r>
            <a:r>
              <a:rPr lang="en-US" sz="1200" i="0" kern="1200" dirty="0" smtClean="0">
                <a:solidFill>
                  <a:schemeClr val="tx1"/>
                </a:solidFill>
                <a:effectLst/>
                <a:latin typeface="+mn-lt"/>
                <a:ea typeface="+mn-ea"/>
                <a:cs typeface="+mn-cs"/>
              </a:rPr>
              <a:t>, THE CONTINUED EXISTENCE OF OUR CULTURE AND</a:t>
            </a:r>
            <a:r>
              <a:rPr lang="en-US" sz="1200" i="0" kern="1200" baseline="0" dirty="0" smtClean="0">
                <a:solidFill>
                  <a:schemeClr val="tx1"/>
                </a:solidFill>
                <a:effectLst/>
                <a:latin typeface="+mn-lt"/>
                <a:ea typeface="+mn-ea"/>
                <a:cs typeface="+mn-cs"/>
              </a:rPr>
              <a:t> TRADITIONAL CULTURAL PRACTICES</a:t>
            </a:r>
            <a:r>
              <a:rPr lang="en-US" sz="1200" i="0" kern="1200" dirty="0" smtClean="0">
                <a:solidFill>
                  <a:schemeClr val="tx1"/>
                </a:solidFill>
                <a:effectLst/>
                <a:latin typeface="+mn-lt"/>
                <a:ea typeface="+mn-ea"/>
                <a:cs typeface="+mn-cs"/>
              </a:rPr>
              <a:t> ARE AT RISK OF EXTINCTION BECAUSE OF THE LOSS OF SALMON.</a:t>
            </a:r>
            <a:endParaRPr lang="en-US"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1E49989-44FD-40F8-B670-C215A4AE86A1}" type="slidenum">
              <a:rPr lang="en-US" smtClean="0"/>
              <a:t>26</a:t>
            </a:fld>
            <a:endParaRPr lang="en-US"/>
          </a:p>
        </p:txBody>
      </p:sp>
    </p:spTree>
    <p:extLst>
      <p:ext uri="{BB962C8B-B14F-4D97-AF65-F5344CB8AC3E}">
        <p14:creationId xmlns:p14="http://schemas.microsoft.com/office/powerpoint/2010/main" val="28689632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dirty="0" smtClean="0"/>
              <a:t>THE EQUITABLE DISTRIBUTION OF ENVIRONMENTAL RISK AND BENEFITS HAS NOT BEEN AFFORDED TO THE SHOSHONE AND BANNOCK </a:t>
            </a:r>
            <a:r>
              <a:rPr lang="en-US" sz="1200" i="0" dirty="0" smtClean="0"/>
              <a:t>PEOPLES.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dirty="0" smtClean="0"/>
              <a:t>OUR </a:t>
            </a:r>
            <a:r>
              <a:rPr lang="en-US" sz="1200" i="0" dirty="0" smtClean="0"/>
              <a:t>CULTURE AND ECONOMIES, LIKE MANY OF YOUR OWN, ARE FORCED TO SHOULDER THE BURDENS OF CONSERVATION.</a:t>
            </a:r>
            <a:r>
              <a:rPr lang="en-US" i="0" dirty="0" smtClean="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SINCE</a:t>
            </a:r>
            <a:r>
              <a:rPr lang="en-US" sz="1200" kern="1200" baseline="0" dirty="0" smtClean="0">
                <a:solidFill>
                  <a:schemeClr val="tx1"/>
                </a:solidFill>
                <a:effectLst/>
                <a:latin typeface="+mn-lt"/>
                <a:ea typeface="+mn-ea"/>
                <a:cs typeface="+mn-cs"/>
              </a:rPr>
              <a:t> THE </a:t>
            </a:r>
            <a:r>
              <a:rPr lang="en-US" sz="1200" kern="1200" dirty="0" smtClean="0">
                <a:solidFill>
                  <a:schemeClr val="tx1"/>
                </a:solidFill>
                <a:effectLst/>
                <a:latin typeface="+mn-lt"/>
                <a:ea typeface="+mn-ea"/>
                <a:cs typeface="+mn-cs"/>
              </a:rPr>
              <a:t>LISTING OF SALMON</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UNDER THE ENDANGERED SPECIES ACT THE TRIBES HAVE BEEN</a:t>
            </a:r>
            <a:r>
              <a:rPr lang="en-US" sz="1200" kern="1200" baseline="0" dirty="0" smtClean="0">
                <a:solidFill>
                  <a:schemeClr val="tx1"/>
                </a:solidFill>
                <a:effectLst/>
                <a:latin typeface="+mn-lt"/>
                <a:ea typeface="+mn-ea"/>
                <a:cs typeface="+mn-cs"/>
              </a:rPr>
              <a:t> RESTRICTED AND </a:t>
            </a:r>
            <a:r>
              <a:rPr lang="en-US" sz="1200" kern="1200" dirty="0" smtClean="0">
                <a:solidFill>
                  <a:schemeClr val="tx1"/>
                </a:solidFill>
                <a:effectLst/>
                <a:latin typeface="+mn-lt"/>
                <a:ea typeface="+mn-ea"/>
                <a:cs typeface="+mn-cs"/>
              </a:rPr>
              <a:t>PRECLUDED FROM HARVESTING FISH IN ANY MEANINGFUL MANNER.  </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WE ASSUMED THAT THE LISTING OF SALMON WOULD</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 INCREASE</a:t>
            </a:r>
            <a:r>
              <a:rPr lang="en-US" sz="1200" kern="1200" baseline="0" dirty="0" smtClean="0">
                <a:solidFill>
                  <a:schemeClr val="tx1"/>
                </a:solidFill>
                <a:effectLst/>
                <a:latin typeface="+mn-lt"/>
                <a:ea typeface="+mn-ea"/>
                <a:cs typeface="+mn-cs"/>
              </a:rPr>
              <a:t> ABUNDANCE </a:t>
            </a:r>
            <a:r>
              <a:rPr lang="en-US" sz="1200" kern="1200" dirty="0" smtClean="0">
                <a:solidFill>
                  <a:schemeClr val="tx1"/>
                </a:solidFill>
                <a:effectLst/>
                <a:latin typeface="+mn-lt"/>
                <a:ea typeface="+mn-ea"/>
                <a:cs typeface="+mn-cs"/>
              </a:rPr>
              <a:t>OVER THE NEXT FEW DECADES TO PROVIIDE FOR SUSTAINABLE, HARVESTABLE, AND RECOVERED POPULATIONS.  </a:t>
            </a:r>
          </a:p>
          <a:p>
            <a:pPr marL="171450" indent="-171450">
              <a:buFont typeface="Arial" panose="020B0604020202020204" pitchFamily="34" charset="0"/>
              <a:buChar char="•"/>
            </a:pPr>
            <a:r>
              <a:rPr lang="en-US" sz="1200" kern="1200" baseline="0" dirty="0" smtClean="0">
                <a:solidFill>
                  <a:schemeClr val="tx1"/>
                </a:solidFill>
                <a:effectLst/>
                <a:latin typeface="+mn-lt"/>
                <a:ea typeface="+mn-ea"/>
                <a:cs typeface="+mn-cs"/>
              </a:rPr>
              <a:t>WE PARTICIPATED IN THE DEVELOPMENT OF </a:t>
            </a:r>
            <a:r>
              <a:rPr lang="en-US" sz="1200" kern="1200" dirty="0" smtClean="0">
                <a:solidFill>
                  <a:schemeClr val="tx1"/>
                </a:solidFill>
                <a:effectLst/>
                <a:latin typeface="+mn-lt"/>
                <a:ea typeface="+mn-ea"/>
                <a:cs typeface="+mn-cs"/>
              </a:rPr>
              <a:t>RECOVERY GOALS, PROVIDED</a:t>
            </a:r>
            <a:r>
              <a:rPr lang="en-US" sz="1200" kern="1200" baseline="0" dirty="0" smtClean="0">
                <a:solidFill>
                  <a:schemeClr val="tx1"/>
                </a:solidFill>
                <a:effectLst/>
                <a:latin typeface="+mn-lt"/>
                <a:ea typeface="+mn-ea"/>
                <a:cs typeface="+mn-cs"/>
              </a:rPr>
              <a:t> A CONSERVATION BASED HARVERST FRAMEWORK, AND </a:t>
            </a:r>
            <a:r>
              <a:rPr lang="en-US" sz="1200" kern="1200" dirty="0" smtClean="0">
                <a:solidFill>
                  <a:schemeClr val="tx1"/>
                </a:solidFill>
                <a:effectLst/>
                <a:latin typeface="+mn-lt"/>
                <a:ea typeface="+mn-ea"/>
                <a:cs typeface="+mn-cs"/>
              </a:rPr>
              <a:t>IMPLMENTED HABITAT IMPROVEMENTS PROJECTS   AND SET THE LISTING OF SALMON WOULD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UNFORTUNATELY, AFTER</a:t>
            </a:r>
            <a:r>
              <a:rPr lang="en-US" sz="1200" kern="1200" baseline="0" dirty="0" smtClean="0">
                <a:solidFill>
                  <a:schemeClr val="tx1"/>
                </a:solidFill>
                <a:effectLst/>
                <a:latin typeface="+mn-lt"/>
                <a:ea typeface="+mn-ea"/>
                <a:cs typeface="+mn-cs"/>
              </a:rPr>
              <a:t> ALMOST 30 YEARS SINCE THE DECISIONS TO LIST WAS MADE SALMON ABUNDANCE </a:t>
            </a:r>
            <a:r>
              <a:rPr lang="en-US" sz="1200" kern="1200" dirty="0" smtClean="0">
                <a:solidFill>
                  <a:schemeClr val="tx1"/>
                </a:solidFill>
                <a:effectLst/>
                <a:latin typeface="+mn-lt"/>
                <a:ea typeface="+mn-ea"/>
                <a:cs typeface="+mn-cs"/>
              </a:rPr>
              <a:t>REMAINS ROUGHLY AT THE SAME LEVELS.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907926E-57AC-4C56-BDC9-AEF93FDCF35B}" type="slidenum">
              <a:rPr lang="en-US" smtClean="0"/>
              <a:t>27</a:t>
            </a:fld>
            <a:endParaRPr lang="en-US"/>
          </a:p>
        </p:txBody>
      </p:sp>
    </p:spTree>
    <p:extLst>
      <p:ext uri="{BB962C8B-B14F-4D97-AF65-F5344CB8AC3E}">
        <p14:creationId xmlns:p14="http://schemas.microsoft.com/office/powerpoint/2010/main" val="2253781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dirty="0" smtClean="0"/>
              <a:t>THE </a:t>
            </a:r>
            <a:r>
              <a:rPr lang="en-US" i="1" dirty="0" smtClean="0"/>
              <a:t>TRIBES </a:t>
            </a:r>
            <a:r>
              <a:rPr lang="en-US" i="1" dirty="0" smtClean="0"/>
              <a:t>ARE</a:t>
            </a:r>
            <a:r>
              <a:rPr lang="en-US" i="1" baseline="0" dirty="0" smtClean="0"/>
              <a:t> </a:t>
            </a:r>
            <a:r>
              <a:rPr lang="en-US" i="1" dirty="0" smtClean="0"/>
              <a:t>AN </a:t>
            </a:r>
            <a:r>
              <a:rPr lang="en-US" i="1" dirty="0" smtClean="0"/>
              <a:t>ACTIVE CO-MANAGER OF SALMON, </a:t>
            </a:r>
            <a:r>
              <a:rPr lang="en-US" i="1" dirty="0" smtClean="0"/>
              <a:t>WITH </a:t>
            </a:r>
            <a:r>
              <a:rPr lang="en-US" i="1" dirty="0" smtClean="0"/>
              <a:t>POLICY THAT </a:t>
            </a:r>
            <a:r>
              <a:rPr lang="en-US" i="1" dirty="0" smtClean="0"/>
              <a:t>GUIDES </a:t>
            </a:r>
            <a:r>
              <a:rPr lang="en-US" i="1" dirty="0" smtClean="0"/>
              <a:t>FUTURE TRIBAL ACTIONS.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dirty="0" smtClean="0"/>
              <a:t>THE </a:t>
            </a:r>
            <a:r>
              <a:rPr lang="en-US" i="1" dirty="0" smtClean="0"/>
              <a:t>TRIBES </a:t>
            </a:r>
            <a:r>
              <a:rPr lang="en-US" i="1" dirty="0" smtClean="0"/>
              <a:t>OFFER </a:t>
            </a:r>
            <a:r>
              <a:rPr lang="en-US" i="1" dirty="0" smtClean="0"/>
              <a:t>A POLICY STATEMENT THAT </a:t>
            </a:r>
            <a:r>
              <a:rPr lang="en-US" i="1" dirty="0" smtClean="0"/>
              <a:t>STRESSES </a:t>
            </a:r>
            <a:r>
              <a:rPr lang="en-US" i="1" dirty="0" smtClean="0"/>
              <a:t>THE IMPORTANCE OF INITIATING EFFORTS TO RESTORE THE SNAKE RIVER AND AFFECTED UNOCCUPIED LANDS TO A NATURAL CONDITION.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1" dirty="0" smtClean="0"/>
              <a:t>THIS</a:t>
            </a:r>
            <a:r>
              <a:rPr lang="en-US" sz="1600" b="0" i="1" baseline="0" dirty="0" smtClean="0"/>
              <a:t> POLICY PROVIDES THE DIRECTION AND GUIDANCE FOR THE IMPLEMENTATION OF HABITAT ACTIONS WE BELIEVE WILL PROVIDE FOR SUSTAINABLE, RESILIENT, AND ABUNDANT SALMON POPULATIONS. </a:t>
            </a:r>
            <a:endParaRPr lang="en-US" sz="1600" b="0" i="1" dirty="0" smtClean="0"/>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907926E-57AC-4C56-BDC9-AEF93FDCF35B}" type="slidenum">
              <a:rPr lang="en-US" smtClean="0"/>
              <a:t>2</a:t>
            </a:fld>
            <a:endParaRPr lang="en-US"/>
          </a:p>
        </p:txBody>
      </p:sp>
    </p:spTree>
    <p:extLst>
      <p:ext uri="{BB962C8B-B14F-4D97-AF65-F5344CB8AC3E}">
        <p14:creationId xmlns:p14="http://schemas.microsoft.com/office/powerpoint/2010/main" val="40826243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dirty="0" smtClean="0"/>
              <a:t>EVERYONE</a:t>
            </a:r>
            <a:r>
              <a:rPr lang="en-US" i="1" baseline="0" dirty="0" smtClean="0"/>
              <a:t> OF US HERE WHETHER WE ARE FROM A TRIBAL CULTURE OF AGRICULTURE CULTURE HAS FELT THE IMPACTS OF THE LACK OF SALMON ABUNDANCE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baseline="0" dirty="0" smtClean="0"/>
              <a:t>WE HAVE ALL FELT THE STRAIN ON OUR BACKS FROM SHOULDERING THE BURDEN OF CONSERVATION.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baseline="0" dirty="0" smtClean="0"/>
              <a:t>THE HAND CUFFS PLACED ON OUR ABILITY TO UTILIZE IDAHO RESOUCES BECAUSE OF ABUNDANCE HAS IMPACTED OUR ECONOMIES AND OUR CULTURES.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baseline="0" dirty="0" smtClean="0"/>
              <a:t>WE ALL KNOW THAT THE OPPORTUNIITIES WE HAVE ARE FAR LESS THAN THOSE OF OUR PARENTS; 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baseline="0" dirty="0" smtClean="0"/>
              <a:t>WE ALL WONDER IF OUR CHILDREN WILL HAVE THE SAME OPPORTUNITIES AS WE HAVE HAD.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baseline="0" dirty="0" smtClean="0"/>
              <a:t>WILL OUR CHILDREN CONTINUE IN OUR FOOTSTEPS OR WILL THEY BE FORCED TO LOOK ELSEWHERE FOR OPPORTUNITIES BECAUSE THE ECONOMIES WE RELIED UPON ARE NO LONGER SUSTAINABLE.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THERE</a:t>
            </a:r>
            <a:r>
              <a:rPr lang="en-US" baseline="0" dirty="0" smtClean="0"/>
              <a:t> IS A COMMON THREAD THAT BRIINGS US ALL TOGETHER TODAY IN THIS ROOM…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THE NEED FOR ABUNDANCE.</a:t>
            </a:r>
            <a:endParaRPr lang="en-US" dirty="0" smtClean="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907926E-57AC-4C56-BDC9-AEF93FDCF35B}" type="slidenum">
              <a:rPr lang="en-US" smtClean="0"/>
              <a:t>29</a:t>
            </a:fld>
            <a:endParaRPr lang="en-US"/>
          </a:p>
        </p:txBody>
      </p:sp>
    </p:spTree>
    <p:extLst>
      <p:ext uri="{BB962C8B-B14F-4D97-AF65-F5344CB8AC3E}">
        <p14:creationId xmlns:p14="http://schemas.microsoft.com/office/powerpoint/2010/main" val="2088373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68244" indent="-168244" defTabSz="897301" eaLnBrk="0" fontAlgn="base" hangingPunct="0">
              <a:spcBef>
                <a:spcPct val="30000"/>
              </a:spcBef>
              <a:spcAft>
                <a:spcPct val="0"/>
              </a:spcAft>
              <a:buFont typeface="Arial" pitchFamily="34" charset="0"/>
              <a:buChar char="•"/>
              <a:defRPr/>
            </a:pPr>
            <a:r>
              <a:rPr lang="en-US" sz="1200" kern="1200" dirty="0" smtClean="0">
                <a:solidFill>
                  <a:schemeClr val="tx1"/>
                </a:solidFill>
                <a:effectLst/>
                <a:latin typeface="+mn-lt"/>
                <a:ea typeface="+mn-ea"/>
                <a:cs typeface="+mn-cs"/>
              </a:rPr>
              <a:t>THE PRIMARY PURPOSE IN DEVELOPING THIS AGREEMENT WAS TO ALLOW THE TRIBES FUNDING TO IMPLEMENT SOUND CONSERVATION PROJECTS FOR ANADROMOUS AND RESIDENT FISH/WILDLIFE WHILE THE FEDERAL AGENCIES DEVELOPED AN</a:t>
            </a:r>
            <a:r>
              <a:rPr lang="en-US" sz="1200" kern="1200" baseline="0" dirty="0" smtClean="0">
                <a:solidFill>
                  <a:schemeClr val="tx1"/>
                </a:solidFill>
                <a:effectLst/>
                <a:latin typeface="+mn-lt"/>
                <a:ea typeface="+mn-ea"/>
                <a:cs typeface="+mn-cs"/>
              </a:rPr>
              <a:t> ENVIRONMENTAL IMPACT STATEMENT </a:t>
            </a:r>
            <a:r>
              <a:rPr lang="en-US" sz="1200" kern="1200" dirty="0" smtClean="0">
                <a:solidFill>
                  <a:schemeClr val="tx1"/>
                </a:solidFill>
                <a:effectLst/>
                <a:latin typeface="+mn-lt"/>
                <a:ea typeface="+mn-ea"/>
                <a:cs typeface="+mn-cs"/>
              </a:rPr>
              <a:t>FOR THE COLUMBIA RIVER SYSTEM OPERATIONS OVER THE NEXT FOUR YEARS.  </a:t>
            </a:r>
          </a:p>
          <a:p>
            <a:pPr marL="168244" indent="-168244" defTabSz="897301" eaLnBrk="0" fontAlgn="base" hangingPunct="0">
              <a:spcBef>
                <a:spcPct val="30000"/>
              </a:spcBef>
              <a:spcAft>
                <a:spcPct val="0"/>
              </a:spcAft>
              <a:buFont typeface="Arial" pitchFamily="34" charset="0"/>
              <a:buChar char="•"/>
              <a:defRPr/>
            </a:pPr>
            <a:r>
              <a:rPr lang="en-US" sz="1200" kern="1200" dirty="0" smtClean="0">
                <a:solidFill>
                  <a:schemeClr val="tx1"/>
                </a:solidFill>
                <a:effectLst/>
                <a:latin typeface="+mn-lt"/>
                <a:ea typeface="+mn-ea"/>
                <a:cs typeface="+mn-cs"/>
              </a:rPr>
              <a:t>WITHOUT AN EXTENSION TO THE ACCORD, OUR PROJECTS WOULD HAVE ULTIMATELY BEEN DEEMED ‘COMPLETE’ AND EACH PROJECT WOULD THEN HAVE TO GO THROUGH A STATE (OREGON, IDAHO, WASHINGTON, MONTANA) APPOINTED FUNDING BOARD KNOWN AS THE NORTHWEST POWER CONSERVATION COUNCIL FOR APPROVAL ON A THREE-YEAR CYCLE.  </a:t>
            </a:r>
          </a:p>
          <a:p>
            <a:pPr marL="168244" indent="-168244" defTabSz="897301" eaLnBrk="0" fontAlgn="base" hangingPunct="0">
              <a:spcBef>
                <a:spcPct val="30000"/>
              </a:spcBef>
              <a:spcAft>
                <a:spcPct val="0"/>
              </a:spcAft>
              <a:buFont typeface="Arial" pitchFamily="34" charset="0"/>
              <a:buChar char="•"/>
              <a:defRPr/>
            </a:pPr>
            <a:r>
              <a:rPr lang="en-US" sz="1200" kern="1200" dirty="0" smtClean="0">
                <a:solidFill>
                  <a:schemeClr val="tx1"/>
                </a:solidFill>
                <a:effectLst/>
                <a:latin typeface="+mn-lt"/>
                <a:ea typeface="+mn-ea"/>
                <a:cs typeface="+mn-cs"/>
              </a:rPr>
              <a:t>THIS EXTENSION PUTS THE TRIBES IN A POSITION TO DETERMINE THE MOST APPROPRIATE USE OF OUR FUNDS AND OUR PRIORITY FOR PROJECTS. </a:t>
            </a:r>
            <a:endParaRPr lang="en-US" dirty="0"/>
          </a:p>
        </p:txBody>
      </p:sp>
      <p:sp>
        <p:nvSpPr>
          <p:cNvPr id="4" name="Slide Number Placeholder 3"/>
          <p:cNvSpPr>
            <a:spLocks noGrp="1"/>
          </p:cNvSpPr>
          <p:nvPr>
            <p:ph type="sldNum" sz="quarter" idx="10"/>
          </p:nvPr>
        </p:nvSpPr>
        <p:spPr/>
        <p:txBody>
          <a:bodyPr/>
          <a:lstStyle/>
          <a:p>
            <a:pPr>
              <a:defRPr/>
            </a:pPr>
            <a:fld id="{4AABE598-4CED-4DF8-877D-D447B5A301F8}" type="slidenum">
              <a:rPr lang="en-US" smtClean="0"/>
              <a:pPr>
                <a:defRPr/>
              </a:pPr>
              <a:t>3</a:t>
            </a:fld>
            <a:endParaRPr lang="en-US" dirty="0"/>
          </a:p>
        </p:txBody>
      </p:sp>
    </p:spTree>
    <p:extLst>
      <p:ext uri="{BB962C8B-B14F-4D97-AF65-F5344CB8AC3E}">
        <p14:creationId xmlns:p14="http://schemas.microsoft.com/office/powerpoint/2010/main" val="27808182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TO</a:t>
            </a:r>
            <a:r>
              <a:rPr lang="en-US" baseline="0" dirty="0" smtClean="0"/>
              <a:t> IMPLEMENT THE ORIGINAL FISH ACCORD REQUIIRED THE DEPARTMENT TO INCREASE OUR </a:t>
            </a:r>
            <a:r>
              <a:rPr lang="en-US" dirty="0" smtClean="0"/>
              <a:t>CAPACITY.  </a:t>
            </a:r>
          </a:p>
          <a:p>
            <a:pPr marL="171450" indent="-171450">
              <a:buFont typeface="Arial" panose="020B0604020202020204" pitchFamily="34" charset="0"/>
              <a:buChar char="•"/>
            </a:pPr>
            <a:r>
              <a:rPr lang="en-US" dirty="0" smtClean="0"/>
              <a:t>PRE</a:t>
            </a:r>
            <a:r>
              <a:rPr lang="en-US" baseline="0" dirty="0" smtClean="0"/>
              <a:t> 2008 AT 40 EMPLOYEES 20 ; 20; PEAK DURING ACCORD 70 W/ 40 : 30; AND NOW AT ~ 60 W/ 40 : 20 SPLIT</a:t>
            </a:r>
            <a:endParaRPr lang="en-US" dirty="0"/>
          </a:p>
        </p:txBody>
      </p:sp>
      <p:sp>
        <p:nvSpPr>
          <p:cNvPr id="4" name="Slide Number Placeholder 3"/>
          <p:cNvSpPr>
            <a:spLocks noGrp="1"/>
          </p:cNvSpPr>
          <p:nvPr>
            <p:ph type="sldNum" sz="quarter" idx="10"/>
          </p:nvPr>
        </p:nvSpPr>
        <p:spPr/>
        <p:txBody>
          <a:bodyPr/>
          <a:lstStyle/>
          <a:p>
            <a:fld id="{01E49989-44FD-40F8-B670-C215A4AE86A1}" type="slidenum">
              <a:rPr lang="en-US" smtClean="0"/>
              <a:t>4</a:t>
            </a:fld>
            <a:endParaRPr lang="en-US"/>
          </a:p>
        </p:txBody>
      </p:sp>
    </p:spTree>
    <p:extLst>
      <p:ext uri="{BB962C8B-B14F-4D97-AF65-F5344CB8AC3E}">
        <p14:creationId xmlns:p14="http://schemas.microsoft.com/office/powerpoint/2010/main" val="2875264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IN THE BASIN AN ESTIMATED 5-9 MILLION ANADROMOUS FISHES RETURNED ANNUALLY (ALLDREDGE ET AL., NORTHWEST POWER AND CONSERVATION COUNCIL ISAB REPORT 2015).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EXCESSIVE</a:t>
            </a:r>
            <a:r>
              <a:rPr lang="en-US" baseline="0" dirty="0" smtClean="0"/>
              <a:t> H</a:t>
            </a:r>
            <a:r>
              <a:rPr lang="en-US" dirty="0" smtClean="0"/>
              <a:t>ARVEST,</a:t>
            </a:r>
            <a:r>
              <a:rPr lang="en-US" baseline="0" dirty="0" smtClean="0"/>
              <a:t> POOR L</a:t>
            </a:r>
            <a:r>
              <a:rPr lang="en-US" dirty="0" smtClean="0"/>
              <a:t>AND-USE AND HATCHERY PRACTICES, AND HYDROELECTRIC DEVELOPMENT IN THE COLUMBIA RIVER BASIN</a:t>
            </a:r>
            <a:r>
              <a:rPr lang="en-US" baseline="0" dirty="0" smtClean="0"/>
              <a:t> HAS LED TO A PRECIPITOUS DECLINE OF ADULT SPAWNERS REACHING THEIR NATAL STREAMS.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THE TRIBES ARE SEEING A GROWING ACCEPTANCE OF THE NEW LEVELS OF ABUNDANCE.</a:t>
            </a:r>
            <a:endParaRPr lang="en-US" baseline="0" dirty="0" smtClean="0"/>
          </a:p>
          <a:p>
            <a:endParaRPr lang="en-US" baseline="0" dirty="0" smtClean="0"/>
          </a:p>
          <a:p>
            <a:r>
              <a:rPr lang="en-US" baseline="0" dirty="0" smtClean="0"/>
              <a:t>THE MAJOR SOURCE OF DECLINE CAME AFTER THE CONSTRUCTION OF THE COLUMBIA AND SNAKE RIVER DAMS.</a:t>
            </a:r>
            <a:endParaRPr lang="en-US" dirty="0"/>
          </a:p>
        </p:txBody>
      </p:sp>
      <p:sp>
        <p:nvSpPr>
          <p:cNvPr id="4" name="Slide Number Placeholder 3"/>
          <p:cNvSpPr>
            <a:spLocks noGrp="1"/>
          </p:cNvSpPr>
          <p:nvPr>
            <p:ph type="sldNum" sz="quarter" idx="10"/>
          </p:nvPr>
        </p:nvSpPr>
        <p:spPr/>
        <p:txBody>
          <a:bodyPr/>
          <a:lstStyle/>
          <a:p>
            <a:fld id="{FAAE57BB-C633-42EC-A326-AC1190756122}" type="slidenum">
              <a:rPr lang="en-US" smtClean="0"/>
              <a:pPr/>
              <a:t>5</a:t>
            </a:fld>
            <a:endParaRPr lang="en-US"/>
          </a:p>
        </p:txBody>
      </p:sp>
    </p:spTree>
    <p:extLst>
      <p:ext uri="{BB962C8B-B14F-4D97-AF65-F5344CB8AC3E}">
        <p14:creationId xmlns:p14="http://schemas.microsoft.com/office/powerpoint/2010/main" val="27475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ABUNDANT POPULATIONS OF ANADROMOUS SALMONIDS (</a:t>
            </a:r>
            <a:r>
              <a:rPr lang="en-US" sz="1200" i="1" kern="1200" dirty="0" smtClean="0">
                <a:solidFill>
                  <a:schemeClr val="tx1"/>
                </a:solidFill>
                <a:effectLst/>
                <a:latin typeface="+mn-lt"/>
                <a:ea typeface="+mn-ea"/>
                <a:cs typeface="+mn-cs"/>
              </a:rPr>
              <a:t>ONCORHYNCHUS </a:t>
            </a:r>
            <a:r>
              <a:rPr lang="en-US" sz="1200" kern="1200" dirty="0" smtClean="0">
                <a:solidFill>
                  <a:schemeClr val="tx1"/>
                </a:solidFill>
                <a:effectLst/>
                <a:latin typeface="+mn-lt"/>
                <a:ea typeface="+mn-ea"/>
                <a:cs typeface="+mn-cs"/>
              </a:rPr>
              <a:t>SPP</a:t>
            </a:r>
            <a:r>
              <a:rPr lang="en-US" sz="1200" i="1"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HISTORICALLY CONTRIBUTED LARGE AMOUNTS OF MARINE-DERIVED NUTRIENTS (MDN) TO AQUATIC AND TERRESTRIAL ECOSYSTEMS IN THE PACIFIC NORTHWEST (PNW) OF THE UNITED STATES OF AMERICA (CALIFORNIA, OREGON, WASHINGTON, AND IDAHO) (KLINE ET AL. 1990; LARKIN &amp; SLANEY 1997; CEDERHOLM ET AL. 1999; GRESH ET AL. 2000; BILBY ET AL. 2003).</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ENERGY AND NUTRIENTS DELIVERED TO FRESHWATER ECOSYSTEMS ALSO BENEFIT A MYRIAD OF AQUATIC AND TERRESTRIAL WILDLIFE SPECIES AND ACTS TO SUSTAIN THE ECOLOGICAL INTEGRITY AND PROPER FUNCTIONING CONDITION OF WHOLE ECOSYSTEMS.</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 PRESENCE AND AVAILABILITY OF MARINE-DERIVED NUTRIENTS HAS BEEN SHOWN TO INCREASE THE GROWTH RATE, LIPID LEVEL, AND CONDITION FACTOR OF JUVENILE FISHES (BILBY ET AL. 1996; WIPFLI ET AL. 2004); AND HIGHER GROWTH RATES APPEAR TO INCREASE FRESHWATER AND MARINE SURVIVAL (BECKMAN ET AL. 1999; BILTON ET AL. 1982; WARD AND SLANEY 1988).</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EFFECTIVELY, THE LOSS OF ECOLOGICAL FUNCTIONS ASSOCIATED WITH ABUNDANT SALMON RETURNS WILL CONSTRAIN EFFORTS TO RECOVER SALMON AND STEELHEAD POPULATIONS.</a:t>
            </a:r>
            <a:endParaRPr lang="en-US" dirty="0"/>
          </a:p>
        </p:txBody>
      </p:sp>
      <p:sp>
        <p:nvSpPr>
          <p:cNvPr id="4" name="Slide Number Placeholder 3"/>
          <p:cNvSpPr>
            <a:spLocks noGrp="1"/>
          </p:cNvSpPr>
          <p:nvPr>
            <p:ph type="sldNum" sz="quarter" idx="10"/>
          </p:nvPr>
        </p:nvSpPr>
        <p:spPr/>
        <p:txBody>
          <a:bodyPr/>
          <a:lstStyle/>
          <a:p>
            <a:fld id="{E907926E-57AC-4C56-BDC9-AEF93FDCF35B}" type="slidenum">
              <a:rPr lang="en-US" smtClean="0"/>
              <a:t>6</a:t>
            </a:fld>
            <a:endParaRPr lang="en-US"/>
          </a:p>
        </p:txBody>
      </p:sp>
    </p:spTree>
    <p:extLst>
      <p:ext uri="{BB962C8B-B14F-4D97-AF65-F5344CB8AC3E}">
        <p14:creationId xmlns:p14="http://schemas.microsoft.com/office/powerpoint/2010/main" val="35887417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 SIMPLE TRUTH FOR IDAHO</a:t>
            </a:r>
            <a:r>
              <a:rPr lang="en-US" sz="1200" kern="1200" baseline="0" dirty="0" smtClean="0">
                <a:solidFill>
                  <a:schemeClr val="tx1"/>
                </a:solidFill>
                <a:effectLst/>
                <a:latin typeface="+mn-lt"/>
                <a:ea typeface="+mn-ea"/>
                <a:cs typeface="+mn-cs"/>
              </a:rPr>
              <a:t> SALMON </a:t>
            </a:r>
            <a:r>
              <a:rPr lang="en-US" sz="1200" kern="1200" dirty="0" smtClean="0">
                <a:solidFill>
                  <a:schemeClr val="tx1"/>
                </a:solidFill>
                <a:effectLst/>
                <a:latin typeface="+mn-lt"/>
                <a:ea typeface="+mn-ea"/>
                <a:cs typeface="+mn-cs"/>
              </a:rPr>
              <a:t>IS THAT WE NEED RETURNING ADULTS TO FEED THE NEXT GENERATION OF ANADROMOUS FISH AND TO SUPPORT THE ECOLOGICAL FUNCTIONS NECESSARY FOR THEIR SURVIVAL.</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WITHOUT</a:t>
            </a:r>
            <a:r>
              <a:rPr lang="en-US" sz="1200" kern="1200" baseline="0" dirty="0" smtClean="0">
                <a:solidFill>
                  <a:schemeClr val="tx1"/>
                </a:solidFill>
                <a:effectLst/>
                <a:latin typeface="+mn-lt"/>
                <a:ea typeface="+mn-ea"/>
                <a:cs typeface="+mn-cs"/>
              </a:rPr>
              <a:t> SALMON TO SUPORT THE NEXT GENERATION WE CAN COME CLOSE TO PROPER FUNCTIONING CONDITION BUT IT WILL NEVER BE FULLY ATTAINED.  </a:t>
            </a:r>
            <a:endParaRPr lang="en-US" dirty="0"/>
          </a:p>
        </p:txBody>
      </p:sp>
      <p:sp>
        <p:nvSpPr>
          <p:cNvPr id="4" name="Slide Number Placeholder 3"/>
          <p:cNvSpPr>
            <a:spLocks noGrp="1"/>
          </p:cNvSpPr>
          <p:nvPr>
            <p:ph type="sldNum" sz="quarter" idx="10"/>
          </p:nvPr>
        </p:nvSpPr>
        <p:spPr/>
        <p:txBody>
          <a:bodyPr/>
          <a:lstStyle/>
          <a:p>
            <a:fld id="{E907926E-57AC-4C56-BDC9-AEF93FDCF35B}" type="slidenum">
              <a:rPr lang="en-US" smtClean="0"/>
              <a:t>7</a:t>
            </a:fld>
            <a:endParaRPr lang="en-US"/>
          </a:p>
        </p:txBody>
      </p:sp>
    </p:spTree>
    <p:extLst>
      <p:ext uri="{BB962C8B-B14F-4D97-AF65-F5344CB8AC3E}">
        <p14:creationId xmlns:p14="http://schemas.microsoft.com/office/powerpoint/2010/main" val="33028648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THE</a:t>
            </a:r>
            <a:r>
              <a:rPr lang="en-US" baseline="0" dirty="0" smtClean="0"/>
              <a:t> </a:t>
            </a:r>
            <a:r>
              <a:rPr lang="en-US" baseline="0" dirty="0" smtClean="0"/>
              <a:t>TRIBES BEGAN ASSITING THE NORTHWEST POWER AND PLANNING COUNCIL IMPLMENT THEIR FISH AND WILDLIFE MITIGATION PROGRAM’</a:t>
            </a:r>
          </a:p>
          <a:p>
            <a:pPr marL="171450" indent="-171450">
              <a:buFont typeface="Arial" panose="020B0604020202020204" pitchFamily="34" charset="0"/>
              <a:buChar char="•"/>
            </a:pPr>
            <a:r>
              <a:rPr lang="en-US" baseline="0" dirty="0" smtClean="0"/>
              <a:t>THE MAJORITY OF OUR HABITAT WORK HAS BEEN COMPLETED IN THE UPPER SALMON RIVER.</a:t>
            </a:r>
          </a:p>
          <a:p>
            <a:pPr marL="171450" indent="-171450">
              <a:buFont typeface="Arial" panose="020B0604020202020204" pitchFamily="34" charset="0"/>
              <a:buChar char="•"/>
            </a:pPr>
            <a:r>
              <a:rPr lang="en-US" baseline="0" dirty="0" smtClean="0"/>
              <a:t>IT IS BASED UPON OUR OWN TRADITIONAL ECOLOGICAL KNOWLEDGE,  LIMITING FACTORS IDENTIFIED IN DOCUMENTS SUCH AS THE SALMON RIVER SUBBASIN PLAN; AND, </a:t>
            </a:r>
            <a:endParaRPr lang="en-US" baseline="0" dirty="0" smtClean="0"/>
          </a:p>
          <a:p>
            <a:pPr marL="171450" indent="-171450">
              <a:buFont typeface="Arial" panose="020B0604020202020204" pitchFamily="34" charset="0"/>
              <a:buChar char="•"/>
            </a:pPr>
            <a:r>
              <a:rPr lang="en-US" baseline="0" dirty="0" smtClean="0"/>
              <a:t>THE PREMIS OF “IF YOU BUILD IT THEY WILL COME”</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907926E-57AC-4C56-BDC9-AEF93FDCF35B}" type="slidenum">
              <a:rPr lang="en-US" smtClean="0"/>
              <a:t>8</a:t>
            </a:fld>
            <a:endParaRPr lang="en-US"/>
          </a:p>
        </p:txBody>
      </p:sp>
    </p:spTree>
    <p:extLst>
      <p:ext uri="{BB962C8B-B14F-4D97-AF65-F5344CB8AC3E}">
        <p14:creationId xmlns:p14="http://schemas.microsoft.com/office/powerpoint/2010/main" val="19525041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PROPERLY FUNCTIONING CONDITION IS THE SUSTAINED PRESENCE OF NATURAL, HABITAT</a:t>
            </a:r>
          </a:p>
          <a:p>
            <a:r>
              <a:rPr lang="en-US" sz="1200" b="0" i="0" u="none" strike="noStrike" kern="1200" baseline="0" dirty="0" smtClean="0">
                <a:solidFill>
                  <a:schemeClr val="tx1"/>
                </a:solidFill>
                <a:latin typeface="+mn-lt"/>
                <a:ea typeface="+mn-ea"/>
                <a:cs typeface="+mn-cs"/>
              </a:rPr>
              <a:t>FORMING PROCESSES IN A WATERSHED (E.G., RIPARIAN COMMUNITY SUCCESSION, BEDLOAD TRANSPORT,</a:t>
            </a:r>
          </a:p>
          <a:p>
            <a:r>
              <a:rPr lang="en-US" sz="1200" b="0" i="0" u="none" strike="noStrike" kern="1200" baseline="0" dirty="0" smtClean="0">
                <a:solidFill>
                  <a:schemeClr val="tx1"/>
                </a:solidFill>
                <a:latin typeface="+mn-lt"/>
                <a:ea typeface="+mn-ea"/>
                <a:cs typeface="+mn-cs"/>
              </a:rPr>
              <a:t>PRECIPITATION RUNOFF PATTERN, CHANNEL MIGRATION) THAT ARE NECESSARY FOR THE LONG-TERM SURVIVAL OF</a:t>
            </a:r>
          </a:p>
          <a:p>
            <a:r>
              <a:rPr lang="en-US" sz="1200" b="0" i="0" u="none" strike="noStrike" kern="1200" baseline="0" dirty="0" smtClean="0">
                <a:solidFill>
                  <a:schemeClr val="tx1"/>
                </a:solidFill>
                <a:latin typeface="+mn-lt"/>
                <a:ea typeface="+mn-ea"/>
                <a:cs typeface="+mn-cs"/>
              </a:rPr>
              <a:t>THE SPECIES THROUGH THE FULL RANGE OF ENVIRONMENTAL VARIATION. PFC, </a:t>
            </a:r>
          </a:p>
          <a:p>
            <a:r>
              <a:rPr lang="en-US" sz="1200" b="0" i="0" u="none" strike="noStrike" kern="1200" baseline="0" dirty="0" smtClean="0">
                <a:solidFill>
                  <a:schemeClr val="tx1"/>
                </a:solidFill>
                <a:latin typeface="+mn-lt"/>
                <a:ea typeface="+mn-ea"/>
                <a:cs typeface="+mn-cs"/>
              </a:rPr>
              <a:t>THEN, CONSTITUTES THE HABITAT COMPONENT OF A SPECIES’ BIOLOGICAL REQUIREMENTS.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NPCC is responsible for developing and periodically revising the Columbia River Basin</a:t>
            </a:r>
          </a:p>
          <a:p>
            <a:r>
              <a:rPr lang="en-US" sz="1200" b="0" i="0" u="none" strike="noStrike" kern="1200" baseline="0" dirty="0" smtClean="0">
                <a:solidFill>
                  <a:schemeClr val="tx1"/>
                </a:solidFill>
                <a:latin typeface="+mn-lt"/>
                <a:ea typeface="+mn-ea"/>
                <a:cs typeface="+mn-cs"/>
              </a:rPr>
              <a:t>Fish and Wildlife Program. In the 2000 revision, the NPCC proposed that 62 locally developed</a:t>
            </a:r>
          </a:p>
          <a:p>
            <a:r>
              <a:rPr lang="en-US" sz="1200" b="0" i="0" u="none" strike="noStrike" kern="1200" baseline="0" dirty="0" err="1" smtClean="0">
                <a:solidFill>
                  <a:schemeClr val="tx1"/>
                </a:solidFill>
                <a:latin typeface="+mn-lt"/>
                <a:ea typeface="+mn-ea"/>
                <a:cs typeface="+mn-cs"/>
              </a:rPr>
              <a:t>subbasin</a:t>
            </a:r>
            <a:r>
              <a:rPr lang="en-US" sz="1200" b="0" i="0" u="none" strike="noStrike" kern="1200" baseline="0" dirty="0" smtClean="0">
                <a:solidFill>
                  <a:schemeClr val="tx1"/>
                </a:solidFill>
                <a:latin typeface="+mn-lt"/>
                <a:ea typeface="+mn-ea"/>
                <a:cs typeface="+mn-cs"/>
              </a:rPr>
              <a:t> plans, as well as plans for the </a:t>
            </a:r>
            <a:r>
              <a:rPr lang="en-US" sz="1200" b="0" i="0" u="none" strike="noStrike" kern="1200" baseline="0" dirty="0" err="1" smtClean="0">
                <a:solidFill>
                  <a:schemeClr val="tx1"/>
                </a:solidFill>
                <a:latin typeface="+mn-lt"/>
                <a:ea typeface="+mn-ea"/>
                <a:cs typeface="+mn-cs"/>
              </a:rPr>
              <a:t>mainstem</a:t>
            </a:r>
            <a:r>
              <a:rPr lang="en-US" sz="1200" b="0" i="0" u="none" strike="noStrike" kern="1200" baseline="0" dirty="0" smtClean="0">
                <a:solidFill>
                  <a:schemeClr val="tx1"/>
                </a:solidFill>
                <a:latin typeface="+mn-lt"/>
                <a:ea typeface="+mn-ea"/>
                <a:cs typeface="+mn-cs"/>
              </a:rPr>
              <a:t> Columbia and Snake rivers, be developed and</a:t>
            </a:r>
          </a:p>
          <a:p>
            <a:r>
              <a:rPr lang="en-US" sz="1200" b="0" i="0" u="none" strike="noStrike" kern="1200" baseline="0" dirty="0" smtClean="0">
                <a:solidFill>
                  <a:schemeClr val="tx1"/>
                </a:solidFill>
                <a:latin typeface="+mn-lt"/>
                <a:ea typeface="+mn-ea"/>
                <a:cs typeface="+mn-cs"/>
              </a:rPr>
              <a:t>adopted into its Fish and Wildlife Program. The NPCC has administered </a:t>
            </a:r>
            <a:r>
              <a:rPr lang="en-US" sz="1200" b="0" i="0" u="none" strike="noStrike" kern="1200" baseline="0" dirty="0" err="1" smtClean="0">
                <a:solidFill>
                  <a:schemeClr val="tx1"/>
                </a:solidFill>
                <a:latin typeface="+mn-lt"/>
                <a:ea typeface="+mn-ea"/>
                <a:cs typeface="+mn-cs"/>
              </a:rPr>
              <a:t>subbasin</a:t>
            </a:r>
            <a:r>
              <a:rPr lang="en-US" sz="1200" b="0" i="0" u="none" strike="noStrike" kern="1200" baseline="0" dirty="0" smtClean="0">
                <a:solidFill>
                  <a:schemeClr val="tx1"/>
                </a:solidFill>
                <a:latin typeface="+mn-lt"/>
                <a:ea typeface="+mn-ea"/>
                <a:cs typeface="+mn-cs"/>
              </a:rPr>
              <a:t> planning</a:t>
            </a:r>
          </a:p>
          <a:p>
            <a:r>
              <a:rPr lang="en-US" sz="1200" b="0" i="0" u="none" strike="noStrike" kern="1200" baseline="0" dirty="0" smtClean="0">
                <a:solidFill>
                  <a:schemeClr val="tx1"/>
                </a:solidFill>
                <a:latin typeface="+mn-lt"/>
                <a:ea typeface="+mn-ea"/>
                <a:cs typeface="+mn-cs"/>
              </a:rPr>
              <a:t>contracts pursuant to requirements in its Master Contract with the BPA (NPCC 2002). The</a:t>
            </a:r>
          </a:p>
          <a:p>
            <a:r>
              <a:rPr lang="en-US" sz="1200" b="0" i="0" u="none" strike="noStrike" kern="1200" baseline="0" dirty="0" smtClean="0">
                <a:solidFill>
                  <a:schemeClr val="tx1"/>
                </a:solidFill>
                <a:latin typeface="+mn-lt"/>
                <a:ea typeface="+mn-ea"/>
                <a:cs typeface="+mn-cs"/>
              </a:rPr>
              <a:t>NPCC is responsible for reviewing and adopting each </a:t>
            </a:r>
            <a:r>
              <a:rPr lang="en-US" sz="1200" b="0" i="0" u="none" strike="noStrike" kern="1200" baseline="0" dirty="0" err="1" smtClean="0">
                <a:solidFill>
                  <a:schemeClr val="tx1"/>
                </a:solidFill>
                <a:latin typeface="+mn-lt"/>
                <a:ea typeface="+mn-ea"/>
                <a:cs typeface="+mn-cs"/>
              </a:rPr>
              <a:t>subbasin</a:t>
            </a:r>
            <a:r>
              <a:rPr lang="en-US" sz="1200" b="0" i="0" u="none" strike="noStrike" kern="1200" baseline="0" dirty="0" smtClean="0">
                <a:solidFill>
                  <a:schemeClr val="tx1"/>
                </a:solidFill>
                <a:latin typeface="+mn-lt"/>
                <a:ea typeface="+mn-ea"/>
                <a:cs typeface="+mn-cs"/>
              </a:rPr>
              <a:t> plan, including ensuring that it is</a:t>
            </a:r>
          </a:p>
          <a:p>
            <a:r>
              <a:rPr lang="en-US" sz="1200" b="0" i="0" u="none" strike="noStrike" kern="1200" baseline="0" dirty="0" smtClean="0">
                <a:solidFill>
                  <a:schemeClr val="tx1"/>
                </a:solidFill>
                <a:latin typeface="+mn-lt"/>
                <a:ea typeface="+mn-ea"/>
                <a:cs typeface="+mn-cs"/>
              </a:rPr>
              <a:t>consistent with the vision, biological objectives, and strategies adopted at the Columbia Basin</a:t>
            </a:r>
          </a:p>
          <a:p>
            <a:r>
              <a:rPr lang="en-US" sz="1200" b="0" i="0" u="none" strike="noStrike" kern="1200" baseline="0" dirty="0" smtClean="0">
                <a:solidFill>
                  <a:schemeClr val="tx1"/>
                </a:solidFill>
                <a:latin typeface="+mn-lt"/>
                <a:ea typeface="+mn-ea"/>
                <a:cs typeface="+mn-cs"/>
              </a:rPr>
              <a:t>and province levels.</a:t>
            </a:r>
            <a:endParaRPr lang="en-US" dirty="0" smtClean="0"/>
          </a:p>
          <a:p>
            <a:endParaRPr lang="en-US" dirty="0"/>
          </a:p>
        </p:txBody>
      </p:sp>
      <p:sp>
        <p:nvSpPr>
          <p:cNvPr id="4" name="Slide Number Placeholder 3"/>
          <p:cNvSpPr>
            <a:spLocks noGrp="1"/>
          </p:cNvSpPr>
          <p:nvPr>
            <p:ph type="sldNum" sz="quarter" idx="10"/>
          </p:nvPr>
        </p:nvSpPr>
        <p:spPr/>
        <p:txBody>
          <a:bodyPr/>
          <a:lstStyle/>
          <a:p>
            <a:fld id="{E907926E-57AC-4C56-BDC9-AEF93FDCF35B}" type="slidenum">
              <a:rPr lang="en-US" smtClean="0"/>
              <a:t>9</a:t>
            </a:fld>
            <a:endParaRPr lang="en-US"/>
          </a:p>
        </p:txBody>
      </p:sp>
    </p:spTree>
    <p:extLst>
      <p:ext uri="{BB962C8B-B14F-4D97-AF65-F5344CB8AC3E}">
        <p14:creationId xmlns:p14="http://schemas.microsoft.com/office/powerpoint/2010/main" val="3945505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13F285B-BB53-4F0E-92DD-FFF5455358F3}" type="datetimeFigureOut">
              <a:rPr lang="en-US" smtClean="0"/>
              <a:t>7/29/2019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79E800-CC85-4B0F-AAC6-30B05903E454}" type="slidenum">
              <a:rPr lang="en-US" smtClean="0"/>
              <a:t>‹#›</a:t>
            </a:fld>
            <a:endParaRPr lang="en-US"/>
          </a:p>
        </p:txBody>
      </p:sp>
    </p:spTree>
    <p:extLst>
      <p:ext uri="{BB962C8B-B14F-4D97-AF65-F5344CB8AC3E}">
        <p14:creationId xmlns:p14="http://schemas.microsoft.com/office/powerpoint/2010/main" val="3327545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3F285B-BB53-4F0E-92DD-FFF5455358F3}" type="datetimeFigureOut">
              <a:rPr lang="en-US" smtClean="0"/>
              <a:t>7/29/2019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79E800-CC85-4B0F-AAC6-30B05903E454}" type="slidenum">
              <a:rPr lang="en-US" smtClean="0"/>
              <a:t>‹#›</a:t>
            </a:fld>
            <a:endParaRPr lang="en-US"/>
          </a:p>
        </p:txBody>
      </p:sp>
    </p:spTree>
    <p:extLst>
      <p:ext uri="{BB962C8B-B14F-4D97-AF65-F5344CB8AC3E}">
        <p14:creationId xmlns:p14="http://schemas.microsoft.com/office/powerpoint/2010/main" val="4232800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3F285B-BB53-4F0E-92DD-FFF5455358F3}" type="datetimeFigureOut">
              <a:rPr lang="en-US" smtClean="0"/>
              <a:t>7/29/2019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79E800-CC85-4B0F-AAC6-30B05903E454}" type="slidenum">
              <a:rPr lang="en-US" smtClean="0"/>
              <a:t>‹#›</a:t>
            </a:fld>
            <a:endParaRPr lang="en-US"/>
          </a:p>
        </p:txBody>
      </p:sp>
    </p:spTree>
    <p:extLst>
      <p:ext uri="{BB962C8B-B14F-4D97-AF65-F5344CB8AC3E}">
        <p14:creationId xmlns:p14="http://schemas.microsoft.com/office/powerpoint/2010/main" val="792386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3F285B-BB53-4F0E-92DD-FFF5455358F3}" type="datetimeFigureOut">
              <a:rPr lang="en-US" smtClean="0"/>
              <a:t>7/29/2019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79E800-CC85-4B0F-AAC6-30B05903E454}" type="slidenum">
              <a:rPr lang="en-US" smtClean="0"/>
              <a:t>‹#›</a:t>
            </a:fld>
            <a:endParaRPr lang="en-US"/>
          </a:p>
        </p:txBody>
      </p:sp>
    </p:spTree>
    <p:extLst>
      <p:ext uri="{BB962C8B-B14F-4D97-AF65-F5344CB8AC3E}">
        <p14:creationId xmlns:p14="http://schemas.microsoft.com/office/powerpoint/2010/main" val="574219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13F285B-BB53-4F0E-92DD-FFF5455358F3}" type="datetimeFigureOut">
              <a:rPr lang="en-US" smtClean="0"/>
              <a:t>7/29/2019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79E800-CC85-4B0F-AAC6-30B05903E454}" type="slidenum">
              <a:rPr lang="en-US" smtClean="0"/>
              <a:t>‹#›</a:t>
            </a:fld>
            <a:endParaRPr lang="en-US"/>
          </a:p>
        </p:txBody>
      </p:sp>
    </p:spTree>
    <p:extLst>
      <p:ext uri="{BB962C8B-B14F-4D97-AF65-F5344CB8AC3E}">
        <p14:creationId xmlns:p14="http://schemas.microsoft.com/office/powerpoint/2010/main" val="3102908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13F285B-BB53-4F0E-92DD-FFF5455358F3}" type="datetimeFigureOut">
              <a:rPr lang="en-US" smtClean="0"/>
              <a:t>7/29/2019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79E800-CC85-4B0F-AAC6-30B05903E454}" type="slidenum">
              <a:rPr lang="en-US" smtClean="0"/>
              <a:t>‹#›</a:t>
            </a:fld>
            <a:endParaRPr lang="en-US"/>
          </a:p>
        </p:txBody>
      </p:sp>
    </p:spTree>
    <p:extLst>
      <p:ext uri="{BB962C8B-B14F-4D97-AF65-F5344CB8AC3E}">
        <p14:creationId xmlns:p14="http://schemas.microsoft.com/office/powerpoint/2010/main" val="1756942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13F285B-BB53-4F0E-92DD-FFF5455358F3}" type="datetimeFigureOut">
              <a:rPr lang="en-US" smtClean="0"/>
              <a:t>7/29/2019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79E800-CC85-4B0F-AAC6-30B05903E454}" type="slidenum">
              <a:rPr lang="en-US" smtClean="0"/>
              <a:t>‹#›</a:t>
            </a:fld>
            <a:endParaRPr lang="en-US"/>
          </a:p>
        </p:txBody>
      </p:sp>
    </p:spTree>
    <p:extLst>
      <p:ext uri="{BB962C8B-B14F-4D97-AF65-F5344CB8AC3E}">
        <p14:creationId xmlns:p14="http://schemas.microsoft.com/office/powerpoint/2010/main" val="25807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13F285B-BB53-4F0E-92DD-FFF5455358F3}" type="datetimeFigureOut">
              <a:rPr lang="en-US" smtClean="0"/>
              <a:t>7/29/2019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79E800-CC85-4B0F-AAC6-30B05903E454}" type="slidenum">
              <a:rPr lang="en-US" smtClean="0"/>
              <a:t>‹#›</a:t>
            </a:fld>
            <a:endParaRPr lang="en-US"/>
          </a:p>
        </p:txBody>
      </p:sp>
    </p:spTree>
    <p:extLst>
      <p:ext uri="{BB962C8B-B14F-4D97-AF65-F5344CB8AC3E}">
        <p14:creationId xmlns:p14="http://schemas.microsoft.com/office/powerpoint/2010/main" val="1601116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F285B-BB53-4F0E-92DD-FFF5455358F3}" type="datetimeFigureOut">
              <a:rPr lang="en-US" smtClean="0"/>
              <a:t>7/29/2019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C79E800-CC85-4B0F-AAC6-30B05903E454}" type="slidenum">
              <a:rPr lang="en-US" smtClean="0"/>
              <a:t>‹#›</a:t>
            </a:fld>
            <a:endParaRPr lang="en-US"/>
          </a:p>
        </p:txBody>
      </p:sp>
    </p:spTree>
    <p:extLst>
      <p:ext uri="{BB962C8B-B14F-4D97-AF65-F5344CB8AC3E}">
        <p14:creationId xmlns:p14="http://schemas.microsoft.com/office/powerpoint/2010/main" val="1341183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13F285B-BB53-4F0E-92DD-FFF5455358F3}" type="datetimeFigureOut">
              <a:rPr lang="en-US" smtClean="0"/>
              <a:t>7/29/2019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79E800-CC85-4B0F-AAC6-30B05903E454}" type="slidenum">
              <a:rPr lang="en-US" smtClean="0"/>
              <a:t>‹#›</a:t>
            </a:fld>
            <a:endParaRPr lang="en-US"/>
          </a:p>
        </p:txBody>
      </p:sp>
    </p:spTree>
    <p:extLst>
      <p:ext uri="{BB962C8B-B14F-4D97-AF65-F5344CB8AC3E}">
        <p14:creationId xmlns:p14="http://schemas.microsoft.com/office/powerpoint/2010/main" val="473673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13F285B-BB53-4F0E-92DD-FFF5455358F3}" type="datetimeFigureOut">
              <a:rPr lang="en-US" smtClean="0"/>
              <a:t>7/29/2019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79E800-CC85-4B0F-AAC6-30B05903E454}" type="slidenum">
              <a:rPr lang="en-US" smtClean="0"/>
              <a:t>‹#›</a:t>
            </a:fld>
            <a:endParaRPr lang="en-US"/>
          </a:p>
        </p:txBody>
      </p:sp>
    </p:spTree>
    <p:extLst>
      <p:ext uri="{BB962C8B-B14F-4D97-AF65-F5344CB8AC3E}">
        <p14:creationId xmlns:p14="http://schemas.microsoft.com/office/powerpoint/2010/main" val="4279495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3F285B-BB53-4F0E-92DD-FFF5455358F3}" type="datetimeFigureOut">
              <a:rPr lang="en-US" smtClean="0"/>
              <a:t>7/29/2019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79E800-CC85-4B0F-AAC6-30B05903E454}" type="slidenum">
              <a:rPr lang="en-US" smtClean="0"/>
              <a:t>‹#›</a:t>
            </a:fld>
            <a:endParaRPr lang="en-US"/>
          </a:p>
        </p:txBody>
      </p:sp>
    </p:spTree>
    <p:extLst>
      <p:ext uri="{BB962C8B-B14F-4D97-AF65-F5344CB8AC3E}">
        <p14:creationId xmlns:p14="http://schemas.microsoft.com/office/powerpoint/2010/main" val="2502546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g"/><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0.JPG"/><Relationship Id="rId4" Type="http://schemas.openxmlformats.org/officeDocument/2006/relationships/image" Target="../media/image29.JPG"/></Relationships>
</file>

<file path=ppt/slides/_rels/slide1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g"/></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jpeg"/></Relationships>
</file>

<file path=ppt/slides/_rels/slide27.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45.e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image" Target="../media/image46.emf"/></Relationships>
</file>

<file path=ppt/slides/_rels/slide29.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cid:DB87B3AE-EBD7-48C7-B078-CA65EF5C6B67"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tribal_department_presentation_title3.jpg"/>
          <p:cNvPicPr>
            <a:picLocks noChangeAspect="1"/>
          </p:cNvPicPr>
          <p:nvPr/>
        </p:nvPicPr>
        <p:blipFill>
          <a:blip r:embed="rId3" cstate="print"/>
          <a:stretch>
            <a:fillRect/>
          </a:stretch>
        </p:blipFill>
        <p:spPr>
          <a:xfrm>
            <a:off x="0" y="0"/>
            <a:ext cx="12192000" cy="6858000"/>
          </a:xfrm>
          <a:prstGeom prst="rect">
            <a:avLst/>
          </a:prstGeom>
        </p:spPr>
      </p:pic>
      <p:sp>
        <p:nvSpPr>
          <p:cNvPr id="2" name="TextBox 1"/>
          <p:cNvSpPr txBox="1"/>
          <p:nvPr/>
        </p:nvSpPr>
        <p:spPr>
          <a:xfrm>
            <a:off x="1524000" y="2064760"/>
            <a:ext cx="9144000" cy="3170099"/>
          </a:xfrm>
          <a:prstGeom prst="rect">
            <a:avLst/>
          </a:prstGeom>
          <a:noFill/>
        </p:spPr>
        <p:txBody>
          <a:bodyPr wrap="square" rtlCol="0">
            <a:spAutoFit/>
          </a:bodyPr>
          <a:lstStyle/>
          <a:p>
            <a:pPr algn="ctr"/>
            <a:r>
              <a:rPr lang="en-US" sz="4000" b="1" dirty="0" smtClean="0"/>
              <a:t>GOVERNOR’S SALMON WORKGROUP </a:t>
            </a:r>
          </a:p>
          <a:p>
            <a:pPr algn="ctr"/>
            <a:endParaRPr lang="en-US" sz="4000" b="1" dirty="0" smtClean="0"/>
          </a:p>
          <a:p>
            <a:pPr algn="ctr"/>
            <a:r>
              <a:rPr lang="en-US" sz="4000" b="1" dirty="0" smtClean="0"/>
              <a:t>SALMON RIVER SUBBASIN</a:t>
            </a:r>
          </a:p>
          <a:p>
            <a:pPr algn="ctr"/>
            <a:r>
              <a:rPr lang="en-US" sz="4000" b="1" dirty="0" smtClean="0"/>
              <a:t>HABITAT ACTIONS</a:t>
            </a:r>
          </a:p>
          <a:p>
            <a:pPr algn="ctr"/>
            <a:r>
              <a:rPr lang="en-US" sz="4000" b="1" dirty="0" smtClean="0"/>
              <a:t>JULY 31, 2019</a:t>
            </a:r>
            <a:endParaRPr lang="en-US" sz="4000" b="1" dirty="0"/>
          </a:p>
        </p:txBody>
      </p:sp>
      <p:pic>
        <p:nvPicPr>
          <p:cNvPr id="6" name="Picture 2" descr="C:\Users\ccolter\Pictures\sbt_fw_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60297" y="1"/>
            <a:ext cx="1942979" cy="2081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38231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84" y="1577226"/>
            <a:ext cx="12214084" cy="5280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737100"/>
            <a:ext cx="3735620" cy="1762890"/>
          </a:xfrm>
          <a:prstGeom prst="rect">
            <a:avLst/>
          </a:prstGeom>
        </p:spPr>
      </p:pic>
      <p:sp>
        <p:nvSpPr>
          <p:cNvPr id="2" name="Title 1"/>
          <p:cNvSpPr>
            <a:spLocks noGrp="1"/>
          </p:cNvSpPr>
          <p:nvPr>
            <p:ph type="title"/>
          </p:nvPr>
        </p:nvSpPr>
        <p:spPr>
          <a:xfrm>
            <a:off x="88900" y="37249"/>
            <a:ext cx="10515600" cy="969188"/>
          </a:xfrm>
        </p:spPr>
        <p:txBody>
          <a:bodyPr/>
          <a:lstStyle/>
          <a:p>
            <a:r>
              <a:rPr lang="en-US" b="1" dirty="0" smtClean="0">
                <a:latin typeface="+mn-lt"/>
              </a:rPr>
              <a:t>LEGACY OF MINING</a:t>
            </a:r>
            <a:endParaRPr lang="en-US" b="1" dirty="0">
              <a:latin typeface="+mn-lt"/>
            </a:endParaRPr>
          </a:p>
        </p:txBody>
      </p:sp>
      <p:pic>
        <p:nvPicPr>
          <p:cNvPr id="4" name="Content Placeholder 3"/>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8452593" y="1536490"/>
            <a:ext cx="3713911" cy="2778941"/>
          </a:xfr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900" y="2031999"/>
            <a:ext cx="3572857" cy="2633923"/>
          </a:xfrm>
          <a:prstGeom prst="rect">
            <a:avLst/>
          </a:prstGeom>
        </p:spPr>
      </p:pic>
      <p:sp>
        <p:nvSpPr>
          <p:cNvPr id="3" name="TextBox 2"/>
          <p:cNvSpPr txBox="1"/>
          <p:nvPr/>
        </p:nvSpPr>
        <p:spPr>
          <a:xfrm>
            <a:off x="88175" y="723777"/>
            <a:ext cx="11938000" cy="923330"/>
          </a:xfrm>
          <a:prstGeom prst="rect">
            <a:avLst/>
          </a:prstGeom>
          <a:noFill/>
        </p:spPr>
        <p:txBody>
          <a:bodyPr wrap="square" rtlCol="0">
            <a:spAutoFit/>
          </a:bodyPr>
          <a:lstStyle/>
          <a:p>
            <a:pPr>
              <a:spcAft>
                <a:spcPts val="700"/>
              </a:spcAft>
            </a:pPr>
            <a:r>
              <a:rPr lang="en-US" i="1" dirty="0"/>
              <a:t>The </a:t>
            </a:r>
            <a:r>
              <a:rPr lang="en-US" b="1" i="1" dirty="0"/>
              <a:t>legacy of mining </a:t>
            </a:r>
            <a:r>
              <a:rPr lang="en-US" i="1" dirty="0"/>
              <a:t>in the Salmon River sub-basin impacted the largest available spawning area for anadromous fish in the entire Columbia River basin. Since the discovery of gold at Loon Creek, in 1869, numerous rivers  and streams have lost the ability to function as a natural riverine ecosystem.</a:t>
            </a:r>
            <a:r>
              <a:rPr lang="en-US" b="1" i="1" dirty="0"/>
              <a:t>  </a:t>
            </a:r>
          </a:p>
        </p:txBody>
      </p:sp>
    </p:spTree>
    <p:extLst>
      <p:ext uri="{BB962C8B-B14F-4D97-AF65-F5344CB8AC3E}">
        <p14:creationId xmlns:p14="http://schemas.microsoft.com/office/powerpoint/2010/main" val="3624437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1264900" cy="1325563"/>
          </a:xfrm>
        </p:spPr>
        <p:txBody>
          <a:bodyPr/>
          <a:lstStyle/>
          <a:p>
            <a:r>
              <a:rPr lang="en-US" b="1" dirty="0" smtClean="0">
                <a:latin typeface="+mn-lt"/>
              </a:rPr>
              <a:t>MIDDLE FORK SALMON RIVER– BEAR VALLEY</a:t>
            </a:r>
            <a:endParaRPr lang="en-US" b="1" dirty="0">
              <a:latin typeface="+mn-lt"/>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94216" y="2225675"/>
            <a:ext cx="5801784" cy="4351338"/>
          </a:xfr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0" y="2225675"/>
            <a:ext cx="5854700" cy="4351337"/>
          </a:xfrm>
          <a:prstGeom prst="rect">
            <a:avLst/>
          </a:prstGeom>
        </p:spPr>
      </p:pic>
    </p:spTree>
    <p:extLst>
      <p:ext uri="{BB962C8B-B14F-4D97-AF65-F5344CB8AC3E}">
        <p14:creationId xmlns:p14="http://schemas.microsoft.com/office/powerpoint/2010/main" val="1474552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p>
            <a:r>
              <a:rPr lang="en-US" b="1" dirty="0" smtClean="0">
                <a:latin typeface="+mn-lt"/>
              </a:rPr>
              <a:t>EAST FORK</a:t>
            </a:r>
            <a:endParaRPr lang="en-US" b="1" dirty="0">
              <a:latin typeface="+mn-lt"/>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2506662"/>
            <a:ext cx="5801784" cy="4351338"/>
          </a:xfr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01479" y="1676400"/>
            <a:ext cx="5690521" cy="32258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43730" y="3771900"/>
            <a:ext cx="3886200" cy="3086100"/>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27670" y="3771900"/>
            <a:ext cx="4164330" cy="3086100"/>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22875" y="2130425"/>
            <a:ext cx="3441700" cy="2581275"/>
          </a:xfrm>
          <a:prstGeom prst="rect">
            <a:avLst/>
          </a:prstGeom>
        </p:spPr>
      </p:pic>
      <p:sp>
        <p:nvSpPr>
          <p:cNvPr id="3" name="TextBox 2"/>
          <p:cNvSpPr txBox="1"/>
          <p:nvPr/>
        </p:nvSpPr>
        <p:spPr>
          <a:xfrm>
            <a:off x="279400" y="1155700"/>
            <a:ext cx="11404600" cy="369332"/>
          </a:xfrm>
          <a:prstGeom prst="rect">
            <a:avLst/>
          </a:prstGeom>
          <a:noFill/>
        </p:spPr>
        <p:txBody>
          <a:bodyPr wrap="square" rtlCol="0">
            <a:spAutoFit/>
          </a:bodyPr>
          <a:lstStyle/>
          <a:p>
            <a:r>
              <a:rPr lang="en-US" dirty="0" smtClean="0"/>
              <a:t>Big Boulder Creek, a tributary to the East Fork, was also mined causing significant sediment loads and blocked passage.</a:t>
            </a:r>
            <a:endParaRPr lang="en-US" dirty="0"/>
          </a:p>
        </p:txBody>
      </p:sp>
    </p:spTree>
    <p:extLst>
      <p:ext uri="{BB962C8B-B14F-4D97-AF65-F5344CB8AC3E}">
        <p14:creationId xmlns:p14="http://schemas.microsoft.com/office/powerpoint/2010/main" val="2127003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1264900" cy="1325563"/>
          </a:xfrm>
        </p:spPr>
        <p:txBody>
          <a:bodyPr/>
          <a:lstStyle/>
          <a:p>
            <a:r>
              <a:rPr lang="en-US" dirty="0" smtClean="0">
                <a:latin typeface="+mn-lt"/>
              </a:rPr>
              <a:t>PANTHER CREEK</a:t>
            </a:r>
            <a:endParaRPr lang="en-US" dirty="0">
              <a:latin typeface="+mn-lt"/>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680200" y="2169414"/>
            <a:ext cx="4441525" cy="4351338"/>
          </a:xfr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6000" y="2169414"/>
            <a:ext cx="4470400" cy="4351338"/>
          </a:xfrm>
          <a:prstGeom prst="rect">
            <a:avLst/>
          </a:prstGeom>
        </p:spPr>
      </p:pic>
      <p:sp>
        <p:nvSpPr>
          <p:cNvPr id="3" name="TextBox 2"/>
          <p:cNvSpPr txBox="1"/>
          <p:nvPr/>
        </p:nvSpPr>
        <p:spPr>
          <a:xfrm>
            <a:off x="254000" y="1101157"/>
            <a:ext cx="11493500" cy="646331"/>
          </a:xfrm>
          <a:prstGeom prst="rect">
            <a:avLst/>
          </a:prstGeom>
          <a:noFill/>
        </p:spPr>
        <p:txBody>
          <a:bodyPr wrap="square" rtlCol="0">
            <a:spAutoFit/>
          </a:bodyPr>
          <a:lstStyle/>
          <a:p>
            <a:r>
              <a:rPr lang="en-US" dirty="0" smtClean="0"/>
              <a:t>Panther Creek was determined by NOAA Fisheries to be functionally extirpated because of the impacts of mining.  Copper lined the stream bottoms of numerous streams</a:t>
            </a:r>
            <a:endParaRPr lang="en-US" dirty="0"/>
          </a:p>
        </p:txBody>
      </p:sp>
    </p:spTree>
    <p:extLst>
      <p:ext uri="{BB962C8B-B14F-4D97-AF65-F5344CB8AC3E}">
        <p14:creationId xmlns:p14="http://schemas.microsoft.com/office/powerpoint/2010/main" val="2775401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307964" y="1879600"/>
            <a:ext cx="5944872" cy="4978400"/>
          </a:xfrm>
          <a:prstGeom prst="rect">
            <a:avLst/>
          </a:prstGeom>
        </p:spPr>
      </p:pic>
      <p:sp>
        <p:nvSpPr>
          <p:cNvPr id="10" name="TextBox 9"/>
          <p:cNvSpPr txBox="1"/>
          <p:nvPr/>
        </p:nvSpPr>
        <p:spPr>
          <a:xfrm>
            <a:off x="139700" y="698500"/>
            <a:ext cx="11569700" cy="1047979"/>
          </a:xfrm>
          <a:prstGeom prst="rect">
            <a:avLst/>
          </a:prstGeom>
          <a:noFill/>
        </p:spPr>
        <p:txBody>
          <a:bodyPr wrap="square" rtlCol="0">
            <a:spAutoFit/>
          </a:bodyPr>
          <a:lstStyle/>
          <a:p>
            <a:pPr>
              <a:lnSpc>
                <a:spcPct val="115000"/>
              </a:lnSpc>
              <a:spcAft>
                <a:spcPts val="600"/>
              </a:spcAft>
            </a:pPr>
            <a:r>
              <a:rPr lang="en-US" dirty="0">
                <a:latin typeface="Calibri" panose="020F0502020204030204" pitchFamily="34" charset="0"/>
                <a:ea typeface="Calibri" panose="020F0502020204030204" pitchFamily="34" charset="0"/>
                <a:cs typeface="Times New Roman" panose="02020603050405020304" pitchFamily="18" charset="0"/>
              </a:rPr>
              <a:t>The goals of the assessment and restoration plan </a:t>
            </a:r>
            <a:r>
              <a:rPr lang="en-US" dirty="0" smtClean="0">
                <a:latin typeface="Calibri" panose="020F0502020204030204" pitchFamily="34" charset="0"/>
                <a:ea typeface="Calibri" panose="020F0502020204030204" pitchFamily="34" charset="0"/>
                <a:cs typeface="Times New Roman" panose="02020603050405020304" pitchFamily="18" charset="0"/>
              </a:rPr>
              <a:t>include: </a:t>
            </a:r>
            <a:r>
              <a:rPr lang="en-US" dirty="0">
                <a:latin typeface="Calibri" panose="020F0502020204030204" pitchFamily="34" charset="0"/>
                <a:ea typeface="Calibri" panose="020F0502020204030204" pitchFamily="34" charset="0"/>
                <a:cs typeface="Times New Roman" panose="02020603050405020304" pitchFamily="18" charset="0"/>
              </a:rPr>
              <a:t>a</a:t>
            </a:r>
            <a:r>
              <a:rPr lang="en-US" dirty="0" smtClean="0">
                <a:latin typeface="Calibri" panose="020F0502020204030204" pitchFamily="34" charset="0"/>
                <a:ea typeface="Calibri" panose="020F0502020204030204" pitchFamily="34" charset="0"/>
                <a:cs typeface="Times New Roman" panose="02020603050405020304" pitchFamily="18" charset="0"/>
              </a:rPr>
              <a:t>ssess </a:t>
            </a:r>
            <a:r>
              <a:rPr lang="en-US" dirty="0">
                <a:latin typeface="Calibri" panose="020F0502020204030204" pitchFamily="34" charset="0"/>
                <a:ea typeface="Calibri" panose="020F0502020204030204" pitchFamily="34" charset="0"/>
                <a:cs typeface="Times New Roman" panose="02020603050405020304" pitchFamily="18" charset="0"/>
              </a:rPr>
              <a:t>the </a:t>
            </a:r>
            <a:r>
              <a:rPr lang="en-US" dirty="0" smtClean="0">
                <a:latin typeface="Calibri" panose="020F0502020204030204" pitchFamily="34" charset="0"/>
                <a:ea typeface="Calibri" panose="020F0502020204030204" pitchFamily="34" charset="0"/>
                <a:cs typeface="Times New Roman" panose="02020603050405020304" pitchFamily="18" charset="0"/>
              </a:rPr>
              <a:t>reach types, </a:t>
            </a:r>
            <a:r>
              <a:rPr lang="en-US" dirty="0">
                <a:latin typeface="Calibri" panose="020F0502020204030204" pitchFamily="34" charset="0"/>
                <a:ea typeface="Calibri" panose="020F0502020204030204" pitchFamily="34" charset="0"/>
                <a:cs typeface="Times New Roman" panose="02020603050405020304" pitchFamily="18" charset="0"/>
              </a:rPr>
              <a:t>reach </a:t>
            </a:r>
            <a:r>
              <a:rPr lang="en-US" dirty="0" smtClean="0">
                <a:latin typeface="Calibri" panose="020F0502020204030204" pitchFamily="34" charset="0"/>
                <a:ea typeface="Calibri" panose="020F0502020204030204" pitchFamily="34" charset="0"/>
                <a:cs typeface="Times New Roman" panose="02020603050405020304" pitchFamily="18" charset="0"/>
              </a:rPr>
              <a:t>condition, </a:t>
            </a:r>
            <a:r>
              <a:rPr lang="en-US" dirty="0">
                <a:latin typeface="Calibri" panose="020F0502020204030204" pitchFamily="34" charset="0"/>
                <a:ea typeface="Calibri" panose="020F0502020204030204" pitchFamily="34" charset="0"/>
                <a:cs typeface="Times New Roman" panose="02020603050405020304" pitchFamily="18" charset="0"/>
              </a:rPr>
              <a:t>recommend restoration </a:t>
            </a:r>
            <a:r>
              <a:rPr lang="en-US" dirty="0" smtClean="0">
                <a:latin typeface="Calibri" panose="020F0502020204030204" pitchFamily="34" charset="0"/>
                <a:ea typeface="Calibri" panose="020F0502020204030204" pitchFamily="34" charset="0"/>
                <a:cs typeface="Times New Roman" panose="02020603050405020304" pitchFamily="18" charset="0"/>
              </a:rPr>
              <a:t>strategies, and </a:t>
            </a:r>
            <a:r>
              <a:rPr lang="en-US" dirty="0">
                <a:latin typeface="Calibri" panose="020F0502020204030204" pitchFamily="34" charset="0"/>
                <a:ea typeface="Calibri" panose="020F0502020204030204" pitchFamily="34" charset="0"/>
                <a:cs typeface="Times New Roman" panose="02020603050405020304" pitchFamily="18" charset="0"/>
              </a:rPr>
              <a:t>prioritize locations (reaches) and restoration actions that will benefit spring Chinook, steelhead, and bull trout productivity in the short-term (i.e., next 5-10 years). </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 y="2501900"/>
            <a:ext cx="5191591" cy="4356100"/>
          </a:xfrm>
          <a:prstGeom prst="rect">
            <a:avLst/>
          </a:prstGeom>
        </p:spPr>
      </p:pic>
      <p:sp>
        <p:nvSpPr>
          <p:cNvPr id="2" name="TextBox 1"/>
          <p:cNvSpPr txBox="1"/>
          <p:nvPr/>
        </p:nvSpPr>
        <p:spPr>
          <a:xfrm>
            <a:off x="139700" y="37669"/>
            <a:ext cx="9982200" cy="769441"/>
          </a:xfrm>
          <a:prstGeom prst="rect">
            <a:avLst/>
          </a:prstGeom>
          <a:noFill/>
        </p:spPr>
        <p:txBody>
          <a:bodyPr wrap="square" rtlCol="0">
            <a:spAutoFit/>
          </a:bodyPr>
          <a:lstStyle/>
          <a:p>
            <a:r>
              <a:rPr lang="en-US" sz="4400" b="1" dirty="0" smtClean="0"/>
              <a:t>PANTHER CREEK</a:t>
            </a:r>
            <a:endParaRPr lang="en-US" sz="4400" b="1" dirty="0"/>
          </a:p>
        </p:txBody>
      </p:sp>
    </p:spTree>
    <p:extLst>
      <p:ext uri="{BB962C8B-B14F-4D97-AF65-F5344CB8AC3E}">
        <p14:creationId xmlns:p14="http://schemas.microsoft.com/office/powerpoint/2010/main" val="1018684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226800" cy="1041400"/>
          </a:xfrm>
        </p:spPr>
        <p:txBody>
          <a:bodyPr/>
          <a:lstStyle/>
          <a:p>
            <a:r>
              <a:rPr lang="en-US" b="1" dirty="0" smtClean="0">
                <a:latin typeface="+mn-lt"/>
              </a:rPr>
              <a:t>YANKEE FORK </a:t>
            </a:r>
            <a:endParaRPr lang="en-US" b="1" dirty="0">
              <a:latin typeface="+mn-lt"/>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2400300"/>
            <a:ext cx="12192000" cy="4457699"/>
          </a:xfrm>
          <a:prstGeom prst="rect">
            <a:avLst/>
          </a:prstGeom>
        </p:spPr>
      </p:pic>
      <p:pic>
        <p:nvPicPr>
          <p:cNvPr id="5" name="Picture 2" descr="C:\Users\ccolter\Pictures\Yankee Fork\ponds\yfconstuction.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870" y="3439849"/>
            <a:ext cx="3171492" cy="262508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65100" y="1270000"/>
            <a:ext cx="11430000" cy="646331"/>
          </a:xfrm>
          <a:prstGeom prst="rect">
            <a:avLst/>
          </a:prstGeom>
          <a:noFill/>
        </p:spPr>
        <p:txBody>
          <a:bodyPr wrap="square" rtlCol="0">
            <a:spAutoFit/>
          </a:bodyPr>
          <a:lstStyle/>
          <a:p>
            <a:r>
              <a:rPr lang="en-US" dirty="0" smtClean="0"/>
              <a:t>The Tribes have been working on Yankee Fork restoration since the late 1980’s with the completion of acclimation ponds constructed with inflow and outflow controls on existing dredge ponds.  </a:t>
            </a:r>
            <a:endParaRPr lang="en-US" dirty="0"/>
          </a:p>
        </p:txBody>
      </p:sp>
    </p:spTree>
    <p:extLst>
      <p:ext uri="{BB962C8B-B14F-4D97-AF65-F5344CB8AC3E}">
        <p14:creationId xmlns:p14="http://schemas.microsoft.com/office/powerpoint/2010/main" val="34183985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5158" y="138396"/>
            <a:ext cx="9144000" cy="622158"/>
          </a:xfrm>
          <a:prstGeom prst="rect">
            <a:avLst/>
          </a:prstGeom>
          <a:noFill/>
        </p:spPr>
        <p:txBody>
          <a:bodyPr wrap="square" rtlCol="0">
            <a:spAutoFit/>
          </a:bodyPr>
          <a:lstStyle/>
          <a:p>
            <a:pPr>
              <a:lnSpc>
                <a:spcPct val="75000"/>
              </a:lnSpc>
            </a:pPr>
            <a:r>
              <a:rPr lang="en-US" sz="4400" b="1" spc="300" dirty="0"/>
              <a:t>YANKEE </a:t>
            </a:r>
            <a:r>
              <a:rPr lang="en-US" sz="4400" b="1" spc="300" dirty="0" smtClean="0"/>
              <a:t>FORK</a:t>
            </a:r>
            <a:endParaRPr lang="ru-RU" sz="4400" b="1" spc="300" dirty="0"/>
          </a:p>
        </p:txBody>
      </p:sp>
      <p:sp>
        <p:nvSpPr>
          <p:cNvPr id="8" name="TextBox 7"/>
          <p:cNvSpPr txBox="1"/>
          <p:nvPr/>
        </p:nvSpPr>
        <p:spPr>
          <a:xfrm>
            <a:off x="65158" y="980729"/>
            <a:ext cx="12012542" cy="400110"/>
          </a:xfrm>
          <a:prstGeom prst="rect">
            <a:avLst/>
          </a:prstGeom>
          <a:noFill/>
        </p:spPr>
        <p:txBody>
          <a:bodyPr wrap="square" rtlCol="0">
            <a:spAutoFit/>
          </a:bodyPr>
          <a:lstStyle/>
          <a:p>
            <a:r>
              <a:rPr lang="en-US" sz="2000" b="1" dirty="0" smtClean="0"/>
              <a:t>RESTORATION GOAL</a:t>
            </a:r>
            <a:r>
              <a:rPr lang="en-US" sz="2000" b="1" dirty="0"/>
              <a:t>:</a:t>
            </a:r>
            <a:r>
              <a:rPr lang="en-US" sz="2000" dirty="0"/>
              <a:t> </a:t>
            </a:r>
            <a:r>
              <a:rPr lang="en-US" sz="2000" dirty="0" smtClean="0"/>
              <a:t>restore </a:t>
            </a:r>
            <a:r>
              <a:rPr lang="en-US" sz="2000" dirty="0"/>
              <a:t>physical process and function by emphasizing channel / floodplain interaction</a:t>
            </a:r>
            <a:r>
              <a:rPr lang="en-US" sz="2000" dirty="0" smtClean="0"/>
              <a:t>.</a:t>
            </a:r>
            <a:endParaRPr lang="en-US" sz="2000" dirty="0"/>
          </a:p>
        </p:txBody>
      </p:sp>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1380837"/>
            <a:ext cx="6098786" cy="5476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380838"/>
            <a:ext cx="5880100" cy="5502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71746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84678"/>
            <a:ext cx="11353800" cy="1325563"/>
          </a:xfrm>
        </p:spPr>
        <p:txBody>
          <a:bodyPr/>
          <a:lstStyle/>
          <a:p>
            <a:r>
              <a:rPr lang="en-US" b="1" dirty="0" smtClean="0">
                <a:latin typeface="+mn-lt"/>
              </a:rPr>
              <a:t>LEMHI - AGRICULTURAL IMPACTS</a:t>
            </a:r>
            <a:endParaRPr lang="en-US" b="1" dirty="0">
              <a:latin typeface="+mn-lt"/>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694932"/>
            <a:ext cx="4217423" cy="3163067"/>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50530" y="3723413"/>
            <a:ext cx="4141470" cy="3106103"/>
          </a:xfrm>
          <a:prstGeom prst="rect">
            <a:avLst/>
          </a:prstGeom>
        </p:spPr>
      </p:pic>
      <p:pic>
        <p:nvPicPr>
          <p:cNvPr id="7" name="Content Placeholder 6"/>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3322108" y="2425700"/>
            <a:ext cx="5801784" cy="4432299"/>
          </a:xfrm>
          <a:prstGeom prst="rect">
            <a:avLst/>
          </a:prstGeom>
        </p:spPr>
      </p:pic>
      <p:sp>
        <p:nvSpPr>
          <p:cNvPr id="2" name="TextBox 1"/>
          <p:cNvSpPr txBox="1"/>
          <p:nvPr/>
        </p:nvSpPr>
        <p:spPr>
          <a:xfrm>
            <a:off x="190500" y="1271639"/>
            <a:ext cx="11709400" cy="646331"/>
          </a:xfrm>
          <a:prstGeom prst="rect">
            <a:avLst/>
          </a:prstGeom>
          <a:noFill/>
        </p:spPr>
        <p:txBody>
          <a:bodyPr wrap="square" rtlCol="0">
            <a:spAutoFit/>
          </a:bodyPr>
          <a:lstStyle/>
          <a:p>
            <a:r>
              <a:rPr lang="en-US" dirty="0" smtClean="0"/>
              <a:t>As the agricultural community began to feel the impacts of having listed species in their backyard, trust was difficult to obtain.  Local partnerships were developed to </a:t>
            </a:r>
            <a:r>
              <a:rPr lang="en-US" dirty="0" smtClean="0"/>
              <a:t>achieve our goals and objectives. </a:t>
            </a:r>
            <a:endParaRPr lang="en-US" dirty="0"/>
          </a:p>
        </p:txBody>
      </p:sp>
    </p:spTree>
    <p:extLst>
      <p:ext uri="{BB962C8B-B14F-4D97-AF65-F5344CB8AC3E}">
        <p14:creationId xmlns:p14="http://schemas.microsoft.com/office/powerpoint/2010/main" val="2255859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 y="1"/>
            <a:ext cx="10515600" cy="990600"/>
          </a:xfrm>
        </p:spPr>
        <p:txBody>
          <a:bodyPr/>
          <a:lstStyle/>
          <a:p>
            <a:r>
              <a:rPr lang="en-US" b="1" dirty="0" smtClean="0">
                <a:latin typeface="+mn-lt"/>
              </a:rPr>
              <a:t>EAST FORK – AGRICULTUAL IMPACTS</a:t>
            </a:r>
            <a:endParaRPr lang="en-US" b="1" dirty="0">
              <a:latin typeface="+mn-lt"/>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1690688"/>
            <a:ext cx="7112000" cy="5167312"/>
          </a:xfr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6600" y="1790700"/>
            <a:ext cx="5080000" cy="363855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12000" y="4559300"/>
            <a:ext cx="5029200" cy="2298700"/>
          </a:xfrm>
          <a:prstGeom prst="rect">
            <a:avLst/>
          </a:prstGeom>
        </p:spPr>
      </p:pic>
      <p:sp>
        <p:nvSpPr>
          <p:cNvPr id="3" name="TextBox 2"/>
          <p:cNvSpPr txBox="1"/>
          <p:nvPr/>
        </p:nvSpPr>
        <p:spPr>
          <a:xfrm>
            <a:off x="279400" y="902386"/>
            <a:ext cx="10744200" cy="646331"/>
          </a:xfrm>
          <a:prstGeom prst="rect">
            <a:avLst/>
          </a:prstGeom>
          <a:noFill/>
        </p:spPr>
        <p:txBody>
          <a:bodyPr wrap="square" rtlCol="0">
            <a:spAutoFit/>
          </a:bodyPr>
          <a:lstStyle/>
          <a:p>
            <a:r>
              <a:rPr lang="en-US" dirty="0" smtClean="0"/>
              <a:t>As time went on more private land owners became willing to work with the tribes to address limiting factors such as sedimentation.  We constructing miles of riparian enclosure fence and replanted riparian vegetation.  </a:t>
            </a:r>
            <a:endParaRPr lang="en-US" dirty="0"/>
          </a:p>
        </p:txBody>
      </p:sp>
    </p:spTree>
    <p:extLst>
      <p:ext uri="{BB962C8B-B14F-4D97-AF65-F5344CB8AC3E}">
        <p14:creationId xmlns:p14="http://schemas.microsoft.com/office/powerpoint/2010/main" val="41232780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8900" y="98425"/>
            <a:ext cx="10515600" cy="1325563"/>
          </a:xfrm>
        </p:spPr>
        <p:txBody>
          <a:bodyPr/>
          <a:lstStyle/>
          <a:p>
            <a:r>
              <a:rPr lang="en-US" b="1" dirty="0" smtClean="0">
                <a:latin typeface="+mn-lt"/>
              </a:rPr>
              <a:t>MIDDLE FORK ABUNDANCE TRENDS</a:t>
            </a:r>
            <a:endParaRPr lang="en-US" b="1" dirty="0">
              <a:latin typeface="+mn-lt"/>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9526" y="1690688"/>
            <a:ext cx="8232947" cy="5167312"/>
          </a:xfrm>
          <a:prstGeom prst="rect">
            <a:avLst/>
          </a:prstGeom>
        </p:spPr>
      </p:pic>
    </p:spTree>
    <p:extLst>
      <p:ext uri="{BB962C8B-B14F-4D97-AF65-F5344CB8AC3E}">
        <p14:creationId xmlns:p14="http://schemas.microsoft.com/office/powerpoint/2010/main" val="745866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252"/>
            <a:ext cx="11353800" cy="1325563"/>
          </a:xfrm>
        </p:spPr>
        <p:txBody>
          <a:bodyPr/>
          <a:lstStyle/>
          <a:p>
            <a:r>
              <a:rPr lang="en-US" b="1" dirty="0" smtClean="0">
                <a:latin typeface="+mn-lt"/>
              </a:rPr>
              <a:t>THE TRIBES’ DESIRED FUTURE CONDITION</a:t>
            </a:r>
            <a:endParaRPr lang="en-US" b="1" dirty="0">
              <a:latin typeface="+mn-lt"/>
            </a:endParaRPr>
          </a:p>
        </p:txBody>
      </p:sp>
      <p:sp>
        <p:nvSpPr>
          <p:cNvPr id="3" name="Content Placeholder 2"/>
          <p:cNvSpPr>
            <a:spLocks noGrp="1"/>
          </p:cNvSpPr>
          <p:nvPr>
            <p:ph idx="1"/>
          </p:nvPr>
        </p:nvSpPr>
        <p:spPr>
          <a:xfrm>
            <a:off x="838200" y="2438401"/>
            <a:ext cx="10515600" cy="3738562"/>
          </a:xfrm>
        </p:spPr>
        <p:txBody>
          <a:bodyPr>
            <a:normAutofit fontScale="92500" lnSpcReduction="10000"/>
          </a:bodyPr>
          <a:lstStyle/>
          <a:p>
            <a:pPr marL="0" indent="0">
              <a:buNone/>
            </a:pPr>
            <a:r>
              <a:rPr lang="en-US" sz="3800" b="1" dirty="0"/>
              <a:t>Snake River Management – Policy Statement:</a:t>
            </a:r>
          </a:p>
          <a:p>
            <a:r>
              <a:rPr lang="en-US" i="1" dirty="0"/>
              <a:t>The Shoshone Bannock Tribes (Tribes) will </a:t>
            </a:r>
            <a:r>
              <a:rPr lang="en-US" b="1" i="1" dirty="0"/>
              <a:t>pursue, promote, and where necessary, initiate efforts to restore the Snake River systems and affected unoccupied lands to a natural condition.  </a:t>
            </a:r>
            <a:r>
              <a:rPr lang="en-US" i="1" dirty="0"/>
              <a:t>This includes the restoration of component resources to conditions which most closely represents the ecological features associated with a natural riverine ecosystem.  In addition, the Tribes will work to </a:t>
            </a:r>
            <a:r>
              <a:rPr lang="en-US" b="1" i="1" dirty="0"/>
              <a:t>ensure the protection, preservation, and where appropriate-the enhancement of Rights reserved by the Tribes</a:t>
            </a:r>
            <a:r>
              <a:rPr lang="en-US" i="1" dirty="0"/>
              <a:t> under the Fort Bridger Treaty of 1868 (Treaty) and any inherent aboriginal rights.</a:t>
            </a:r>
          </a:p>
          <a:p>
            <a:endParaRPr lang="en-US" dirty="0"/>
          </a:p>
        </p:txBody>
      </p:sp>
      <p:sp>
        <p:nvSpPr>
          <p:cNvPr id="4" name="TextBox 3"/>
          <p:cNvSpPr txBox="1"/>
          <p:nvPr/>
        </p:nvSpPr>
        <p:spPr>
          <a:xfrm>
            <a:off x="177800" y="1485900"/>
            <a:ext cx="11544300" cy="646331"/>
          </a:xfrm>
          <a:prstGeom prst="rect">
            <a:avLst/>
          </a:prstGeom>
          <a:noFill/>
        </p:spPr>
        <p:txBody>
          <a:bodyPr wrap="square" rtlCol="0">
            <a:spAutoFit/>
          </a:bodyPr>
          <a:lstStyle/>
          <a:p>
            <a:pPr marL="171450" lvl="0" indent="-171450">
              <a:buFont typeface="Arial" panose="020B0604020202020204" pitchFamily="34" charset="0"/>
              <a:buChar char="•"/>
              <a:defRPr/>
            </a:pPr>
            <a:r>
              <a:rPr lang="en-US" dirty="0" smtClean="0"/>
              <a:t>Tribal members will have the opportunity to harvest salmon using both traditional and contemporary methods on populations that are sustainable, resilient, and abundant.</a:t>
            </a:r>
            <a:endParaRPr lang="en-US" dirty="0"/>
          </a:p>
        </p:txBody>
      </p:sp>
    </p:spTree>
    <p:extLst>
      <p:ext uri="{BB962C8B-B14F-4D97-AF65-F5344CB8AC3E}">
        <p14:creationId xmlns:p14="http://schemas.microsoft.com/office/powerpoint/2010/main" val="19599841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mn-lt"/>
              </a:rPr>
              <a:t>MIDDLE FORK ABUNDANCE TRENDS</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9526" y="1790700"/>
            <a:ext cx="8232947" cy="5067300"/>
          </a:xfrm>
          <a:prstGeom prst="rect">
            <a:avLst/>
          </a:prstGeom>
        </p:spPr>
      </p:pic>
    </p:spTree>
    <p:extLst>
      <p:ext uri="{BB962C8B-B14F-4D97-AF65-F5344CB8AC3E}">
        <p14:creationId xmlns:p14="http://schemas.microsoft.com/office/powerpoint/2010/main" val="34716043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8425"/>
            <a:ext cx="10515600" cy="1325563"/>
          </a:xfrm>
        </p:spPr>
        <p:txBody>
          <a:bodyPr/>
          <a:lstStyle/>
          <a:p>
            <a:r>
              <a:rPr lang="en-US" b="1" dirty="0">
                <a:latin typeface="+mn-lt"/>
              </a:rPr>
              <a:t>MIDDLE FORK ABUNDANCE TRENDS</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9526" y="1574800"/>
            <a:ext cx="8232947" cy="5283200"/>
          </a:xfrm>
          <a:prstGeom prst="rect">
            <a:avLst/>
          </a:prstGeom>
        </p:spPr>
      </p:pic>
    </p:spTree>
    <p:extLst>
      <p:ext uri="{BB962C8B-B14F-4D97-AF65-F5344CB8AC3E}">
        <p14:creationId xmlns:p14="http://schemas.microsoft.com/office/powerpoint/2010/main" val="3695230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1353800" cy="1325563"/>
          </a:xfrm>
        </p:spPr>
        <p:txBody>
          <a:bodyPr/>
          <a:lstStyle/>
          <a:p>
            <a:r>
              <a:rPr lang="en-US" b="1" dirty="0" smtClean="0">
                <a:latin typeface="+mn-lt"/>
              </a:rPr>
              <a:t>LEMHI ABUNDANCE TRENDS</a:t>
            </a:r>
            <a:endParaRPr lang="en-US" b="1" dirty="0">
              <a:latin typeface="+mn-lt"/>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9526" y="2044700"/>
            <a:ext cx="8232947" cy="4813300"/>
          </a:xfrm>
          <a:prstGeom prst="rect">
            <a:avLst/>
          </a:prstGeom>
        </p:spPr>
      </p:pic>
    </p:spTree>
    <p:extLst>
      <p:ext uri="{BB962C8B-B14F-4D97-AF65-F5344CB8AC3E}">
        <p14:creationId xmlns:p14="http://schemas.microsoft.com/office/powerpoint/2010/main" val="33734711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1353800" cy="1325563"/>
          </a:xfrm>
        </p:spPr>
        <p:txBody>
          <a:bodyPr/>
          <a:lstStyle/>
          <a:p>
            <a:r>
              <a:rPr lang="en-US" b="1" dirty="0" smtClean="0">
                <a:latin typeface="+mn-lt"/>
              </a:rPr>
              <a:t>YANKEE FORK ABUNDANCE </a:t>
            </a:r>
            <a:r>
              <a:rPr lang="en-US" b="1" dirty="0">
                <a:latin typeface="+mn-lt"/>
              </a:rPr>
              <a:t>TRENDS</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9526" y="1828800"/>
            <a:ext cx="8232947" cy="5029200"/>
          </a:xfrm>
          <a:prstGeom prst="rect">
            <a:avLst/>
          </a:prstGeom>
        </p:spPr>
      </p:pic>
    </p:spTree>
    <p:extLst>
      <p:ext uri="{BB962C8B-B14F-4D97-AF65-F5344CB8AC3E}">
        <p14:creationId xmlns:p14="http://schemas.microsoft.com/office/powerpoint/2010/main" val="2739800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1353800" cy="1325563"/>
          </a:xfrm>
        </p:spPr>
        <p:txBody>
          <a:bodyPr/>
          <a:lstStyle/>
          <a:p>
            <a:r>
              <a:rPr lang="en-US" b="1" dirty="0" smtClean="0">
                <a:latin typeface="+mn-lt"/>
              </a:rPr>
              <a:t>EAST FORK </a:t>
            </a:r>
            <a:r>
              <a:rPr lang="en-US" b="1" dirty="0">
                <a:latin typeface="+mn-lt"/>
              </a:rPr>
              <a:t>ABUNDANCE TRENDS</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9526" y="1955800"/>
            <a:ext cx="8232947" cy="4902200"/>
          </a:xfrm>
          <a:prstGeom prst="rect">
            <a:avLst/>
          </a:prstGeom>
        </p:spPr>
      </p:pic>
    </p:spTree>
    <p:extLst>
      <p:ext uri="{BB962C8B-B14F-4D97-AF65-F5344CB8AC3E}">
        <p14:creationId xmlns:p14="http://schemas.microsoft.com/office/powerpoint/2010/main" val="27033752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946"/>
            <a:ext cx="10515600" cy="1325563"/>
          </a:xfrm>
        </p:spPr>
        <p:txBody>
          <a:bodyPr/>
          <a:lstStyle/>
          <a:p>
            <a:r>
              <a:rPr lang="en-US" b="1" dirty="0" smtClean="0">
                <a:latin typeface="+mn-lt"/>
              </a:rPr>
              <a:t>VIABLE POPULATION THRESHOLD</a:t>
            </a:r>
            <a:endParaRPr lang="en-US" b="1" dirty="0">
              <a:latin typeface="+mn-lt"/>
            </a:endParaRPr>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546100" y="2265839"/>
            <a:ext cx="11125200" cy="4240371"/>
          </a:xfrm>
          <a:prstGeom prst="rect">
            <a:avLst/>
          </a:prstGeom>
          <a:noFill/>
          <a:ln>
            <a:noFill/>
          </a:ln>
        </p:spPr>
      </p:pic>
      <p:sp>
        <p:nvSpPr>
          <p:cNvPr id="4" name="TextBox 3"/>
          <p:cNvSpPr txBox="1"/>
          <p:nvPr/>
        </p:nvSpPr>
        <p:spPr>
          <a:xfrm>
            <a:off x="317500" y="1342509"/>
            <a:ext cx="11036300" cy="923330"/>
          </a:xfrm>
          <a:prstGeom prst="rect">
            <a:avLst/>
          </a:prstGeom>
          <a:noFill/>
        </p:spPr>
        <p:txBody>
          <a:bodyPr wrap="square" rtlCol="0">
            <a:spAutoFit/>
          </a:bodyPr>
          <a:lstStyle/>
          <a:p>
            <a:r>
              <a:rPr lang="en-US" dirty="0" smtClean="0"/>
              <a:t>Comparison </a:t>
            </a:r>
            <a:r>
              <a:rPr lang="en-US" dirty="0"/>
              <a:t>of natural-origin adult escapement values to the Viable Population Threshold (VPT) set for each Fishery Management Area. Red values indicate escapement was under VPT and green values indicate escapement was over VPT.</a:t>
            </a:r>
          </a:p>
        </p:txBody>
      </p:sp>
    </p:spTree>
    <p:extLst>
      <p:ext uri="{BB962C8B-B14F-4D97-AF65-F5344CB8AC3E}">
        <p14:creationId xmlns:p14="http://schemas.microsoft.com/office/powerpoint/2010/main" val="31102142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832"/>
            <a:ext cx="12191999" cy="1325563"/>
          </a:xfrm>
        </p:spPr>
        <p:txBody>
          <a:bodyPr/>
          <a:lstStyle/>
          <a:p>
            <a:r>
              <a:rPr lang="en-US" b="1" dirty="0">
                <a:latin typeface="+mn-lt"/>
              </a:rPr>
              <a:t>SUBSISTANCE CULTURE </a:t>
            </a:r>
            <a:r>
              <a:rPr lang="en-US" b="1" dirty="0" smtClean="0">
                <a:latin typeface="+mn-lt"/>
              </a:rPr>
              <a:t>– A </a:t>
            </a:r>
            <a:r>
              <a:rPr lang="en-US" b="1" dirty="0" smtClean="0">
                <a:latin typeface="+mn-lt"/>
              </a:rPr>
              <a:t>FISHING PEOPLE</a:t>
            </a:r>
            <a:endParaRPr lang="en-US" b="1" dirty="0">
              <a:latin typeface="+mn-lt"/>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86135" y="3213137"/>
            <a:ext cx="6157402" cy="3644863"/>
          </a:xfr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5260" y="2833724"/>
            <a:ext cx="3643313" cy="3732969"/>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48600" y="3213136"/>
            <a:ext cx="4343400" cy="3530563"/>
          </a:xfrm>
          <a:prstGeom prst="rect">
            <a:avLst/>
          </a:prstGeom>
        </p:spPr>
      </p:pic>
      <p:sp>
        <p:nvSpPr>
          <p:cNvPr id="6" name="TextBox 5"/>
          <p:cNvSpPr txBox="1"/>
          <p:nvPr/>
        </p:nvSpPr>
        <p:spPr>
          <a:xfrm>
            <a:off x="68836" y="1065089"/>
            <a:ext cx="12192000" cy="923330"/>
          </a:xfrm>
          <a:prstGeom prst="rect">
            <a:avLst/>
          </a:prstGeom>
          <a:noFill/>
        </p:spPr>
        <p:txBody>
          <a:bodyPr wrap="square" rtlCol="0">
            <a:spAutoFit/>
          </a:bodyPr>
          <a:lstStyle/>
          <a:p>
            <a:r>
              <a:rPr lang="en-US" i="1" dirty="0" smtClean="0"/>
              <a:t>Annual historic consumptions of salmon was estimated to be </a:t>
            </a:r>
            <a:r>
              <a:rPr lang="en-US" i="1" dirty="0"/>
              <a:t>about 700 pounds per </a:t>
            </a:r>
            <a:r>
              <a:rPr lang="en-US" i="1" dirty="0" smtClean="0"/>
              <a:t>Tribal member, today’s annual consumption is about </a:t>
            </a:r>
            <a:r>
              <a:rPr lang="en-US" i="1" dirty="0"/>
              <a:t>1.2 pounds of salmon </a:t>
            </a:r>
            <a:r>
              <a:rPr lang="en-US" i="1" dirty="0" smtClean="0"/>
              <a:t>per person.  </a:t>
            </a:r>
            <a:r>
              <a:rPr lang="en-US" i="1" dirty="0"/>
              <a:t>The loss of salmon threatens traditional cultural practices that are a vital part of our Tribal identity.  </a:t>
            </a:r>
            <a:endParaRPr lang="en-US" dirty="0"/>
          </a:p>
        </p:txBody>
      </p:sp>
    </p:spTree>
    <p:extLst>
      <p:ext uri="{BB962C8B-B14F-4D97-AF65-F5344CB8AC3E}">
        <p14:creationId xmlns:p14="http://schemas.microsoft.com/office/powerpoint/2010/main" val="37136333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800" y="0"/>
            <a:ext cx="10515600" cy="1325563"/>
          </a:xfrm>
        </p:spPr>
        <p:txBody>
          <a:bodyPr/>
          <a:lstStyle/>
          <a:p>
            <a:r>
              <a:rPr lang="en-US" b="1" dirty="0" smtClean="0">
                <a:latin typeface="+mn-lt"/>
              </a:rPr>
              <a:t>HARVEST – SHOULDERING THE BURDEN OF CONSERVATION</a:t>
            </a:r>
            <a:endParaRPr lang="en-US" b="1" dirty="0">
              <a:latin typeface="+mn-lt"/>
            </a:endParaRPr>
          </a:p>
        </p:txBody>
      </p:sp>
      <p:pic>
        <p:nvPicPr>
          <p:cNvPr id="7" name="Content Placeholder 6"/>
          <p:cNvPicPr>
            <a:picLocks noGrp="1" noChangeAspect="1"/>
          </p:cNvPicPr>
          <p:nvPr>
            <p:ph sz="half" idx="1"/>
          </p:nvPr>
        </p:nvPicPr>
        <p:blipFill>
          <a:blip r:embed="rId3"/>
          <a:stretch>
            <a:fillRect/>
          </a:stretch>
        </p:blipFill>
        <p:spPr>
          <a:xfrm>
            <a:off x="1257300" y="2489200"/>
            <a:ext cx="4178300" cy="4368800"/>
          </a:xfrm>
          <a:prstGeom prst="rect">
            <a:avLst/>
          </a:prstGeom>
        </p:spPr>
      </p:pic>
      <p:pic>
        <p:nvPicPr>
          <p:cNvPr id="6" name="Content Placeholder 5"/>
          <p:cNvPicPr>
            <a:picLocks noGrp="1" noChangeAspect="1"/>
          </p:cNvPicPr>
          <p:nvPr>
            <p:ph sz="half" idx="2"/>
          </p:nvPr>
        </p:nvPicPr>
        <p:blipFill>
          <a:blip r:embed="rId4"/>
          <a:stretch>
            <a:fillRect/>
          </a:stretch>
        </p:blipFill>
        <p:spPr>
          <a:xfrm>
            <a:off x="6045200" y="2489199"/>
            <a:ext cx="4446284" cy="4157327"/>
          </a:xfrm>
          <a:prstGeom prst="rect">
            <a:avLst/>
          </a:prstGeom>
        </p:spPr>
      </p:pic>
      <p:sp>
        <p:nvSpPr>
          <p:cNvPr id="5" name="TextBox 4"/>
          <p:cNvSpPr txBox="1"/>
          <p:nvPr/>
        </p:nvSpPr>
        <p:spPr>
          <a:xfrm>
            <a:off x="177800" y="1245661"/>
            <a:ext cx="11912600" cy="1323439"/>
          </a:xfrm>
          <a:prstGeom prst="rect">
            <a:avLst/>
          </a:prstGeom>
          <a:noFill/>
        </p:spPr>
        <p:txBody>
          <a:bodyPr wrap="square" rtlCol="0">
            <a:spAutoFit/>
          </a:bodyPr>
          <a:lstStyle/>
          <a:p>
            <a:r>
              <a:rPr lang="en-US" sz="2000" i="1" dirty="0" smtClean="0"/>
              <a:t>Prior to listing there was no regulatory mechanism in the ESA to authorize the take of a listed species.  The 4 (d) rule was created to authorize the take of threatened species with an approved conservation based resource management plan.  The Shoshone-Bannock Tribes have approved Tribal Resource Management Plans for the take  of listed  chinook salmon which is based on a sliding scale harvest framework.  </a:t>
            </a:r>
            <a:endParaRPr lang="en-US" sz="2000" i="1" dirty="0"/>
          </a:p>
        </p:txBody>
      </p:sp>
    </p:spTree>
    <p:extLst>
      <p:ext uri="{BB962C8B-B14F-4D97-AF65-F5344CB8AC3E}">
        <p14:creationId xmlns:p14="http://schemas.microsoft.com/office/powerpoint/2010/main" val="10593457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1188700" cy="1325563"/>
          </a:xfrm>
        </p:spPr>
        <p:txBody>
          <a:bodyPr/>
          <a:lstStyle/>
          <a:p>
            <a:r>
              <a:rPr lang="en-US" b="1" dirty="0" smtClean="0">
                <a:latin typeface="+mn-lt"/>
              </a:rPr>
              <a:t>SBT HARVEST</a:t>
            </a:r>
            <a:endParaRPr lang="en-US" b="1" dirty="0">
              <a:latin typeface="+mn-lt"/>
            </a:endParaRPr>
          </a:p>
        </p:txBody>
      </p:sp>
      <p:sp>
        <p:nvSpPr>
          <p:cNvPr id="3" name="Rectangle 2"/>
          <p:cNvSpPr>
            <a:spLocks noChangeArrowheads="1"/>
          </p:cNvSpPr>
          <p:nvPr/>
        </p:nvSpPr>
        <p:spPr bwMode="auto">
          <a:xfrm>
            <a:off x="4165600" y="25400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3215146859"/>
              </p:ext>
            </p:extLst>
          </p:nvPr>
        </p:nvGraphicFramePr>
        <p:xfrm>
          <a:off x="774700" y="2082800"/>
          <a:ext cx="10909300" cy="4457700"/>
        </p:xfrm>
        <a:graphic>
          <a:graphicData uri="http://schemas.openxmlformats.org/presentationml/2006/ole">
            <mc:AlternateContent xmlns:mc="http://schemas.openxmlformats.org/markup-compatibility/2006">
              <mc:Choice xmlns:v="urn:schemas-microsoft-com:vml" Requires="v">
                <p:oleObj spid="_x0000_s3092" r:id="rId3" imgW="5200650" imgH="4000500" progId="SigmaPlotGraphicObject.11">
                  <p:embed/>
                </p:oleObj>
              </mc:Choice>
              <mc:Fallback>
                <p:oleObj r:id="rId3" imgW="5200650" imgH="4000500" progId="SigmaPlotGraphicObject.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700" y="2082800"/>
                        <a:ext cx="10909300" cy="4457700"/>
                      </a:xfrm>
                      <a:prstGeom prst="rect">
                        <a:avLst/>
                      </a:prstGeom>
                      <a:noFill/>
                      <a:extLst/>
                    </p:spPr>
                  </p:pic>
                </p:oleObj>
              </mc:Fallback>
            </mc:AlternateContent>
          </a:graphicData>
        </a:graphic>
      </p:graphicFrame>
      <p:sp>
        <p:nvSpPr>
          <p:cNvPr id="5" name="TextBox 4"/>
          <p:cNvSpPr txBox="1"/>
          <p:nvPr/>
        </p:nvSpPr>
        <p:spPr>
          <a:xfrm>
            <a:off x="139700" y="1165800"/>
            <a:ext cx="10909300" cy="646331"/>
          </a:xfrm>
          <a:prstGeom prst="rect">
            <a:avLst/>
          </a:prstGeom>
          <a:noFill/>
        </p:spPr>
        <p:txBody>
          <a:bodyPr wrap="square" rtlCol="0">
            <a:spAutoFit/>
          </a:bodyPr>
          <a:lstStyle/>
          <a:p>
            <a:r>
              <a:rPr lang="en-US" i="1" dirty="0" smtClean="0"/>
              <a:t>Total </a:t>
            </a:r>
            <a:r>
              <a:rPr lang="en-US" i="1" dirty="0"/>
              <a:t>Chinook harvested by SBT over </a:t>
            </a:r>
            <a:r>
              <a:rPr lang="en-US" i="1" dirty="0" smtClean="0"/>
              <a:t>the last 30 years reflects a less than meaningful annual fishery for the Tribes 6,000 members.  </a:t>
            </a:r>
            <a:endParaRPr lang="en-US" i="1" dirty="0"/>
          </a:p>
        </p:txBody>
      </p:sp>
    </p:spTree>
    <p:extLst>
      <p:ext uri="{BB962C8B-B14F-4D97-AF65-F5344CB8AC3E}">
        <p14:creationId xmlns:p14="http://schemas.microsoft.com/office/powerpoint/2010/main" val="30828063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2237"/>
            <a:ext cx="12192000" cy="1325563"/>
          </a:xfrm>
        </p:spPr>
        <p:txBody>
          <a:bodyPr/>
          <a:lstStyle/>
          <a:p>
            <a:r>
              <a:rPr lang="en-US" b="1" dirty="0" smtClean="0">
                <a:latin typeface="+mn-lt"/>
              </a:rPr>
              <a:t>TRIBES PERSPECTIVE ON THE SALMON PROBLEM</a:t>
            </a:r>
            <a:endParaRPr lang="en-US" b="1" dirty="0">
              <a:latin typeface="+mn-lt"/>
            </a:endParaRPr>
          </a:p>
        </p:txBody>
      </p:sp>
      <p:pic>
        <p:nvPicPr>
          <p:cNvPr id="4" name="Content Placeholder 3"/>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09600" y="2375079"/>
            <a:ext cx="5181600" cy="3912830"/>
          </a:xfrm>
        </p:spPr>
      </p:pic>
      <p:sp>
        <p:nvSpPr>
          <p:cNvPr id="7" name="Content Placeholder 6"/>
          <p:cNvSpPr>
            <a:spLocks noGrp="1"/>
          </p:cNvSpPr>
          <p:nvPr>
            <p:ph sz="half" idx="2"/>
          </p:nvPr>
        </p:nvSpPr>
        <p:spPr>
          <a:xfrm>
            <a:off x="6172200" y="2260599"/>
            <a:ext cx="5181600" cy="4597401"/>
          </a:xfrm>
        </p:spPr>
        <p:txBody>
          <a:bodyPr>
            <a:normAutofit fontScale="92500" lnSpcReduction="20000"/>
          </a:bodyPr>
          <a:lstStyle/>
          <a:p>
            <a:r>
              <a:rPr lang="en-US" i="1" dirty="0"/>
              <a:t>Salmon occupy 40% of their historic habitat in the </a:t>
            </a:r>
            <a:r>
              <a:rPr lang="en-US" i="1" dirty="0" smtClean="0"/>
              <a:t>Basin.</a:t>
            </a:r>
            <a:endParaRPr lang="en-US" i="1" dirty="0" smtClean="0"/>
          </a:p>
          <a:p>
            <a:r>
              <a:rPr lang="en-US" i="1" dirty="0" smtClean="0"/>
              <a:t>Abundance </a:t>
            </a:r>
            <a:r>
              <a:rPr lang="en-US" i="1" dirty="0"/>
              <a:t>in the </a:t>
            </a:r>
            <a:r>
              <a:rPr lang="en-US" i="1" dirty="0" smtClean="0"/>
              <a:t>Salmon </a:t>
            </a:r>
            <a:r>
              <a:rPr lang="en-US" i="1" dirty="0"/>
              <a:t>River is estimated at 0.5% of its historical runs </a:t>
            </a:r>
            <a:r>
              <a:rPr lang="en-US" i="1" dirty="0" smtClean="0"/>
              <a:t>size.</a:t>
            </a:r>
          </a:p>
          <a:p>
            <a:r>
              <a:rPr lang="en-US" i="1" dirty="0"/>
              <a:t>25-50% of Idaho streams are nutrient-limited – suggesting limiting factor.</a:t>
            </a:r>
            <a:endParaRPr lang="en-US" i="1" dirty="0"/>
          </a:p>
          <a:p>
            <a:r>
              <a:rPr lang="en-US" i="1" dirty="0"/>
              <a:t>Snake River </a:t>
            </a:r>
            <a:r>
              <a:rPr lang="en-US" i="1" dirty="0" smtClean="0"/>
              <a:t>salmon</a:t>
            </a:r>
            <a:r>
              <a:rPr lang="en-US" i="1" dirty="0" smtClean="0"/>
              <a:t> </a:t>
            </a:r>
            <a:r>
              <a:rPr lang="en-US" i="1" dirty="0" err="1"/>
              <a:t>smolt</a:t>
            </a:r>
            <a:r>
              <a:rPr lang="en-US" i="1" dirty="0"/>
              <a:t> to adult </a:t>
            </a:r>
            <a:r>
              <a:rPr lang="en-US" i="1" dirty="0" smtClean="0"/>
              <a:t>returns </a:t>
            </a:r>
            <a:r>
              <a:rPr lang="en-US" i="1" dirty="0"/>
              <a:t>are generally less than 1% </a:t>
            </a:r>
            <a:endParaRPr lang="en-US" i="1" dirty="0" smtClean="0"/>
          </a:p>
          <a:p>
            <a:pPr lvl="1"/>
            <a:r>
              <a:rPr lang="en-US" i="1" dirty="0" smtClean="0"/>
              <a:t>— </a:t>
            </a:r>
            <a:r>
              <a:rPr lang="en-US" i="1" dirty="0"/>
              <a:t>far below </a:t>
            </a:r>
            <a:r>
              <a:rPr lang="en-US" i="1" dirty="0" smtClean="0"/>
              <a:t>what is necessary for Recovery or </a:t>
            </a:r>
            <a:r>
              <a:rPr lang="en-US" i="1" dirty="0"/>
              <a:t>to meet the Northwest Power and Conservation Council goals of 2-6%.</a:t>
            </a:r>
            <a:endParaRPr lang="en-US" dirty="0"/>
          </a:p>
          <a:p>
            <a:pPr marL="171450" lvl="0" indent="-171450">
              <a:defRPr/>
            </a:pPr>
            <a:endParaRPr lang="en-US" dirty="0"/>
          </a:p>
          <a:p>
            <a:endParaRPr lang="en-US" dirty="0"/>
          </a:p>
        </p:txBody>
      </p:sp>
      <p:sp>
        <p:nvSpPr>
          <p:cNvPr id="6" name="TextBox 5"/>
          <p:cNvSpPr txBox="1"/>
          <p:nvPr/>
        </p:nvSpPr>
        <p:spPr>
          <a:xfrm>
            <a:off x="139700" y="1143000"/>
            <a:ext cx="11633200" cy="1015663"/>
          </a:xfrm>
          <a:prstGeom prst="rect">
            <a:avLst/>
          </a:prstGeom>
          <a:noFill/>
        </p:spPr>
        <p:txBody>
          <a:bodyPr wrap="square" rtlCol="0">
            <a:spAutoFit/>
          </a:bodyPr>
          <a:lstStyle/>
          <a:p>
            <a:pPr lvl="0">
              <a:defRPr/>
            </a:pPr>
            <a:r>
              <a:rPr lang="en-US" sz="2000" i="1" dirty="0" smtClean="0"/>
              <a:t>The </a:t>
            </a:r>
            <a:r>
              <a:rPr lang="en-US" sz="2000" i="1" dirty="0" smtClean="0"/>
              <a:t>lack of abundant salmon populations </a:t>
            </a:r>
            <a:r>
              <a:rPr lang="en-US" sz="2000" i="1" dirty="0" smtClean="0"/>
              <a:t>in Idaho is </a:t>
            </a:r>
            <a:r>
              <a:rPr lang="en-US" sz="2000" i="1" dirty="0" smtClean="0"/>
              <a:t>causing conflict for all of us in this room</a:t>
            </a:r>
            <a:r>
              <a:rPr lang="en-US" sz="2000" i="1" dirty="0" smtClean="0"/>
              <a:t>.  We need salmon to hav</a:t>
            </a:r>
            <a:r>
              <a:rPr lang="en-US" sz="2000" i="1" dirty="0" smtClean="0"/>
              <a:t>e salmon and to get there we need SAR’s in the 2 - 6% range; preferably at the at the higher end to support meaningful harvest.  We need to restore the Snake River’s natural riverine ecosystem.  </a:t>
            </a:r>
            <a:endParaRPr lang="en-US" sz="2000" i="1" dirty="0" smtClean="0"/>
          </a:p>
        </p:txBody>
      </p:sp>
    </p:spTree>
    <p:extLst>
      <p:ext uri="{BB962C8B-B14F-4D97-AF65-F5344CB8AC3E}">
        <p14:creationId xmlns:p14="http://schemas.microsoft.com/office/powerpoint/2010/main" val="2874963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816080" y="2780928"/>
            <a:ext cx="3851921" cy="338785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4"/>
          <p:cNvSpPr txBox="1">
            <a:spLocks noChangeArrowheads="1"/>
          </p:cNvSpPr>
          <p:nvPr/>
        </p:nvSpPr>
        <p:spPr>
          <a:xfrm>
            <a:off x="0" y="23171"/>
            <a:ext cx="10668000" cy="1139825"/>
          </a:xfrm>
          <a:prstGeom prst="rect">
            <a:avLst/>
          </a:prstGeom>
        </p:spPr>
        <p:txBody>
          <a:bodyPr/>
          <a:lstStyle/>
          <a:p>
            <a:pPr eaLnBrk="0" fontAlgn="base" hangingPunct="0">
              <a:spcBef>
                <a:spcPct val="0"/>
              </a:spcBef>
              <a:spcAft>
                <a:spcPct val="0"/>
              </a:spcAft>
              <a:defRPr/>
            </a:pPr>
            <a:r>
              <a:rPr lang="en-US" sz="4400" b="1" kern="0" dirty="0">
                <a:ea typeface="+mj-ea"/>
                <a:cs typeface="+mj-cs"/>
              </a:rPr>
              <a:t>FISH ACCORD </a:t>
            </a:r>
            <a:r>
              <a:rPr lang="en-US" sz="4400" b="1" kern="0" dirty="0" smtClean="0">
                <a:ea typeface="+mj-ea"/>
                <a:cs typeface="+mj-cs"/>
              </a:rPr>
              <a:t>&amp; EXTENTION 2008 </a:t>
            </a:r>
            <a:r>
              <a:rPr lang="en-US" sz="4400" b="1" kern="0" dirty="0">
                <a:ea typeface="+mj-ea"/>
                <a:cs typeface="+mj-cs"/>
              </a:rPr>
              <a:t>- 2022</a:t>
            </a:r>
          </a:p>
        </p:txBody>
      </p:sp>
      <p:sp>
        <p:nvSpPr>
          <p:cNvPr id="3" name="Rectangle 2"/>
          <p:cNvSpPr/>
          <p:nvPr/>
        </p:nvSpPr>
        <p:spPr>
          <a:xfrm>
            <a:off x="589991" y="2321578"/>
            <a:ext cx="5253992" cy="3847207"/>
          </a:xfrm>
          <a:prstGeom prst="rect">
            <a:avLst/>
          </a:prstGeom>
        </p:spPr>
        <p:txBody>
          <a:bodyPr wrap="square">
            <a:spAutoFit/>
          </a:bodyPr>
          <a:lstStyle/>
          <a:p>
            <a:r>
              <a:rPr lang="en-US" sz="2400" b="1" dirty="0" smtClean="0"/>
              <a:t>Extensions provided</a:t>
            </a:r>
            <a:r>
              <a:rPr lang="en-US" sz="2400" b="1" dirty="0"/>
              <a:t>: </a:t>
            </a:r>
          </a:p>
          <a:p>
            <a:pPr marL="342900" indent="-342900">
              <a:buFont typeface="Arial" panose="020B0604020202020204" pitchFamily="34" charset="0"/>
              <a:buChar char="•"/>
            </a:pPr>
            <a:r>
              <a:rPr lang="en-US" sz="2000" b="1" dirty="0" smtClean="0"/>
              <a:t>Additional Funding </a:t>
            </a:r>
            <a:r>
              <a:rPr lang="en-US" sz="2000" b="1" dirty="0"/>
              <a:t>Commitment – </a:t>
            </a:r>
          </a:p>
          <a:p>
            <a:pPr marL="800100" lvl="1" indent="-342900">
              <a:buFont typeface="Arial" panose="020B0604020202020204" pitchFamily="34" charset="0"/>
              <a:buChar char="•"/>
            </a:pPr>
            <a:r>
              <a:rPr lang="en-US" sz="2000" dirty="0" smtClean="0"/>
              <a:t>~$20 </a:t>
            </a:r>
            <a:r>
              <a:rPr lang="en-US" sz="2000" dirty="0"/>
              <a:t>million over 4 years (2019-2022)</a:t>
            </a:r>
          </a:p>
          <a:p>
            <a:pPr marL="800100" lvl="1" indent="-342900">
              <a:buFont typeface="Arial" panose="020B0604020202020204" pitchFamily="34" charset="0"/>
              <a:buChar char="•"/>
            </a:pPr>
            <a:r>
              <a:rPr lang="en-US" sz="2000" dirty="0" smtClean="0"/>
              <a:t>Carryforward $12.5 </a:t>
            </a:r>
            <a:r>
              <a:rPr lang="en-US" sz="2000" dirty="0"/>
              <a:t>million Hatchery</a:t>
            </a:r>
          </a:p>
          <a:p>
            <a:pPr marL="342900" indent="-342900">
              <a:buFont typeface="Arial" panose="020B0604020202020204" pitchFamily="34" charset="0"/>
              <a:buChar char="•"/>
            </a:pPr>
            <a:endParaRPr lang="en-US" sz="2000" b="1" dirty="0"/>
          </a:p>
          <a:p>
            <a:pPr marL="342900" indent="-342900">
              <a:buFont typeface="Arial" panose="020B0604020202020204" pitchFamily="34" charset="0"/>
              <a:buChar char="•"/>
            </a:pPr>
            <a:r>
              <a:rPr lang="en-US" sz="2000" b="1" dirty="0"/>
              <a:t>Integrated Fish &amp; Wildlife Mitigation – </a:t>
            </a:r>
          </a:p>
          <a:p>
            <a:pPr marL="800100" lvl="1" indent="-342900">
              <a:buFont typeface="Arial" panose="020B0604020202020204" pitchFamily="34" charset="0"/>
              <a:buChar char="•"/>
            </a:pPr>
            <a:r>
              <a:rPr lang="en-US" sz="2000" dirty="0"/>
              <a:t>Federal Columbia River Power System </a:t>
            </a:r>
          </a:p>
          <a:p>
            <a:pPr marL="1257300" lvl="2" indent="-342900">
              <a:buFont typeface="Arial" panose="020B0604020202020204" pitchFamily="34" charset="0"/>
              <a:buChar char="•"/>
            </a:pPr>
            <a:r>
              <a:rPr lang="en-US" sz="2000" dirty="0"/>
              <a:t>ESA - biological opinion; and,</a:t>
            </a:r>
          </a:p>
          <a:p>
            <a:pPr marL="1257300" lvl="2" indent="-342900">
              <a:buFont typeface="Arial" panose="020B0604020202020204" pitchFamily="34" charset="0"/>
              <a:buChar char="•"/>
            </a:pPr>
            <a:r>
              <a:rPr lang="en-US" sz="2000" dirty="0"/>
              <a:t>NPCC’S Fish and Wildlife Program</a:t>
            </a:r>
          </a:p>
          <a:p>
            <a:pPr marL="342900" indent="-342900">
              <a:buFont typeface="Arial" panose="020B0604020202020204" pitchFamily="34" charset="0"/>
              <a:buChar char="•"/>
            </a:pPr>
            <a:endParaRPr lang="en-US" sz="2000" b="1" dirty="0"/>
          </a:p>
          <a:p>
            <a:pPr marL="342900" indent="-342900">
              <a:buFont typeface="Arial" panose="020B0604020202020204" pitchFamily="34" charset="0"/>
              <a:buChar char="•"/>
            </a:pPr>
            <a:r>
              <a:rPr lang="en-US" sz="2000" b="1" dirty="0"/>
              <a:t>Flexibility</a:t>
            </a:r>
            <a:r>
              <a:rPr lang="en-US" sz="2000" dirty="0"/>
              <a:t> for project implementation and budgeting. </a:t>
            </a:r>
            <a:r>
              <a:rPr lang="en-US" sz="2000" b="1" dirty="0"/>
              <a:t> </a:t>
            </a:r>
          </a:p>
        </p:txBody>
      </p:sp>
      <p:sp>
        <p:nvSpPr>
          <p:cNvPr id="4" name="TextBox 3"/>
          <p:cNvSpPr txBox="1"/>
          <p:nvPr/>
        </p:nvSpPr>
        <p:spPr>
          <a:xfrm>
            <a:off x="177800" y="764704"/>
            <a:ext cx="11899900" cy="1200329"/>
          </a:xfrm>
          <a:prstGeom prst="rect">
            <a:avLst/>
          </a:prstGeom>
          <a:noFill/>
        </p:spPr>
        <p:txBody>
          <a:bodyPr wrap="square" rtlCol="0">
            <a:spAutoFit/>
          </a:bodyPr>
          <a:lstStyle/>
          <a:p>
            <a:r>
              <a:rPr lang="en-US" sz="2400" i="1" dirty="0"/>
              <a:t>In </a:t>
            </a:r>
            <a:r>
              <a:rPr lang="en-US" sz="2400" b="1" i="1" dirty="0" smtClean="0"/>
              <a:t>2008 </a:t>
            </a:r>
            <a:r>
              <a:rPr lang="en-US" sz="2400" i="1" dirty="0"/>
              <a:t>the Tribes </a:t>
            </a:r>
            <a:r>
              <a:rPr lang="en-US" sz="2400" i="1" dirty="0" smtClean="0"/>
              <a:t>entered into a 10 </a:t>
            </a:r>
            <a:r>
              <a:rPr lang="en-US" sz="2400" i="1" dirty="0"/>
              <a:t>year $61 million fish and wildlife </a:t>
            </a:r>
            <a:r>
              <a:rPr lang="en-US" sz="2400" i="1" dirty="0" smtClean="0"/>
              <a:t>mitigation funding </a:t>
            </a:r>
            <a:r>
              <a:rPr lang="en-US" sz="2400" i="1" dirty="0"/>
              <a:t>agreement </a:t>
            </a:r>
            <a:r>
              <a:rPr lang="en-US" sz="2400" b="1" i="1" dirty="0"/>
              <a:t>“Fish Accord”</a:t>
            </a:r>
            <a:r>
              <a:rPr lang="en-US" sz="2400" i="1" dirty="0"/>
              <a:t> w/  Bonneville Power Administration, Bureau of Reclamation and Corps of </a:t>
            </a:r>
            <a:r>
              <a:rPr lang="en-US" sz="2400" i="1" dirty="0" smtClean="0"/>
              <a:t>Engineers; and, </a:t>
            </a:r>
            <a:r>
              <a:rPr lang="en-US" sz="2400" i="1" dirty="0"/>
              <a:t>signed an </a:t>
            </a:r>
            <a:r>
              <a:rPr lang="en-US" sz="2400" b="1" i="1" dirty="0"/>
              <a:t>Extension</a:t>
            </a:r>
            <a:r>
              <a:rPr lang="en-US" sz="2400" i="1" dirty="0"/>
              <a:t> </a:t>
            </a:r>
            <a:r>
              <a:rPr lang="en-US" sz="2400" i="1" dirty="0" smtClean="0"/>
              <a:t>to </a:t>
            </a:r>
            <a:r>
              <a:rPr lang="en-US" sz="2400" i="1" dirty="0"/>
              <a:t>the original </a:t>
            </a:r>
            <a:r>
              <a:rPr lang="en-US" sz="2400" i="1" dirty="0" smtClean="0"/>
              <a:t>agreement for 2019 -2022.</a:t>
            </a:r>
            <a:endParaRPr lang="en-US" sz="2400" i="1" dirty="0"/>
          </a:p>
        </p:txBody>
      </p:sp>
      <p:sp>
        <p:nvSpPr>
          <p:cNvPr id="5" name="TextBox 4"/>
          <p:cNvSpPr txBox="1"/>
          <p:nvPr/>
        </p:nvSpPr>
        <p:spPr>
          <a:xfrm>
            <a:off x="6809183" y="6168785"/>
            <a:ext cx="3600400" cy="369332"/>
          </a:xfrm>
          <a:prstGeom prst="rect">
            <a:avLst/>
          </a:prstGeom>
          <a:noFill/>
        </p:spPr>
        <p:txBody>
          <a:bodyPr wrap="square" rtlCol="0">
            <a:spAutoFit/>
          </a:bodyPr>
          <a:lstStyle/>
          <a:p>
            <a:r>
              <a:rPr lang="en-US" dirty="0"/>
              <a:t>Bonneville Dam – Columbia River</a:t>
            </a:r>
          </a:p>
        </p:txBody>
      </p:sp>
    </p:spTree>
    <p:extLst>
      <p:ext uri="{BB962C8B-B14F-4D97-AF65-F5344CB8AC3E}">
        <p14:creationId xmlns:p14="http://schemas.microsoft.com/office/powerpoint/2010/main" val="28881323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0801" y="82793"/>
            <a:ext cx="10435804" cy="681912"/>
          </a:xfrm>
        </p:spPr>
        <p:txBody>
          <a:bodyPr>
            <a:noAutofit/>
          </a:bodyPr>
          <a:lstStyle/>
          <a:p>
            <a:r>
              <a:rPr lang="en-US" sz="4400" dirty="0">
                <a:latin typeface="+mn-lt"/>
              </a:rPr>
              <a:t>THE FISH AND WILDLIFE DEPARTMENT</a:t>
            </a: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961670" y="2997792"/>
            <a:ext cx="5598826" cy="3832973"/>
          </a:xfrm>
        </p:spPr>
      </p:pic>
      <p:sp>
        <p:nvSpPr>
          <p:cNvPr id="6" name="Text Placeholder 5"/>
          <p:cNvSpPr>
            <a:spLocks noGrp="1"/>
          </p:cNvSpPr>
          <p:nvPr>
            <p:ph type="body" sz="half" idx="2"/>
          </p:nvPr>
        </p:nvSpPr>
        <p:spPr>
          <a:xfrm>
            <a:off x="101600" y="1484784"/>
            <a:ext cx="4687906" cy="5373217"/>
          </a:xfrm>
        </p:spPr>
        <p:txBody>
          <a:bodyPr>
            <a:normAutofit fontScale="77500" lnSpcReduction="20000"/>
          </a:bodyPr>
          <a:lstStyle/>
          <a:p>
            <a:r>
              <a:rPr lang="en-US" sz="1800" b="1" dirty="0"/>
              <a:t>PROGRAMS:</a:t>
            </a:r>
          </a:p>
          <a:p>
            <a:pPr marL="285750" indent="-285750">
              <a:buFont typeface="Arial" panose="020B0604020202020204" pitchFamily="34" charset="0"/>
              <a:buChar char="•"/>
            </a:pPr>
            <a:r>
              <a:rPr lang="en-US" sz="1500" b="1" dirty="0"/>
              <a:t>Southern Idaho Wildlife Mitigation</a:t>
            </a:r>
          </a:p>
          <a:p>
            <a:pPr marL="285750" indent="-285750">
              <a:buFont typeface="Arial" panose="020B0604020202020204" pitchFamily="34" charset="0"/>
              <a:buChar char="•"/>
            </a:pPr>
            <a:r>
              <a:rPr lang="en-US" sz="1500" b="1" dirty="0"/>
              <a:t>Snake River Sockeye Research</a:t>
            </a:r>
          </a:p>
          <a:p>
            <a:pPr marL="285750" indent="-285750">
              <a:buFont typeface="Arial" panose="020B0604020202020204" pitchFamily="34" charset="0"/>
              <a:buChar char="•"/>
            </a:pPr>
            <a:r>
              <a:rPr lang="en-US" sz="1500" b="1" dirty="0"/>
              <a:t>Crystal Springs Hatchery</a:t>
            </a:r>
          </a:p>
          <a:p>
            <a:pPr marL="285750" indent="-285750">
              <a:buFont typeface="Arial" panose="020B0604020202020204" pitchFamily="34" charset="0"/>
              <a:buChar char="•"/>
            </a:pPr>
            <a:r>
              <a:rPr lang="en-US" sz="1500" b="1" dirty="0"/>
              <a:t>Fort Hall Stream Restoration</a:t>
            </a:r>
          </a:p>
          <a:p>
            <a:pPr marL="285750" indent="-285750">
              <a:buFont typeface="Arial" panose="020B0604020202020204" pitchFamily="34" charset="0"/>
              <a:buChar char="•"/>
            </a:pPr>
            <a:r>
              <a:rPr lang="en-US" sz="1500" b="1" dirty="0"/>
              <a:t>Idaho Supplementation Studies</a:t>
            </a:r>
          </a:p>
          <a:p>
            <a:pPr marL="285750" indent="-285750">
              <a:buFont typeface="Arial" panose="020B0604020202020204" pitchFamily="34" charset="0"/>
              <a:buChar char="•"/>
            </a:pPr>
            <a:r>
              <a:rPr lang="en-US" sz="1500" b="1" dirty="0"/>
              <a:t>Administration Program</a:t>
            </a:r>
          </a:p>
          <a:p>
            <a:pPr marL="285750" indent="-285750">
              <a:buFont typeface="Arial" panose="020B0604020202020204" pitchFamily="34" charset="0"/>
              <a:buChar char="•"/>
            </a:pPr>
            <a:r>
              <a:rPr lang="en-US" sz="1500" b="1" dirty="0"/>
              <a:t>Tribal Supplementation</a:t>
            </a:r>
          </a:p>
          <a:p>
            <a:pPr marL="285750" indent="-285750">
              <a:buFont typeface="Arial" panose="020B0604020202020204" pitchFamily="34" charset="0"/>
              <a:buChar char="•"/>
            </a:pPr>
            <a:r>
              <a:rPr lang="en-US" sz="1500" b="1" dirty="0"/>
              <a:t>Salmon River Habitat Enhancement</a:t>
            </a:r>
          </a:p>
          <a:p>
            <a:pPr marL="285750" indent="-285750">
              <a:buFont typeface="Arial" panose="020B0604020202020204" pitchFamily="34" charset="0"/>
              <a:buChar char="•"/>
            </a:pPr>
            <a:r>
              <a:rPr lang="en-US" sz="1500" b="1" dirty="0"/>
              <a:t>Yankee Fork Floodplain Restoration</a:t>
            </a:r>
          </a:p>
          <a:p>
            <a:pPr marL="285750" indent="-285750">
              <a:buFont typeface="Arial" panose="020B0604020202020204" pitchFamily="34" charset="0"/>
              <a:buChar char="•"/>
            </a:pPr>
            <a:r>
              <a:rPr lang="en-US" sz="1500" b="1" dirty="0"/>
              <a:t>Nutrient Enhancement</a:t>
            </a:r>
          </a:p>
          <a:p>
            <a:pPr marL="285750" indent="-285750">
              <a:buFont typeface="Arial" panose="020B0604020202020204" pitchFamily="34" charset="0"/>
              <a:buChar char="•"/>
            </a:pPr>
            <a:r>
              <a:rPr lang="en-US" sz="1500" b="1" dirty="0"/>
              <a:t>ESA Habitat</a:t>
            </a:r>
          </a:p>
          <a:p>
            <a:pPr marL="285750" indent="-285750">
              <a:buFont typeface="Arial" panose="020B0604020202020204" pitchFamily="34" charset="0"/>
              <a:buChar char="•"/>
            </a:pPr>
            <a:r>
              <a:rPr lang="en-US" sz="1500" b="1" dirty="0"/>
              <a:t>Lower Snake River Compensation</a:t>
            </a:r>
          </a:p>
          <a:p>
            <a:pPr marL="285750" indent="-285750">
              <a:buFont typeface="Arial" panose="020B0604020202020204" pitchFamily="34" charset="0"/>
              <a:buChar char="•"/>
            </a:pPr>
            <a:r>
              <a:rPr lang="en-US" sz="1500" b="1" dirty="0"/>
              <a:t>Resident Fish &amp; Wildlife</a:t>
            </a:r>
          </a:p>
          <a:p>
            <a:pPr marL="285750" indent="-285750">
              <a:buFont typeface="Arial" panose="020B0604020202020204" pitchFamily="34" charset="0"/>
              <a:buChar char="•"/>
            </a:pPr>
            <a:r>
              <a:rPr lang="en-US" sz="1500" b="1" dirty="0"/>
              <a:t>Columbia River Fish Management</a:t>
            </a:r>
          </a:p>
          <a:p>
            <a:pPr marL="285750" indent="-285750">
              <a:buFont typeface="Arial" panose="020B0604020202020204" pitchFamily="34" charset="0"/>
              <a:buChar char="•"/>
            </a:pPr>
            <a:r>
              <a:rPr lang="en-US" sz="1500" b="1" dirty="0"/>
              <a:t>Environmental</a:t>
            </a:r>
          </a:p>
          <a:p>
            <a:pPr marL="285750" indent="-285750">
              <a:buFont typeface="Arial" panose="020B0604020202020204" pitchFamily="34" charset="0"/>
              <a:buChar char="•"/>
            </a:pPr>
            <a:r>
              <a:rPr lang="en-US" sz="1500" b="1" dirty="0"/>
              <a:t>Forestry / Woodlands</a:t>
            </a:r>
          </a:p>
          <a:p>
            <a:pPr marL="285750" indent="-285750">
              <a:buFont typeface="Arial" panose="020B0604020202020204" pitchFamily="34" charset="0"/>
              <a:buChar char="•"/>
            </a:pPr>
            <a:r>
              <a:rPr lang="en-US" sz="1500" b="1" dirty="0"/>
              <a:t>Greenhouse / Nursery </a:t>
            </a:r>
          </a:p>
          <a:p>
            <a:pPr marL="285750" indent="-285750">
              <a:buFont typeface="Arial" panose="020B0604020202020204" pitchFamily="34" charset="0"/>
              <a:buChar char="•"/>
            </a:pPr>
            <a:r>
              <a:rPr lang="en-US" sz="1500" b="1" dirty="0"/>
              <a:t>Pacific Coastal Salmon Recovery</a:t>
            </a:r>
          </a:p>
          <a:p>
            <a:pPr marL="285750" indent="-285750">
              <a:buFont typeface="Arial" panose="020B0604020202020204" pitchFamily="34" charset="0"/>
              <a:buChar char="•"/>
            </a:pPr>
            <a:r>
              <a:rPr lang="en-US" sz="1500" b="1" dirty="0"/>
              <a:t>Native American Interpretive Rivers</a:t>
            </a:r>
          </a:p>
          <a:p>
            <a:pPr marL="285750" indent="-285750">
              <a:buFont typeface="Arial" panose="020B0604020202020204" pitchFamily="34" charset="0"/>
              <a:buChar char="•"/>
            </a:pPr>
            <a:r>
              <a:rPr lang="en-US" sz="1500" b="1" dirty="0"/>
              <a:t>Non-Member Permit Fishing / Hunting Programs</a:t>
            </a:r>
          </a:p>
        </p:txBody>
      </p:sp>
      <p:sp>
        <p:nvSpPr>
          <p:cNvPr id="8" name="TextBox 7"/>
          <p:cNvSpPr txBox="1"/>
          <p:nvPr/>
        </p:nvSpPr>
        <p:spPr>
          <a:xfrm>
            <a:off x="609600" y="692697"/>
            <a:ext cx="9824578" cy="830997"/>
          </a:xfrm>
          <a:prstGeom prst="rect">
            <a:avLst/>
          </a:prstGeom>
          <a:noFill/>
        </p:spPr>
        <p:txBody>
          <a:bodyPr wrap="square" rtlCol="0">
            <a:spAutoFit/>
          </a:bodyPr>
          <a:lstStyle/>
          <a:p>
            <a:r>
              <a:rPr lang="en-US" sz="2400" b="1" i="1" dirty="0"/>
              <a:t>Employment: </a:t>
            </a:r>
            <a:r>
              <a:rPr lang="en-US" sz="2400" i="1" dirty="0"/>
              <a:t> ~ 60 permanent and seasonal employees </a:t>
            </a:r>
          </a:p>
          <a:p>
            <a:r>
              <a:rPr lang="en-US" sz="2400" b="1" i="1" dirty="0"/>
              <a:t>Annual Budget:</a:t>
            </a:r>
            <a:r>
              <a:rPr lang="en-US" sz="2400" i="1" dirty="0"/>
              <a:t>  $5 million 	</a:t>
            </a:r>
            <a:r>
              <a:rPr lang="en-US" sz="2400" b="1" i="1" dirty="0"/>
              <a:t>Contracts / Grants:   </a:t>
            </a:r>
            <a:r>
              <a:rPr lang="en-US" sz="2400" i="1" dirty="0"/>
              <a:t>30</a:t>
            </a:r>
          </a:p>
        </p:txBody>
      </p:sp>
      <p:sp>
        <p:nvSpPr>
          <p:cNvPr id="2" name="TextBox 1"/>
          <p:cNvSpPr txBox="1"/>
          <p:nvPr/>
        </p:nvSpPr>
        <p:spPr>
          <a:xfrm>
            <a:off x="4961670" y="1520463"/>
            <a:ext cx="5706330" cy="1477328"/>
          </a:xfrm>
          <a:prstGeom prst="rect">
            <a:avLst/>
          </a:prstGeom>
          <a:noFill/>
        </p:spPr>
        <p:txBody>
          <a:bodyPr wrap="square" rtlCol="0">
            <a:spAutoFit/>
          </a:bodyPr>
          <a:lstStyle/>
          <a:p>
            <a:r>
              <a:rPr lang="en-US" b="1" i="1" dirty="0"/>
              <a:t>FUNDING SOURCES: </a:t>
            </a:r>
            <a:r>
              <a:rPr lang="en-US" i="1" dirty="0"/>
              <a:t>Bonneville Power Administration,  U.S. Fish &amp; Wildlife Service, NOAA Fisheries, Bureau of Indian Affairs, Tribal General Fund, Bureau of Land Management, Bureau of Reclamation, Forest Service, Natural Resource Conservation Service, and the Department of Energy.</a:t>
            </a:r>
            <a:endParaRPr lang="en-US" dirty="0"/>
          </a:p>
        </p:txBody>
      </p:sp>
    </p:spTree>
    <p:extLst>
      <p:ext uri="{BB962C8B-B14F-4D97-AF65-F5344CB8AC3E}">
        <p14:creationId xmlns:p14="http://schemas.microsoft.com/office/powerpoint/2010/main" val="2601779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8"/>
          <p:cNvGrpSpPr/>
          <p:nvPr/>
        </p:nvGrpSpPr>
        <p:grpSpPr>
          <a:xfrm>
            <a:off x="635000" y="1322727"/>
            <a:ext cx="10922000" cy="5344773"/>
            <a:chOff x="381000" y="457200"/>
            <a:chExt cx="8763000" cy="5538641"/>
          </a:xfrm>
        </p:grpSpPr>
        <p:pic>
          <p:nvPicPr>
            <p:cNvPr id="20" name="Picture 7"/>
            <p:cNvPicPr>
              <a:picLocks noChangeAspect="1" noChangeArrowheads="1"/>
            </p:cNvPicPr>
            <p:nvPr/>
          </p:nvPicPr>
          <p:blipFill>
            <a:blip r:embed="rId3" cstate="print"/>
            <a:srcRect/>
            <a:stretch>
              <a:fillRect/>
            </a:stretch>
          </p:blipFill>
          <p:spPr bwMode="auto">
            <a:xfrm>
              <a:off x="1204913" y="514350"/>
              <a:ext cx="7334250" cy="4686300"/>
            </a:xfrm>
            <a:prstGeom prst="rect">
              <a:avLst/>
            </a:prstGeom>
            <a:noFill/>
            <a:ln w="9525">
              <a:noFill/>
              <a:miter lim="800000"/>
              <a:headEnd/>
              <a:tailEnd/>
            </a:ln>
            <a:effectLst/>
          </p:spPr>
        </p:pic>
        <p:cxnSp>
          <p:nvCxnSpPr>
            <p:cNvPr id="21" name="Straight Connector 20"/>
            <p:cNvCxnSpPr/>
            <p:nvPr/>
          </p:nvCxnSpPr>
          <p:spPr>
            <a:xfrm rot="5400000">
              <a:off x="-1138237" y="2857500"/>
              <a:ext cx="46863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2681288" y="2857500"/>
              <a:ext cx="468630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4852988" y="2857500"/>
              <a:ext cx="4686300" cy="0"/>
            </a:xfrm>
            <a:prstGeom prst="line">
              <a:avLst/>
            </a:prstGeom>
            <a:ln w="25400">
              <a:solidFill>
                <a:srgbClr val="FF3300"/>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904875" y="5200650"/>
              <a:ext cx="8239125" cy="318941"/>
            </a:xfrm>
            <a:prstGeom prst="rect">
              <a:avLst/>
            </a:prstGeom>
            <a:noFill/>
          </p:spPr>
          <p:txBody>
            <a:bodyPr wrap="square" rtlCol="0">
              <a:spAutoFit/>
            </a:bodyPr>
            <a:lstStyle/>
            <a:p>
              <a:r>
                <a:rPr lang="en-US" sz="1400" dirty="0">
                  <a:solidFill>
                    <a:schemeClr val="tx1">
                      <a:lumMod val="95000"/>
                      <a:lumOff val="5000"/>
                    </a:schemeClr>
                  </a:solidFill>
                  <a:latin typeface="Arial Rounded MT Bold" pitchFamily="34" charset="0"/>
                  <a:cs typeface="Times New Roman" pitchFamily="18" charset="0"/>
                </a:rPr>
                <a:t>1860	  1880	    1900	        1920	          1940	             1960              1980             2000</a:t>
              </a:r>
            </a:p>
          </p:txBody>
        </p:sp>
        <p:sp>
          <p:nvSpPr>
            <p:cNvPr id="25" name="TextBox 24"/>
            <p:cNvSpPr txBox="1"/>
            <p:nvPr/>
          </p:nvSpPr>
          <p:spPr>
            <a:xfrm rot="16200000">
              <a:off x="-714345" y="3000345"/>
              <a:ext cx="2590800" cy="400110"/>
            </a:xfrm>
            <a:prstGeom prst="rect">
              <a:avLst/>
            </a:prstGeom>
            <a:noFill/>
          </p:spPr>
          <p:txBody>
            <a:bodyPr wrap="square" rtlCol="0">
              <a:spAutoFit/>
            </a:bodyPr>
            <a:lstStyle/>
            <a:p>
              <a:pPr algn="ctr"/>
              <a:r>
                <a:rPr lang="en-US" sz="2000" dirty="0">
                  <a:latin typeface="Arial Rounded MT Bold" pitchFamily="34" charset="0"/>
                </a:rPr>
                <a:t>Millions of pounds</a:t>
              </a:r>
            </a:p>
          </p:txBody>
        </p:sp>
        <p:cxnSp>
          <p:nvCxnSpPr>
            <p:cNvPr id="26" name="Straight Arrow Connector 25"/>
            <p:cNvCxnSpPr/>
            <p:nvPr/>
          </p:nvCxnSpPr>
          <p:spPr>
            <a:xfrm flipV="1">
              <a:off x="5024438" y="1828800"/>
              <a:ext cx="2171700" cy="38100"/>
            </a:xfrm>
            <a:prstGeom prst="straightConnector1">
              <a:avLst/>
            </a:prstGeom>
            <a:ln w="47625">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176838" y="1176010"/>
              <a:ext cx="1905000" cy="542198"/>
            </a:xfrm>
            <a:prstGeom prst="rect">
              <a:avLst/>
            </a:prstGeom>
            <a:noFill/>
          </p:spPr>
          <p:txBody>
            <a:bodyPr wrap="square" rtlCol="0">
              <a:spAutoFit/>
            </a:bodyPr>
            <a:lstStyle/>
            <a:p>
              <a:pPr algn="ctr"/>
              <a:r>
                <a:rPr lang="en-US" sz="1400" i="1" dirty="0">
                  <a:ln w="0">
                    <a:solidFill>
                      <a:srgbClr val="FF0000"/>
                    </a:solidFill>
                  </a:ln>
                  <a:latin typeface="Arial Rounded MT Bold" pitchFamily="34" charset="0"/>
                </a:rPr>
                <a:t>Columbia River Dam Construction</a:t>
              </a:r>
            </a:p>
          </p:txBody>
        </p:sp>
        <p:sp>
          <p:nvSpPr>
            <p:cNvPr id="28" name="TextBox 27"/>
            <p:cNvSpPr txBox="1"/>
            <p:nvPr/>
          </p:nvSpPr>
          <p:spPr>
            <a:xfrm>
              <a:off x="1104931" y="5676900"/>
              <a:ext cx="7234207" cy="318941"/>
            </a:xfrm>
            <a:prstGeom prst="rect">
              <a:avLst/>
            </a:prstGeom>
            <a:noFill/>
          </p:spPr>
          <p:txBody>
            <a:bodyPr wrap="square" rtlCol="0">
              <a:spAutoFit/>
            </a:bodyPr>
            <a:lstStyle/>
            <a:p>
              <a:pPr algn="ctr"/>
              <a:r>
                <a:rPr lang="en-US" sz="1400" dirty="0">
                  <a:latin typeface="Arial Rounded MT Bold" pitchFamily="34" charset="0"/>
                </a:rPr>
                <a:t>Graph depicting annual salmon catches on the Columbia River, 1860 to 2000. </a:t>
              </a:r>
            </a:p>
          </p:txBody>
        </p:sp>
        <p:cxnSp>
          <p:nvCxnSpPr>
            <p:cNvPr id="37" name="Straight Connector 36"/>
            <p:cNvCxnSpPr/>
            <p:nvPr/>
          </p:nvCxnSpPr>
          <p:spPr>
            <a:xfrm>
              <a:off x="1219200" y="533400"/>
              <a:ext cx="73152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6172200" y="2819400"/>
              <a:ext cx="4648200" cy="762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1219200" y="5181600"/>
              <a:ext cx="7239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381000" y="457200"/>
              <a:ext cx="838200" cy="5262516"/>
            </a:xfrm>
            <a:prstGeom prst="rect">
              <a:avLst/>
            </a:prstGeom>
            <a:noFill/>
          </p:spPr>
          <p:txBody>
            <a:bodyPr wrap="square" rtlCol="0">
              <a:spAutoFit/>
            </a:bodyPr>
            <a:lstStyle/>
            <a:p>
              <a:pPr algn="r"/>
              <a:r>
                <a:rPr lang="en-US" dirty="0"/>
                <a:t>50</a:t>
              </a:r>
            </a:p>
            <a:p>
              <a:pPr algn="r"/>
              <a:endParaRPr lang="en-US" dirty="0"/>
            </a:p>
            <a:p>
              <a:pPr algn="r"/>
              <a:endParaRPr lang="en-US" dirty="0"/>
            </a:p>
            <a:p>
              <a:pPr algn="r"/>
              <a:r>
                <a:rPr lang="en-US" dirty="0"/>
                <a:t>40</a:t>
              </a:r>
            </a:p>
            <a:p>
              <a:pPr algn="r"/>
              <a:endParaRPr lang="en-US" dirty="0"/>
            </a:p>
            <a:p>
              <a:pPr algn="r"/>
              <a:endParaRPr lang="en-US" dirty="0"/>
            </a:p>
            <a:p>
              <a:pPr algn="r"/>
              <a:r>
                <a:rPr lang="en-US" dirty="0"/>
                <a:t>30</a:t>
              </a:r>
            </a:p>
            <a:p>
              <a:pPr algn="r"/>
              <a:endParaRPr lang="en-US" dirty="0"/>
            </a:p>
            <a:p>
              <a:pPr algn="r"/>
              <a:endParaRPr lang="en-US" dirty="0"/>
            </a:p>
            <a:p>
              <a:pPr algn="r"/>
              <a:r>
                <a:rPr lang="en-US" dirty="0"/>
                <a:t>20</a:t>
              </a:r>
            </a:p>
            <a:p>
              <a:pPr algn="r"/>
              <a:endParaRPr lang="en-US" dirty="0"/>
            </a:p>
            <a:p>
              <a:pPr algn="r"/>
              <a:endParaRPr lang="en-US" dirty="0"/>
            </a:p>
            <a:p>
              <a:pPr algn="r"/>
              <a:endParaRPr lang="en-US" dirty="0"/>
            </a:p>
            <a:p>
              <a:pPr algn="r"/>
              <a:r>
                <a:rPr lang="en-US" dirty="0"/>
                <a:t>10</a:t>
              </a:r>
            </a:p>
            <a:p>
              <a:pPr algn="r"/>
              <a:endParaRPr lang="en-US" dirty="0"/>
            </a:p>
            <a:p>
              <a:pPr algn="r"/>
              <a:endParaRPr lang="en-US" dirty="0"/>
            </a:p>
            <a:p>
              <a:pPr algn="r"/>
              <a:r>
                <a:rPr lang="en-US" dirty="0"/>
                <a:t>0</a:t>
              </a:r>
            </a:p>
            <a:p>
              <a:pPr algn="r"/>
              <a:endParaRPr lang="en-US" dirty="0"/>
            </a:p>
          </p:txBody>
        </p:sp>
      </p:grpSp>
      <p:sp>
        <p:nvSpPr>
          <p:cNvPr id="16" name="TextBox 15"/>
          <p:cNvSpPr txBox="1"/>
          <p:nvPr/>
        </p:nvSpPr>
        <p:spPr>
          <a:xfrm>
            <a:off x="1524000" y="0"/>
            <a:ext cx="9144000" cy="1569660"/>
          </a:xfrm>
          <a:prstGeom prst="rect">
            <a:avLst/>
          </a:prstGeom>
          <a:noFill/>
        </p:spPr>
        <p:txBody>
          <a:bodyPr wrap="square" rtlCol="0">
            <a:spAutoFit/>
          </a:bodyPr>
          <a:lstStyle/>
          <a:p>
            <a:pPr algn="ctr"/>
            <a:r>
              <a:rPr lang="en-US" sz="3200" dirty="0">
                <a:solidFill>
                  <a:schemeClr val="bg1"/>
                </a:solidFill>
                <a:latin typeface="Times New Roman" pitchFamily="18" charset="0"/>
                <a:cs typeface="Times New Roman" pitchFamily="18" charset="0"/>
              </a:rPr>
              <a:t>Past land-use practices, fish harvesting strategies, and hydroelectric development led to a severe reduction of nutrients reaching natal streams </a:t>
            </a:r>
          </a:p>
        </p:txBody>
      </p:sp>
      <p:sp>
        <p:nvSpPr>
          <p:cNvPr id="3" name="TextBox 2"/>
          <p:cNvSpPr txBox="1"/>
          <p:nvPr/>
        </p:nvSpPr>
        <p:spPr>
          <a:xfrm>
            <a:off x="254000" y="254000"/>
            <a:ext cx="11658600" cy="769441"/>
          </a:xfrm>
          <a:prstGeom prst="rect">
            <a:avLst/>
          </a:prstGeom>
          <a:noFill/>
        </p:spPr>
        <p:txBody>
          <a:bodyPr wrap="square" rtlCol="0">
            <a:spAutoFit/>
          </a:bodyPr>
          <a:lstStyle/>
          <a:p>
            <a:r>
              <a:rPr lang="en-US" sz="4400" b="1" dirty="0" smtClean="0"/>
              <a:t>COLUMBIA RIVER - HISTORIC SALMON CATCH</a:t>
            </a:r>
            <a:endParaRPr lang="en-US" sz="4400" b="1" dirty="0"/>
          </a:p>
        </p:txBody>
      </p:sp>
    </p:spTree>
    <p:extLst>
      <p:ext uri="{BB962C8B-B14F-4D97-AF65-F5344CB8AC3E}">
        <p14:creationId xmlns:p14="http://schemas.microsoft.com/office/powerpoint/2010/main" val="31939633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33337"/>
            <a:ext cx="11353800" cy="1325563"/>
          </a:xfrm>
        </p:spPr>
        <p:txBody>
          <a:bodyPr/>
          <a:lstStyle/>
          <a:p>
            <a:r>
              <a:rPr lang="en-US" b="1" dirty="0" smtClean="0">
                <a:latin typeface="+mn-lt"/>
              </a:rPr>
              <a:t>MARINE DERIVED NUTRIENTS</a:t>
            </a:r>
            <a:endParaRPr lang="en-US" b="1" dirty="0">
              <a:latin typeface="+mn-lt"/>
            </a:endParaRPr>
          </a:p>
        </p:txBody>
      </p:sp>
      <p:pic>
        <p:nvPicPr>
          <p:cNvPr id="7" name="Content Placeholder 6" descr="cid:DB87B3AE-EBD7-48C7-B078-CA65EF5C6B67"/>
          <p:cNvPicPr>
            <a:picLocks noGrp="1"/>
          </p:cNvPicPr>
          <p:nvPr>
            <p:ph idx="1"/>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749300" y="2386468"/>
            <a:ext cx="9766300" cy="4217531"/>
          </a:xfrm>
          <a:prstGeom prst="rect">
            <a:avLst/>
          </a:prstGeom>
          <a:noFill/>
          <a:ln>
            <a:noFill/>
          </a:ln>
        </p:spPr>
      </p:pic>
      <p:sp>
        <p:nvSpPr>
          <p:cNvPr id="8" name="TextBox 7"/>
          <p:cNvSpPr txBox="1"/>
          <p:nvPr/>
        </p:nvSpPr>
        <p:spPr>
          <a:xfrm>
            <a:off x="165100" y="1358900"/>
            <a:ext cx="11531600" cy="646331"/>
          </a:xfrm>
          <a:prstGeom prst="rect">
            <a:avLst/>
          </a:prstGeom>
          <a:noFill/>
        </p:spPr>
        <p:txBody>
          <a:bodyPr wrap="square" rtlCol="0">
            <a:spAutoFit/>
          </a:bodyPr>
          <a:lstStyle/>
          <a:p>
            <a:r>
              <a:rPr lang="en-US" dirty="0" smtClean="0"/>
              <a:t>Population </a:t>
            </a:r>
            <a:r>
              <a:rPr lang="en-US" dirty="0"/>
              <a:t>decline reflected in estimates from lake sediment cores examining marine derived nutrients in Redfish Lake. Highlighted area represents dam installation in the Columbia River Basin. </a:t>
            </a:r>
          </a:p>
        </p:txBody>
      </p:sp>
    </p:spTree>
    <p:extLst>
      <p:ext uri="{BB962C8B-B14F-4D97-AF65-F5344CB8AC3E}">
        <p14:creationId xmlns:p14="http://schemas.microsoft.com/office/powerpoint/2010/main" val="1261719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77800" y="39370"/>
            <a:ext cx="11264900" cy="1325563"/>
          </a:xfrm>
        </p:spPr>
        <p:txBody>
          <a:bodyPr/>
          <a:lstStyle/>
          <a:p>
            <a:r>
              <a:rPr lang="en-US" b="1" dirty="0" smtClean="0">
                <a:latin typeface="+mn-lt"/>
              </a:rPr>
              <a:t>SOCKEY NUTRIENT ENHANCEMENT</a:t>
            </a:r>
            <a:endParaRPr lang="en-US" b="1" dirty="0">
              <a:latin typeface="+mn-lt"/>
            </a:endParaRPr>
          </a:p>
        </p:txBody>
      </p:sp>
      <p:sp>
        <p:nvSpPr>
          <p:cNvPr id="9" name="Rectangle 6"/>
          <p:cNvSpPr>
            <a:spLocks noChangeArrowheads="1"/>
          </p:cNvSpPr>
          <p:nvPr/>
        </p:nvSpPr>
        <p:spPr bwMode="auto">
          <a:xfrm>
            <a:off x="2997200" y="2387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Object 9"/>
          <p:cNvGraphicFramePr>
            <a:graphicFrameLocks noChangeAspect="1"/>
          </p:cNvGraphicFramePr>
          <p:nvPr>
            <p:extLst>
              <p:ext uri="{D42A27DB-BD31-4B8C-83A1-F6EECF244321}">
                <p14:modId xmlns:p14="http://schemas.microsoft.com/office/powerpoint/2010/main" val="152208950"/>
              </p:ext>
            </p:extLst>
          </p:nvPr>
        </p:nvGraphicFramePr>
        <p:xfrm>
          <a:off x="1676400" y="2664600"/>
          <a:ext cx="8991600" cy="4044175"/>
        </p:xfrm>
        <a:graphic>
          <a:graphicData uri="http://schemas.openxmlformats.org/presentationml/2006/ole">
            <mc:AlternateContent xmlns:mc="http://schemas.openxmlformats.org/markup-compatibility/2006">
              <mc:Choice xmlns:v="urn:schemas-microsoft-com:vml" Requires="v">
                <p:oleObj spid="_x0000_s5126" r:id="rId4" imgW="8848701" imgH="4419809" progId="SigmaPlotGraphicObject.11">
                  <p:embed/>
                </p:oleObj>
              </mc:Choice>
              <mc:Fallback>
                <p:oleObj r:id="rId4" imgW="8848701" imgH="4419809" progId="SigmaPlotGraphicObject.11">
                  <p:embed/>
                  <p:pic>
                    <p:nvPicPr>
                      <p:cNvPr id="10"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0" y="2664600"/>
                        <a:ext cx="8991600" cy="4044175"/>
                      </a:xfrm>
                      <a:prstGeom prst="rect">
                        <a:avLst/>
                      </a:prstGeom>
                      <a:noFill/>
                      <a:extLst/>
                    </p:spPr>
                  </p:pic>
                </p:oleObj>
              </mc:Fallback>
            </mc:AlternateContent>
          </a:graphicData>
        </a:graphic>
      </p:graphicFrame>
      <p:sp>
        <p:nvSpPr>
          <p:cNvPr id="11" name="TextBox 10"/>
          <p:cNvSpPr txBox="1"/>
          <p:nvPr/>
        </p:nvSpPr>
        <p:spPr>
          <a:xfrm>
            <a:off x="317500" y="1187271"/>
            <a:ext cx="11772900" cy="923330"/>
          </a:xfrm>
          <a:prstGeom prst="rect">
            <a:avLst/>
          </a:prstGeom>
          <a:noFill/>
        </p:spPr>
        <p:txBody>
          <a:bodyPr wrap="square" rtlCol="0">
            <a:spAutoFit/>
          </a:bodyPr>
          <a:lstStyle/>
          <a:p>
            <a:r>
              <a:rPr lang="en-US" i="1" dirty="0" smtClean="0"/>
              <a:t>Phosphorus </a:t>
            </a:r>
            <a:r>
              <a:rPr lang="en-US" i="1" dirty="0"/>
              <a:t>nutrient flux in Pettit Lake with no management influence and with inorganic nutrient additions.  </a:t>
            </a:r>
          </a:p>
          <a:p>
            <a:r>
              <a:rPr lang="en-US" i="1" dirty="0" smtClean="0"/>
              <a:t>Take </a:t>
            </a:r>
            <a:r>
              <a:rPr lang="en-US" i="1" dirty="0"/>
              <a:t>home is that lakes would be in negative nutrient flux (that is juveniles would be exporting more nutrients than adults importing) without the influence of fertilization (habitat actions) or captive adult releases (production).</a:t>
            </a:r>
          </a:p>
        </p:txBody>
      </p:sp>
    </p:spTree>
    <p:extLst>
      <p:ext uri="{BB962C8B-B14F-4D97-AF65-F5344CB8AC3E}">
        <p14:creationId xmlns:p14="http://schemas.microsoft.com/office/powerpoint/2010/main" val="1403345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8900" y="-57743"/>
            <a:ext cx="12103100" cy="6915743"/>
          </a:xfrm>
          <a:prstGeom prst="rect">
            <a:avLst/>
          </a:prstGeom>
        </p:spPr>
      </p:pic>
      <p:sp>
        <p:nvSpPr>
          <p:cNvPr id="3" name="TextBox 2"/>
          <p:cNvSpPr txBox="1"/>
          <p:nvPr/>
        </p:nvSpPr>
        <p:spPr>
          <a:xfrm>
            <a:off x="1206500" y="419100"/>
            <a:ext cx="7010400" cy="769441"/>
          </a:xfrm>
          <a:prstGeom prst="rect">
            <a:avLst/>
          </a:prstGeom>
          <a:noFill/>
        </p:spPr>
        <p:txBody>
          <a:bodyPr wrap="square" rtlCol="0">
            <a:spAutoFit/>
          </a:bodyPr>
          <a:lstStyle/>
          <a:p>
            <a:r>
              <a:rPr lang="en-US" sz="4400" b="1" dirty="0" smtClean="0"/>
              <a:t>SALMON RIVER SUBBASIN</a:t>
            </a:r>
            <a:endParaRPr lang="en-US" sz="4400" b="1" dirty="0"/>
          </a:p>
        </p:txBody>
      </p:sp>
    </p:spTree>
    <p:extLst>
      <p:ext uri="{BB962C8B-B14F-4D97-AF65-F5344CB8AC3E}">
        <p14:creationId xmlns:p14="http://schemas.microsoft.com/office/powerpoint/2010/main" val="2468043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2090400" cy="1325563"/>
          </a:xfrm>
        </p:spPr>
        <p:txBody>
          <a:bodyPr/>
          <a:lstStyle/>
          <a:p>
            <a:r>
              <a:rPr lang="en-US" b="1" dirty="0" smtClean="0">
                <a:latin typeface="+mn-lt"/>
              </a:rPr>
              <a:t>SUBBASIN LEVEL PROBLEM STATEMENTS, OBJECTIVES, AND STRATEGIES</a:t>
            </a:r>
            <a:endParaRPr lang="en-US" b="1" dirty="0">
              <a:latin typeface="+mn-lt"/>
            </a:endParaRPr>
          </a:p>
        </p:txBody>
      </p:sp>
      <p:sp>
        <p:nvSpPr>
          <p:cNvPr id="3" name="Content Placeholder 2"/>
          <p:cNvSpPr>
            <a:spLocks noGrp="1"/>
          </p:cNvSpPr>
          <p:nvPr>
            <p:ph idx="1"/>
          </p:nvPr>
        </p:nvSpPr>
        <p:spPr>
          <a:xfrm>
            <a:off x="838200" y="3238499"/>
            <a:ext cx="10515600" cy="2938463"/>
          </a:xfrm>
        </p:spPr>
        <p:txBody>
          <a:bodyPr>
            <a:normAutofit/>
          </a:bodyPr>
          <a:lstStyle/>
          <a:p>
            <a:r>
              <a:rPr lang="en-US" dirty="0" smtClean="0"/>
              <a:t>primary </a:t>
            </a:r>
            <a:r>
              <a:rPr lang="en-US" dirty="0"/>
              <a:t>issues </a:t>
            </a:r>
            <a:r>
              <a:rPr lang="en-US" dirty="0" smtClean="0"/>
              <a:t>that </a:t>
            </a:r>
            <a:r>
              <a:rPr lang="en-US" dirty="0"/>
              <a:t>are limiting in-basin survival-productivity, abundance, distribution, and life history diversity. </a:t>
            </a:r>
            <a:endParaRPr lang="en-US" dirty="0" smtClean="0"/>
          </a:p>
          <a:p>
            <a:pPr lvl="1"/>
            <a:r>
              <a:rPr lang="en-US" dirty="0" smtClean="0"/>
              <a:t>Lack </a:t>
            </a:r>
            <a:r>
              <a:rPr lang="en-US" dirty="0"/>
              <a:t>of functional riparian areas, disconnected tributary habitats, excessive sediment, and structural barriers impeding migration are among the primary limiting factors inhibiting species recovery. </a:t>
            </a:r>
            <a:endParaRPr lang="en-US" dirty="0" smtClean="0"/>
          </a:p>
          <a:p>
            <a:pPr lvl="1"/>
            <a:r>
              <a:rPr lang="en-US" dirty="0" smtClean="0"/>
              <a:t>The </a:t>
            </a:r>
            <a:r>
              <a:rPr lang="en-US" dirty="0"/>
              <a:t>problems alone are, for the most part, insignificant; however, they can act cumulatively to decrease population </a:t>
            </a:r>
            <a:r>
              <a:rPr lang="en-US" dirty="0" smtClean="0"/>
              <a:t>persistence.</a:t>
            </a:r>
            <a:endParaRPr lang="en-US" dirty="0"/>
          </a:p>
        </p:txBody>
      </p:sp>
      <p:sp>
        <p:nvSpPr>
          <p:cNvPr id="6" name="TextBox 5"/>
          <p:cNvSpPr txBox="1"/>
          <p:nvPr/>
        </p:nvSpPr>
        <p:spPr>
          <a:xfrm>
            <a:off x="317500" y="1854200"/>
            <a:ext cx="11772900" cy="1015663"/>
          </a:xfrm>
          <a:prstGeom prst="rect">
            <a:avLst/>
          </a:prstGeom>
          <a:noFill/>
        </p:spPr>
        <p:txBody>
          <a:bodyPr wrap="square" rtlCol="0">
            <a:spAutoFit/>
          </a:bodyPr>
          <a:lstStyle/>
          <a:p>
            <a:r>
              <a:rPr lang="en-US" sz="2000" i="1" dirty="0"/>
              <a:t>The underlying goal of the objectives and </a:t>
            </a:r>
            <a:r>
              <a:rPr lang="en-US" sz="2000" i="1" dirty="0" smtClean="0"/>
              <a:t>strategies </a:t>
            </a:r>
            <a:r>
              <a:rPr lang="en-US" sz="2000" i="1" dirty="0"/>
              <a:t>is to improve freshwater survival-productivity of focal species so as to enable species recovery.  </a:t>
            </a:r>
            <a:r>
              <a:rPr lang="en-US" sz="2000" i="1" dirty="0" smtClean="0"/>
              <a:t>The habitat component of a species’ biological requirements must be in Proper Functioning Condition.</a:t>
            </a:r>
            <a:endParaRPr lang="en-US" sz="2000" i="1" dirty="0"/>
          </a:p>
        </p:txBody>
      </p:sp>
    </p:spTree>
    <p:extLst>
      <p:ext uri="{BB962C8B-B14F-4D97-AF65-F5344CB8AC3E}">
        <p14:creationId xmlns:p14="http://schemas.microsoft.com/office/powerpoint/2010/main" val="11367331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3563</TotalTime>
  <Words>2725</Words>
  <Application>Microsoft Office PowerPoint</Application>
  <PresentationFormat>Widescreen</PresentationFormat>
  <Paragraphs>207</Paragraphs>
  <Slides>29</Slides>
  <Notes>20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6" baseType="lpstr">
      <vt:lpstr>Arial</vt:lpstr>
      <vt:lpstr>Arial Rounded MT Bold</vt:lpstr>
      <vt:lpstr>Calibri</vt:lpstr>
      <vt:lpstr>Calibri Light</vt:lpstr>
      <vt:lpstr>Times New Roman</vt:lpstr>
      <vt:lpstr>Office Theme</vt:lpstr>
      <vt:lpstr>SigmaPlotGraphicObject.11</vt:lpstr>
      <vt:lpstr>PowerPoint Presentation</vt:lpstr>
      <vt:lpstr>THE TRIBES’ DESIRED FUTURE CONDITION</vt:lpstr>
      <vt:lpstr>PowerPoint Presentation</vt:lpstr>
      <vt:lpstr>THE FISH AND WILDLIFE DEPARTMENT</vt:lpstr>
      <vt:lpstr>PowerPoint Presentation</vt:lpstr>
      <vt:lpstr>MARINE DERIVED NUTRIENTS</vt:lpstr>
      <vt:lpstr>SOCKEY NUTRIENT ENHANCEMENT</vt:lpstr>
      <vt:lpstr>PowerPoint Presentation</vt:lpstr>
      <vt:lpstr>SUBBASIN LEVEL PROBLEM STATEMENTS, OBJECTIVES, AND STRATEGIES</vt:lpstr>
      <vt:lpstr>LEGACY OF MINING</vt:lpstr>
      <vt:lpstr>MIDDLE FORK SALMON RIVER– BEAR VALLEY</vt:lpstr>
      <vt:lpstr>EAST FORK</vt:lpstr>
      <vt:lpstr>PANTHER CREEK</vt:lpstr>
      <vt:lpstr>PowerPoint Presentation</vt:lpstr>
      <vt:lpstr>YANKEE FORK </vt:lpstr>
      <vt:lpstr>PowerPoint Presentation</vt:lpstr>
      <vt:lpstr>LEMHI - AGRICULTURAL IMPACTS</vt:lpstr>
      <vt:lpstr>EAST FORK – AGRICULTUAL IMPACTS</vt:lpstr>
      <vt:lpstr>MIDDLE FORK ABUNDANCE TRENDS</vt:lpstr>
      <vt:lpstr>MIDDLE FORK ABUNDANCE TRENDS</vt:lpstr>
      <vt:lpstr>MIDDLE FORK ABUNDANCE TRENDS</vt:lpstr>
      <vt:lpstr>LEMHI ABUNDANCE TRENDS</vt:lpstr>
      <vt:lpstr>YANKEE FORK ABUNDANCE TRENDS</vt:lpstr>
      <vt:lpstr>EAST FORK ABUNDANCE TRENDS</vt:lpstr>
      <vt:lpstr>VIABLE POPULATION THRESHOLD</vt:lpstr>
      <vt:lpstr>SUBSISTANCE CULTURE – A FISHING PEOPLE</vt:lpstr>
      <vt:lpstr>HARVEST – SHOULDERING THE BURDEN OF CONSERVATION</vt:lpstr>
      <vt:lpstr>SBT HARVEST</vt:lpstr>
      <vt:lpstr>TRIBES PERSPECTIVE ON THE SALMON PROBLEM</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Chad Colter</cp:lastModifiedBy>
  <cp:revision>94</cp:revision>
  <dcterms:created xsi:type="dcterms:W3CDTF">2019-07-24T21:28:18Z</dcterms:created>
  <dcterms:modified xsi:type="dcterms:W3CDTF">2019-07-29T23:02:32Z</dcterms:modified>
</cp:coreProperties>
</file>