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9" r:id="rId2"/>
    <p:sldId id="282" r:id="rId3"/>
    <p:sldId id="283" r:id="rId4"/>
    <p:sldId id="311" r:id="rId5"/>
    <p:sldId id="284" r:id="rId6"/>
    <p:sldId id="285" r:id="rId7"/>
    <p:sldId id="286" r:id="rId8"/>
    <p:sldId id="287" r:id="rId9"/>
    <p:sldId id="289" r:id="rId10"/>
    <p:sldId id="290" r:id="rId11"/>
    <p:sldId id="291" r:id="rId12"/>
    <p:sldId id="306" r:id="rId13"/>
    <p:sldId id="262" r:id="rId14"/>
    <p:sldId id="307" r:id="rId15"/>
    <p:sldId id="294" r:id="rId16"/>
    <p:sldId id="292" r:id="rId17"/>
    <p:sldId id="293" r:id="rId18"/>
    <p:sldId id="264" r:id="rId19"/>
    <p:sldId id="296" r:id="rId20"/>
    <p:sldId id="308" r:id="rId21"/>
    <p:sldId id="309" r:id="rId22"/>
    <p:sldId id="310" r:id="rId23"/>
    <p:sldId id="295" r:id="rId24"/>
    <p:sldId id="304" r:id="rId25"/>
    <p:sldId id="272" r:id="rId26"/>
    <p:sldId id="297" r:id="rId27"/>
    <p:sldId id="298" r:id="rId28"/>
    <p:sldId id="300" r:id="rId29"/>
    <p:sldId id="302" r:id="rId30"/>
    <p:sldId id="299" r:id="rId31"/>
    <p:sldId id="301" r:id="rId32"/>
    <p:sldId id="303" r:id="rId33"/>
    <p:sldId id="305" r:id="rId34"/>
    <p:sldId id="278" r:id="rId3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peland,Tim" initials="C" lastIdx="1" clrIdx="0">
    <p:extLst>
      <p:ext uri="{19B8F6BF-5375-455C-9EA6-DF929625EA0E}">
        <p15:presenceInfo xmlns:p15="http://schemas.microsoft.com/office/powerpoint/2012/main" userId="S-1-5-21-1801674531-1580436667-725345543-111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10A3C0"/>
    <a:srgbClr val="FDE503"/>
    <a:srgbClr val="CC00CC"/>
    <a:srgbClr val="315933"/>
    <a:srgbClr val="2D512F"/>
    <a:srgbClr val="376339"/>
    <a:srgbClr val="3F7141"/>
    <a:srgbClr val="4B874E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0183" autoAdjust="0"/>
  </p:normalViewPr>
  <p:slideViewPr>
    <p:cSldViewPr>
      <p:cViewPr varScale="1">
        <p:scale>
          <a:sx n="59" d="100"/>
          <a:sy n="59" d="100"/>
        </p:scale>
        <p:origin x="142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4C397-B12E-40AF-A924-C504F95C14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89E79-37DA-43DC-BFD5-37F58CA223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0928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fld id="{2A58EB0C-FD04-40E6-81E3-ABE8706CA71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454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Intro me &amp; CSS involvement</a:t>
            </a:r>
          </a:p>
          <a:p>
            <a:r>
              <a:rPr lang="en-US" dirty="0" smtClean="0"/>
              <a:t>Acknowledge this work largely done by </a:t>
            </a:r>
            <a:r>
              <a:rPr lang="en-US" dirty="0" err="1" smtClean="0"/>
              <a:t>Petrosky</a:t>
            </a:r>
            <a:r>
              <a:rPr lang="en-US" dirty="0" smtClean="0"/>
              <a:t> &amp; Schaller (now retired)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389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Current period (since 1992) focuses on viability, </a:t>
            </a:r>
            <a:r>
              <a:rPr lang="en-US" dirty="0" err="1" smtClean="0"/>
              <a:t>ie</a:t>
            </a:r>
            <a:r>
              <a:rPr lang="en-US" dirty="0" smtClean="0"/>
              <a:t> on the spawning </a:t>
            </a:r>
            <a:r>
              <a:rPr lang="en-US" dirty="0" smtClean="0"/>
              <a:t>grounds</a:t>
            </a:r>
          </a:p>
          <a:p>
            <a:r>
              <a:rPr lang="en-US" dirty="0" smtClean="0"/>
              <a:t>These are populations at low abundance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022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Examine Chinook populations in 4 groups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04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Explain: box is middle half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obs</a:t>
            </a:r>
            <a:r>
              <a:rPr lang="en-US" baseline="0" dirty="0" smtClean="0"/>
              <a:t>, line is median</a:t>
            </a:r>
            <a:endParaRPr lang="en-US" dirty="0" smtClean="0"/>
          </a:p>
          <a:p>
            <a:r>
              <a:rPr lang="en-US" dirty="0" smtClean="0"/>
              <a:t>Whiskers are range of data out to 1.5 times IQR. Points farther than that are defined as outliers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High risk for declines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0007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Populations hovering around stability but not recovering &amp; at substantial risk of decline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58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At SAR&gt;2%, populations increasing</a:t>
            </a:r>
            <a:r>
              <a:rPr lang="en-US" baseline="0" dirty="0" smtClean="0"/>
              <a:t> &amp; low risk of decline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883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Similar picture for steelhead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169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Need to account for periods with very different harvest </a:t>
            </a:r>
            <a:r>
              <a:rPr lang="en-US" dirty="0" err="1" smtClean="0"/>
              <a:t>mgt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8678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Imagine a population with high</a:t>
            </a:r>
            <a:r>
              <a:rPr lang="en-US" baseline="0" dirty="0" smtClean="0"/>
              <a:t> &amp; low periods of productivity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695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Imagine a population with high</a:t>
            </a:r>
            <a:r>
              <a:rPr lang="en-US" baseline="0" dirty="0" smtClean="0"/>
              <a:t> &amp; low periods of productivity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2163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Base period is pre-1970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733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FACH have very different starting</a:t>
            </a:r>
            <a:r>
              <a:rPr lang="en-US" baseline="0" dirty="0" smtClean="0"/>
              <a:t> point &amp; life history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071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SARs</a:t>
            </a:r>
            <a:r>
              <a:rPr lang="en-US" baseline="0" dirty="0" smtClean="0"/>
              <a:t> </a:t>
            </a:r>
            <a:r>
              <a:rPr lang="en-US" baseline="0" dirty="0" smtClean="0"/>
              <a:t>explain much of </a:t>
            </a:r>
            <a:r>
              <a:rPr lang="en-US" baseline="0" dirty="0" smtClean="0"/>
              <a:t>productivity,</a:t>
            </a:r>
            <a:r>
              <a:rPr lang="en-US" dirty="0" smtClean="0"/>
              <a:t> as SARs drop, so does productivity</a:t>
            </a:r>
          </a:p>
          <a:p>
            <a:r>
              <a:rPr lang="en-US" dirty="0" smtClean="0"/>
              <a:t>Need </a:t>
            </a:r>
            <a:r>
              <a:rPr lang="en-US" dirty="0" smtClean="0"/>
              <a:t>SARs &gt;4% to get 1960s productivity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893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Same analysis as previous slide to compare;</a:t>
            </a:r>
            <a:r>
              <a:rPr lang="en-US" baseline="0" dirty="0" smtClean="0"/>
              <a:t> JD not listed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858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 slide with hatchery CH trends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309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SARs declined in 1970s into same range as recent</a:t>
            </a:r>
          </a:p>
          <a:p>
            <a:r>
              <a:rPr lang="en-US" dirty="0" smtClean="0"/>
              <a:t>Same years saw precipitous</a:t>
            </a:r>
            <a:r>
              <a:rPr lang="en-US" baseline="0" dirty="0" smtClean="0"/>
              <a:t> population declines &amp; curtailment of fisheries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98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Recent years have had poor</a:t>
            </a:r>
            <a:r>
              <a:rPr lang="en-US" baseline="0" dirty="0" smtClean="0"/>
              <a:t> productivity &amp; populations have not recovered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718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ODFW</a:t>
            </a:r>
            <a:r>
              <a:rPr lang="en-US" baseline="0" dirty="0" smtClean="0"/>
              <a:t> still runs harvest fisheries on John Day Chinook when returns are high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5146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Steelhead more resilient but picture similar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9960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Considerable losses of wild steelhead between Columbia mouth &amp; LGR</a:t>
            </a:r>
          </a:p>
          <a:p>
            <a:r>
              <a:rPr lang="en-US" dirty="0" smtClean="0"/>
              <a:t>Very recent </a:t>
            </a:r>
            <a:r>
              <a:rPr lang="en-US" dirty="0" err="1" smtClean="0"/>
              <a:t>yrs</a:t>
            </a:r>
            <a:r>
              <a:rPr lang="en-US" dirty="0" smtClean="0"/>
              <a:t> particularly bad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1283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 of our larger hatchery stocks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049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FACH have very different starting</a:t>
            </a:r>
            <a:r>
              <a:rPr lang="en-US" baseline="0" dirty="0" smtClean="0"/>
              <a:t> point &amp; life history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148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Smolts</a:t>
            </a:r>
            <a:r>
              <a:rPr lang="en-US" dirty="0" smtClean="0"/>
              <a:t> originate in Idaho </a:t>
            </a:r>
            <a:r>
              <a:rPr lang="en-US" dirty="0" err="1" smtClean="0"/>
              <a:t>tribs</a:t>
            </a:r>
            <a:r>
              <a:rPr lang="en-US" dirty="0" smtClean="0"/>
              <a:t> and first accounting is at LGR</a:t>
            </a:r>
          </a:p>
          <a:p>
            <a:r>
              <a:rPr lang="en-US" dirty="0" smtClean="0"/>
              <a:t>Steelhead &amp; spring/summer Chinook; no evidence of rearing below</a:t>
            </a:r>
            <a:r>
              <a:rPr lang="en-US" baseline="0" dirty="0" smtClean="0"/>
              <a:t> LGR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80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Juvenile emigration thru</a:t>
            </a:r>
            <a:r>
              <a:rPr lang="en-US" baseline="0" dirty="0" smtClean="0"/>
              <a:t> the </a:t>
            </a:r>
            <a:r>
              <a:rPr lang="en-US" baseline="0" dirty="0" err="1" smtClean="0"/>
              <a:t>hydrosystem</a:t>
            </a:r>
            <a:r>
              <a:rPr lang="en-US" baseline="0" dirty="0" smtClean="0"/>
              <a:t>, dam passage </a:t>
            </a:r>
            <a:r>
              <a:rPr lang="en-US" baseline="0" dirty="0" smtClean="0"/>
              <a:t>stresses &amp; </a:t>
            </a:r>
            <a:r>
              <a:rPr lang="en-US" baseline="0" dirty="0" smtClean="0"/>
              <a:t>predation (Birds &amp; fish)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071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Transition to ocean is stressful, most ‘ocean mortality’ thought to occur</a:t>
            </a:r>
            <a:r>
              <a:rPr lang="en-US" baseline="0" dirty="0" smtClean="0"/>
              <a:t> at this </a:t>
            </a:r>
            <a:r>
              <a:rPr lang="en-US" baseline="0" dirty="0" smtClean="0"/>
              <a:t>stage</a:t>
            </a:r>
          </a:p>
          <a:p>
            <a:r>
              <a:rPr lang="en-US" baseline="0" dirty="0" smtClean="0"/>
              <a:t>Potential for carry-over from hydro experiences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359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Ocean mortality not well-known, generally</a:t>
            </a:r>
            <a:r>
              <a:rPr lang="en-US" baseline="0" dirty="0" smtClean="0"/>
              <a:t> thought to be low</a:t>
            </a:r>
          </a:p>
          <a:p>
            <a:r>
              <a:rPr lang="en-US" baseline="0" dirty="0" smtClean="0"/>
              <a:t>Idaho’s steelhead &amp; spring CH migrate far out at sea &amp; not subject to coastal fisheries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637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Subject to fisheries, sea lion</a:t>
            </a:r>
            <a:r>
              <a:rPr lang="en-US" baseline="0" dirty="0" smtClean="0"/>
              <a:t> predation, dam passage less of an issue for </a:t>
            </a:r>
            <a:r>
              <a:rPr lang="en-US" baseline="0" dirty="0" smtClean="0"/>
              <a:t>adults</a:t>
            </a:r>
          </a:p>
          <a:p>
            <a:r>
              <a:rPr lang="en-US" baseline="0" dirty="0" smtClean="0"/>
              <a:t>Warming waters burn irreplaceable energy, disease, straying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708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Model probability of populations avoiding extinction vs rebuilding </a:t>
            </a:r>
          </a:p>
          <a:p>
            <a:r>
              <a:rPr lang="en-US" dirty="0" smtClean="0"/>
              <a:t>Goals applied to steelhead; compare expectations to actual performance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8EB0C-FD04-40E6-81E3-ABE8706CA71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864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471E7B-DDAC-4841-A47B-13FA2C5440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9AA7A2-809D-47A0-AC12-1C17812099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575428-FB7E-4016-AF72-B30C74DB05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A0A904A-A369-4BC7-84C2-F0C7D123B7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D0AB88E-F028-4DF5-8C4C-7D06CD1291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5BFA3B-19BF-4A0D-AE26-7257AA7E49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BFA5A4-658D-462B-860F-42ED20843B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B9318-D511-435E-9BDE-95B07AF427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6EC06B-571D-4B16-A8D0-9C7A8CAD65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D0B503-9B4D-4197-94C7-0D90D7EFFE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04BE4-453E-4C75-8BFA-D8F5E159F4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1F068-99B1-4B47-861B-9A2FB29610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6184B-014E-4304-91F3-292D0A8EF1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rgbClr val="33CC33">
                <a:gamma/>
                <a:shade val="46275"/>
                <a:invGamma/>
              </a:srgbClr>
            </a:gs>
            <a:gs pos="100000">
              <a:srgbClr val="33CC33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FB0B2C5-C10E-4759-BAEB-6CB2567C272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81000" y="3962400"/>
            <a:ext cx="8382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2800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Timothy Copeland, Idaho </a:t>
            </a:r>
            <a:r>
              <a:rPr lang="en-US" sz="2800" b="1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Dept</a:t>
            </a:r>
            <a:r>
              <a:rPr lang="en-US" sz="2800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Fish &amp; Game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800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Governor’s Salmon Workgroup Meeting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sz="2800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October 30, 2019</a:t>
            </a:r>
            <a:endParaRPr lang="en-US" sz="2800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152400" y="609600"/>
            <a:ext cx="8763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Comparative Survival Study</a:t>
            </a: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SARs and Productivity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794" y="5562600"/>
            <a:ext cx="5078413" cy="1066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86800" y="6477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1</a:t>
            </a:r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671" y="2011680"/>
            <a:ext cx="2477729" cy="1828800"/>
          </a:xfrm>
          <a:prstGeom prst="rect">
            <a:avLst/>
          </a:prstGeom>
          <a:noFill/>
          <a:ln w="3175" cmpd="sng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011680"/>
            <a:ext cx="2438400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 1 Summary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SARs encompass several years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Incorporate many different hazards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Account for events outside spawning &amp; rearing habitats</a:t>
            </a:r>
          </a:p>
          <a:p>
            <a:pPr lvl="1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SARs for potential productivity at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Columbia River mouth</a:t>
            </a:r>
          </a:p>
          <a:p>
            <a:pPr lvl="1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SARs for population dynamics at Lower Granite Dam</a:t>
            </a:r>
          </a:p>
        </p:txBody>
      </p:sp>
    </p:spTree>
    <p:extLst>
      <p:ext uri="{BB962C8B-B14F-4D97-AF65-F5344CB8AC3E}">
        <p14:creationId xmlns:p14="http://schemas.microsoft.com/office/powerpoint/2010/main" val="98982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Why are SARs Important?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Gain &gt;98% weight in the ocean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Determine adult numbers in Idaho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Directly related to population resilience</a:t>
            </a:r>
          </a:p>
          <a:p>
            <a:pPr lvl="1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Informative performance metric</a:t>
            </a:r>
          </a:p>
          <a:p>
            <a:pPr lvl="1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Ability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sustain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harvest</a:t>
            </a:r>
          </a:p>
          <a:p>
            <a:pPr lvl="1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Viability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low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abundance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256" y="5029200"/>
            <a:ext cx="4229488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50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 Goals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 for NPCC Fish &amp; Wildlife Program</a:t>
            </a:r>
          </a:p>
          <a:p>
            <a:pPr lvl="1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4% average, range 2%-6%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Derived by a model for Snake River spring/summer Chinook</a:t>
            </a:r>
          </a:p>
          <a:p>
            <a:pPr lvl="1">
              <a:spcBef>
                <a:spcPts val="0"/>
              </a:spcBef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&gt;4% for 48-yr </a:t>
            </a:r>
            <a:r>
              <a:rPr lang="en-US" sz="2400" b="1" u="sng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recovery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standard</a:t>
            </a:r>
          </a:p>
          <a:p>
            <a:pPr lvl="1">
              <a:spcBef>
                <a:spcPts val="0"/>
              </a:spcBef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&gt;2% for 100-yr </a:t>
            </a:r>
            <a:r>
              <a:rPr lang="en-US" sz="2400" b="1" u="sng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survival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standard</a:t>
            </a:r>
          </a:p>
          <a:p>
            <a:pPr lvl="1">
              <a:spcBef>
                <a:spcPts val="0"/>
              </a:spcBef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&gt;6% for 24-yr </a:t>
            </a:r>
            <a:r>
              <a:rPr lang="en-US" sz="2400" b="1" u="sng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survival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standard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these relate to population productivity?</a:t>
            </a:r>
          </a:p>
          <a:p>
            <a:pPr lvl="1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Adult-to-adult replacement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0" y="6477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20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First Analysis</a:t>
            </a:r>
            <a:b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1992-present</a:t>
            </a:r>
            <a:endParaRPr lang="en-US" sz="32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Adults from spawning monitoring</a:t>
            </a:r>
          </a:p>
          <a:p>
            <a:pPr lvl="1"/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Spawners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parents</a:t>
            </a:r>
          </a:p>
          <a:p>
            <a:pPr lvl="1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Recruits = adult progeny spawning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Productivity: recruits/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spawner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1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R/S &lt; 0 means population declining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 R/S = 0 means population stable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 R/S &gt; 0 means population increasing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Plot R/S at SARs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&lt;1%, 1%-2%, &gt;2%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86800" y="6477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82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2" descr="wdafsma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52463" y="3027363"/>
            <a:ext cx="762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effectLst/>
              </a:rPr>
              <a:t>OR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52463" y="2498725"/>
            <a:ext cx="762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effectLst/>
              </a:rPr>
              <a:t>WA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696200" y="5257800"/>
            <a:ext cx="5445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effectLst/>
              </a:rPr>
              <a:t>ID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696200" y="4724400"/>
            <a:ext cx="457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effectLst/>
              </a:rPr>
              <a:t>MT</a:t>
            </a:r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5667375" y="2360613"/>
            <a:ext cx="215900" cy="1587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9" y="13"/>
              </a:cxn>
              <a:cxn ang="0">
                <a:pos x="35" y="36"/>
              </a:cxn>
              <a:cxn ang="0">
                <a:pos x="77" y="61"/>
              </a:cxn>
              <a:cxn ang="0">
                <a:pos x="93" y="67"/>
              </a:cxn>
              <a:cxn ang="0">
                <a:pos x="95" y="72"/>
              </a:cxn>
            </a:cxnLst>
            <a:rect l="0" t="0" r="r" b="b"/>
            <a:pathLst>
              <a:path w="95" h="72">
                <a:moveTo>
                  <a:pt x="0" y="0"/>
                </a:moveTo>
                <a:cubicBezTo>
                  <a:pt x="13" y="1"/>
                  <a:pt x="18" y="7"/>
                  <a:pt x="29" y="13"/>
                </a:cubicBezTo>
                <a:cubicBezTo>
                  <a:pt x="33" y="20"/>
                  <a:pt x="30" y="29"/>
                  <a:pt x="35" y="36"/>
                </a:cubicBezTo>
                <a:cubicBezTo>
                  <a:pt x="45" y="51"/>
                  <a:pt x="60" y="59"/>
                  <a:pt x="77" y="61"/>
                </a:cubicBezTo>
                <a:cubicBezTo>
                  <a:pt x="83" y="63"/>
                  <a:pt x="88" y="63"/>
                  <a:pt x="93" y="67"/>
                </a:cubicBezTo>
                <a:cubicBezTo>
                  <a:pt x="94" y="69"/>
                  <a:pt x="95" y="72"/>
                  <a:pt x="95" y="72"/>
                </a:cubicBezTo>
              </a:path>
            </a:pathLst>
          </a:custGeom>
          <a:noFill/>
          <a:ln w="28575" cmpd="sng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rot="4065059" flipH="1">
            <a:off x="3594894" y="3975894"/>
            <a:ext cx="158750" cy="1635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rot="44382" flipH="1">
            <a:off x="2959100" y="2055813"/>
            <a:ext cx="163513" cy="1587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5057775" y="4025900"/>
            <a:ext cx="533400" cy="177800"/>
          </a:xfrm>
          <a:custGeom>
            <a:avLst/>
            <a:gdLst/>
            <a:ahLst/>
            <a:cxnLst>
              <a:cxn ang="0">
                <a:pos x="336" y="104"/>
              </a:cxn>
              <a:cxn ang="0">
                <a:pos x="288" y="104"/>
              </a:cxn>
              <a:cxn ang="0">
                <a:pos x="240" y="56"/>
              </a:cxn>
              <a:cxn ang="0">
                <a:pos x="192" y="56"/>
              </a:cxn>
              <a:cxn ang="0">
                <a:pos x="96" y="8"/>
              </a:cxn>
              <a:cxn ang="0">
                <a:pos x="48" y="8"/>
              </a:cxn>
              <a:cxn ang="0">
                <a:pos x="0" y="56"/>
              </a:cxn>
            </a:cxnLst>
            <a:rect l="0" t="0" r="r" b="b"/>
            <a:pathLst>
              <a:path w="336" h="112">
                <a:moveTo>
                  <a:pt x="336" y="104"/>
                </a:moveTo>
                <a:cubicBezTo>
                  <a:pt x="320" y="108"/>
                  <a:pt x="304" y="112"/>
                  <a:pt x="288" y="104"/>
                </a:cubicBezTo>
                <a:cubicBezTo>
                  <a:pt x="272" y="96"/>
                  <a:pt x="256" y="64"/>
                  <a:pt x="240" y="56"/>
                </a:cubicBezTo>
                <a:cubicBezTo>
                  <a:pt x="224" y="48"/>
                  <a:pt x="216" y="64"/>
                  <a:pt x="192" y="56"/>
                </a:cubicBezTo>
                <a:cubicBezTo>
                  <a:pt x="168" y="48"/>
                  <a:pt x="120" y="16"/>
                  <a:pt x="96" y="8"/>
                </a:cubicBezTo>
                <a:cubicBezTo>
                  <a:pt x="72" y="0"/>
                  <a:pt x="64" y="0"/>
                  <a:pt x="48" y="8"/>
                </a:cubicBezTo>
                <a:cubicBezTo>
                  <a:pt x="32" y="16"/>
                  <a:pt x="8" y="56"/>
                  <a:pt x="0" y="56"/>
                </a:cubicBezTo>
              </a:path>
            </a:pathLst>
          </a:custGeom>
          <a:noFill/>
          <a:ln w="28575" cmpd="sng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1600200" y="228600"/>
            <a:ext cx="5943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Populations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6846888" y="2209800"/>
            <a:ext cx="2286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 smtClean="0">
                <a:effectLst/>
              </a:rPr>
              <a:t>Steelhead (n = 6)</a:t>
            </a:r>
            <a:endParaRPr lang="en-US" sz="1400" b="1" dirty="0">
              <a:effectLst/>
            </a:endParaRPr>
          </a:p>
        </p:txBody>
      </p:sp>
      <p:sp>
        <p:nvSpPr>
          <p:cNvPr id="16" name="AutoShape 18"/>
          <p:cNvSpPr>
            <a:spLocks noChangeArrowheads="1"/>
          </p:cNvSpPr>
          <p:nvPr/>
        </p:nvSpPr>
        <p:spPr bwMode="auto">
          <a:xfrm>
            <a:off x="6629400" y="2209800"/>
            <a:ext cx="228600" cy="304800"/>
          </a:xfrm>
          <a:prstGeom prst="diamond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AutoShape 22"/>
          <p:cNvSpPr>
            <a:spLocks noChangeArrowheads="1"/>
          </p:cNvSpPr>
          <p:nvPr/>
        </p:nvSpPr>
        <p:spPr bwMode="auto">
          <a:xfrm>
            <a:off x="6248400" y="4800600"/>
            <a:ext cx="182880" cy="182880"/>
          </a:xfrm>
          <a:prstGeom prst="diamond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AutoShape 23"/>
          <p:cNvSpPr>
            <a:spLocks noChangeArrowheads="1"/>
          </p:cNvSpPr>
          <p:nvPr/>
        </p:nvSpPr>
        <p:spPr bwMode="auto">
          <a:xfrm>
            <a:off x="3657600" y="2057400"/>
            <a:ext cx="182880" cy="182880"/>
          </a:xfrm>
          <a:prstGeom prst="diamond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AutoShape 27"/>
          <p:cNvSpPr>
            <a:spLocks noChangeArrowheads="1"/>
          </p:cNvSpPr>
          <p:nvPr/>
        </p:nvSpPr>
        <p:spPr bwMode="auto">
          <a:xfrm>
            <a:off x="3857625" y="3857625"/>
            <a:ext cx="182880" cy="182880"/>
          </a:xfrm>
          <a:prstGeom prst="diamond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Freeform 29"/>
          <p:cNvSpPr>
            <a:spLocks/>
          </p:cNvSpPr>
          <p:nvPr/>
        </p:nvSpPr>
        <p:spPr bwMode="auto">
          <a:xfrm>
            <a:off x="5626100" y="5195888"/>
            <a:ext cx="165100" cy="228600"/>
          </a:xfrm>
          <a:custGeom>
            <a:avLst/>
            <a:gdLst/>
            <a:ahLst/>
            <a:cxnLst>
              <a:cxn ang="0">
                <a:pos x="8" y="144"/>
              </a:cxn>
              <a:cxn ang="0">
                <a:pos x="8" y="96"/>
              </a:cxn>
              <a:cxn ang="0">
                <a:pos x="56" y="48"/>
              </a:cxn>
              <a:cxn ang="0">
                <a:pos x="104" y="0"/>
              </a:cxn>
            </a:cxnLst>
            <a:rect l="0" t="0" r="r" b="b"/>
            <a:pathLst>
              <a:path w="104" h="144">
                <a:moveTo>
                  <a:pt x="8" y="144"/>
                </a:moveTo>
                <a:cubicBezTo>
                  <a:pt x="4" y="128"/>
                  <a:pt x="0" y="112"/>
                  <a:pt x="8" y="96"/>
                </a:cubicBezTo>
                <a:cubicBezTo>
                  <a:pt x="16" y="80"/>
                  <a:pt x="40" y="64"/>
                  <a:pt x="56" y="48"/>
                </a:cubicBezTo>
                <a:cubicBezTo>
                  <a:pt x="72" y="32"/>
                  <a:pt x="96" y="8"/>
                  <a:pt x="104" y="0"/>
                </a:cubicBezTo>
              </a:path>
            </a:pathLst>
          </a:custGeom>
          <a:noFill/>
          <a:ln w="28575" cmpd="sng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" name="Freeform 30"/>
          <p:cNvSpPr>
            <a:spLocks/>
          </p:cNvSpPr>
          <p:nvPr/>
        </p:nvSpPr>
        <p:spPr bwMode="auto">
          <a:xfrm>
            <a:off x="5486400" y="5245100"/>
            <a:ext cx="152400" cy="88900"/>
          </a:xfrm>
          <a:custGeom>
            <a:avLst/>
            <a:gdLst/>
            <a:ahLst/>
            <a:cxnLst>
              <a:cxn ang="0">
                <a:pos x="96" y="56"/>
              </a:cxn>
              <a:cxn ang="0">
                <a:pos x="48" y="8"/>
              </a:cxn>
              <a:cxn ang="0">
                <a:pos x="0" y="8"/>
              </a:cxn>
            </a:cxnLst>
            <a:rect l="0" t="0" r="r" b="b"/>
            <a:pathLst>
              <a:path w="96" h="56">
                <a:moveTo>
                  <a:pt x="96" y="56"/>
                </a:moveTo>
                <a:cubicBezTo>
                  <a:pt x="80" y="36"/>
                  <a:pt x="64" y="16"/>
                  <a:pt x="48" y="8"/>
                </a:cubicBezTo>
                <a:cubicBezTo>
                  <a:pt x="32" y="0"/>
                  <a:pt x="16" y="4"/>
                  <a:pt x="0" y="8"/>
                </a:cubicBezTo>
              </a:path>
            </a:pathLst>
          </a:custGeom>
          <a:noFill/>
          <a:ln w="28575" cmpd="sng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" name="Freeform 32"/>
          <p:cNvSpPr>
            <a:spLocks/>
          </p:cNvSpPr>
          <p:nvPr/>
        </p:nvSpPr>
        <p:spPr bwMode="auto">
          <a:xfrm>
            <a:off x="6553200" y="4495800"/>
            <a:ext cx="152400" cy="1524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48" y="48"/>
              </a:cxn>
              <a:cxn ang="0">
                <a:pos x="0" y="96"/>
              </a:cxn>
            </a:cxnLst>
            <a:rect l="0" t="0" r="r" b="b"/>
            <a:pathLst>
              <a:path w="96" h="96">
                <a:moveTo>
                  <a:pt x="96" y="0"/>
                </a:moveTo>
                <a:cubicBezTo>
                  <a:pt x="80" y="16"/>
                  <a:pt x="64" y="32"/>
                  <a:pt x="48" y="48"/>
                </a:cubicBezTo>
                <a:cubicBezTo>
                  <a:pt x="32" y="64"/>
                  <a:pt x="16" y="80"/>
                  <a:pt x="0" y="96"/>
                </a:cubicBezTo>
              </a:path>
            </a:pathLst>
          </a:custGeom>
          <a:noFill/>
          <a:ln w="28575" cmpd="sng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" name="Freeform 36"/>
          <p:cNvSpPr>
            <a:spLocks/>
          </p:cNvSpPr>
          <p:nvPr/>
        </p:nvSpPr>
        <p:spPr bwMode="auto">
          <a:xfrm>
            <a:off x="4862513" y="2438400"/>
            <a:ext cx="165100" cy="152400"/>
          </a:xfrm>
          <a:custGeom>
            <a:avLst/>
            <a:gdLst/>
            <a:ahLst/>
            <a:cxnLst>
              <a:cxn ang="0">
                <a:pos x="96" y="96"/>
              </a:cxn>
              <a:cxn ang="0">
                <a:pos x="96" y="48"/>
              </a:cxn>
              <a:cxn ang="0">
                <a:pos x="48" y="48"/>
              </a:cxn>
              <a:cxn ang="0">
                <a:pos x="0" y="0"/>
              </a:cxn>
            </a:cxnLst>
            <a:rect l="0" t="0" r="r" b="b"/>
            <a:pathLst>
              <a:path w="104" h="96">
                <a:moveTo>
                  <a:pt x="96" y="96"/>
                </a:moveTo>
                <a:cubicBezTo>
                  <a:pt x="100" y="76"/>
                  <a:pt x="104" y="56"/>
                  <a:pt x="96" y="48"/>
                </a:cubicBezTo>
                <a:cubicBezTo>
                  <a:pt x="88" y="40"/>
                  <a:pt x="64" y="56"/>
                  <a:pt x="48" y="48"/>
                </a:cubicBezTo>
                <a:cubicBezTo>
                  <a:pt x="32" y="40"/>
                  <a:pt x="16" y="20"/>
                  <a:pt x="0" y="0"/>
                </a:cubicBezTo>
              </a:path>
            </a:pathLst>
          </a:custGeom>
          <a:noFill/>
          <a:ln w="28575" cmpd="sng">
            <a:solidFill>
              <a:srgbClr val="0099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" name="AutoShape 37"/>
          <p:cNvSpPr>
            <a:spLocks noChangeArrowheads="1"/>
          </p:cNvSpPr>
          <p:nvPr/>
        </p:nvSpPr>
        <p:spPr bwMode="auto">
          <a:xfrm>
            <a:off x="4919663" y="2452688"/>
            <a:ext cx="182880" cy="182880"/>
          </a:xfrm>
          <a:prstGeom prst="diamond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AutoShape 22"/>
          <p:cNvSpPr>
            <a:spLocks noChangeArrowheads="1"/>
          </p:cNvSpPr>
          <p:nvPr/>
        </p:nvSpPr>
        <p:spPr bwMode="auto">
          <a:xfrm>
            <a:off x="5334000" y="4038600"/>
            <a:ext cx="182880" cy="182880"/>
          </a:xfrm>
          <a:prstGeom prst="diamond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AutoShape 23"/>
          <p:cNvSpPr>
            <a:spLocks noChangeArrowheads="1"/>
          </p:cNvSpPr>
          <p:nvPr/>
        </p:nvSpPr>
        <p:spPr bwMode="auto">
          <a:xfrm>
            <a:off x="3276600" y="2971800"/>
            <a:ext cx="182880" cy="182880"/>
          </a:xfrm>
          <a:prstGeom prst="diamond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5-Point Star 31"/>
          <p:cNvSpPr/>
          <p:nvPr/>
        </p:nvSpPr>
        <p:spPr>
          <a:xfrm>
            <a:off x="6585858" y="1752600"/>
            <a:ext cx="301752" cy="302164"/>
          </a:xfrm>
          <a:prstGeom prst="star5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6858000" y="1752600"/>
            <a:ext cx="2286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 smtClean="0">
                <a:effectLst/>
              </a:rPr>
              <a:t>Chinook (n = 17)</a:t>
            </a:r>
            <a:endParaRPr lang="en-US" sz="1400" b="1" dirty="0">
              <a:effectLst/>
            </a:endParaRPr>
          </a:p>
        </p:txBody>
      </p:sp>
      <p:sp>
        <p:nvSpPr>
          <p:cNvPr id="34" name="5-Point Star 33"/>
          <p:cNvSpPr/>
          <p:nvPr/>
        </p:nvSpPr>
        <p:spPr>
          <a:xfrm>
            <a:off x="5334000" y="5486400"/>
            <a:ext cx="274320" cy="274320"/>
          </a:xfrm>
          <a:prstGeom prst="star5">
            <a:avLst/>
          </a:prstGeom>
          <a:solidFill>
            <a:srgbClr val="FDE50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5-Point Star 39"/>
          <p:cNvSpPr/>
          <p:nvPr/>
        </p:nvSpPr>
        <p:spPr>
          <a:xfrm>
            <a:off x="5181600" y="5257800"/>
            <a:ext cx="274320" cy="274320"/>
          </a:xfrm>
          <a:prstGeom prst="star5">
            <a:avLst/>
          </a:prstGeom>
          <a:solidFill>
            <a:srgbClr val="FDE50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5-Point Star 40"/>
          <p:cNvSpPr/>
          <p:nvPr/>
        </p:nvSpPr>
        <p:spPr>
          <a:xfrm>
            <a:off x="5745480" y="5562600"/>
            <a:ext cx="274320" cy="274320"/>
          </a:xfrm>
          <a:prstGeom prst="star5">
            <a:avLst/>
          </a:prstGeom>
          <a:solidFill>
            <a:srgbClr val="FDE50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5-Point Star 41"/>
          <p:cNvSpPr/>
          <p:nvPr/>
        </p:nvSpPr>
        <p:spPr>
          <a:xfrm>
            <a:off x="4907280" y="4724400"/>
            <a:ext cx="274320" cy="274320"/>
          </a:xfrm>
          <a:prstGeom prst="star5">
            <a:avLst/>
          </a:prstGeom>
          <a:solidFill>
            <a:srgbClr val="10A3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5-Point Star 42"/>
          <p:cNvSpPr/>
          <p:nvPr/>
        </p:nvSpPr>
        <p:spPr>
          <a:xfrm>
            <a:off x="6659880" y="4526280"/>
            <a:ext cx="274320" cy="274320"/>
          </a:xfrm>
          <a:prstGeom prst="star5">
            <a:avLst/>
          </a:prstGeom>
          <a:solidFill>
            <a:srgbClr val="FDE50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5-Point Star 43"/>
          <p:cNvSpPr/>
          <p:nvPr/>
        </p:nvSpPr>
        <p:spPr>
          <a:xfrm>
            <a:off x="2362200" y="3810000"/>
            <a:ext cx="274320" cy="274320"/>
          </a:xfrm>
          <a:prstGeom prst="star5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5-Point Star 44"/>
          <p:cNvSpPr/>
          <p:nvPr/>
        </p:nvSpPr>
        <p:spPr>
          <a:xfrm>
            <a:off x="4800600" y="4983480"/>
            <a:ext cx="274320" cy="274320"/>
          </a:xfrm>
          <a:prstGeom prst="star5">
            <a:avLst/>
          </a:prstGeom>
          <a:solidFill>
            <a:srgbClr val="10A3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5-Point Star 45"/>
          <p:cNvSpPr/>
          <p:nvPr/>
        </p:nvSpPr>
        <p:spPr>
          <a:xfrm>
            <a:off x="5029200" y="4983480"/>
            <a:ext cx="274320" cy="274320"/>
          </a:xfrm>
          <a:prstGeom prst="star5">
            <a:avLst/>
          </a:prstGeom>
          <a:solidFill>
            <a:srgbClr val="10A3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5-Point Star 46"/>
          <p:cNvSpPr/>
          <p:nvPr/>
        </p:nvSpPr>
        <p:spPr>
          <a:xfrm>
            <a:off x="5059680" y="3916680"/>
            <a:ext cx="274320" cy="274320"/>
          </a:xfrm>
          <a:prstGeom prst="star5">
            <a:avLst/>
          </a:prstGeom>
          <a:solidFill>
            <a:srgbClr val="10A3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5-Point Star 48"/>
          <p:cNvSpPr/>
          <p:nvPr/>
        </p:nvSpPr>
        <p:spPr>
          <a:xfrm>
            <a:off x="4419600" y="4038600"/>
            <a:ext cx="274320" cy="274320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5-Point Star 49"/>
          <p:cNvSpPr/>
          <p:nvPr/>
        </p:nvSpPr>
        <p:spPr>
          <a:xfrm>
            <a:off x="4724400" y="4419600"/>
            <a:ext cx="274320" cy="274320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5-Point Star 50"/>
          <p:cNvSpPr/>
          <p:nvPr/>
        </p:nvSpPr>
        <p:spPr>
          <a:xfrm>
            <a:off x="4495800" y="4648200"/>
            <a:ext cx="274320" cy="274320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5-Point Star 51"/>
          <p:cNvSpPr/>
          <p:nvPr/>
        </p:nvSpPr>
        <p:spPr>
          <a:xfrm>
            <a:off x="1828800" y="3962400"/>
            <a:ext cx="274320" cy="274320"/>
          </a:xfrm>
          <a:prstGeom prst="star5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5-Point Star 52"/>
          <p:cNvSpPr/>
          <p:nvPr/>
        </p:nvSpPr>
        <p:spPr>
          <a:xfrm>
            <a:off x="2773680" y="3611880"/>
            <a:ext cx="274320" cy="274320"/>
          </a:xfrm>
          <a:prstGeom prst="star5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-Point Star 53"/>
          <p:cNvSpPr/>
          <p:nvPr/>
        </p:nvSpPr>
        <p:spPr>
          <a:xfrm>
            <a:off x="2514600" y="3505200"/>
            <a:ext cx="274320" cy="274320"/>
          </a:xfrm>
          <a:prstGeom prst="star5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5-Point Star 54"/>
          <p:cNvSpPr/>
          <p:nvPr/>
        </p:nvSpPr>
        <p:spPr>
          <a:xfrm>
            <a:off x="2590800" y="2852058"/>
            <a:ext cx="274320" cy="274320"/>
          </a:xfrm>
          <a:prstGeom prst="star5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5-Point Star 55"/>
          <p:cNvSpPr/>
          <p:nvPr/>
        </p:nvSpPr>
        <p:spPr>
          <a:xfrm>
            <a:off x="3383280" y="3581400"/>
            <a:ext cx="274320" cy="274320"/>
          </a:xfrm>
          <a:prstGeom prst="star5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26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Chinook Productivity 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104900" y="1295400"/>
            <a:ext cx="6934200" cy="5181600"/>
            <a:chOff x="914400" y="1295400"/>
            <a:chExt cx="6934200" cy="5181600"/>
          </a:xfrm>
        </p:grpSpPr>
        <p:sp>
          <p:nvSpPr>
            <p:cNvPr id="3" name="Rectangle 2"/>
            <p:cNvSpPr/>
            <p:nvPr/>
          </p:nvSpPr>
          <p:spPr>
            <a:xfrm>
              <a:off x="914400" y="1295400"/>
              <a:ext cx="6934200" cy="5181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1600200"/>
              <a:ext cx="6423272" cy="472439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 rot="16200000">
              <a:off x="1106390" y="4532412"/>
              <a:ext cx="19049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smtClean="0">
                  <a:solidFill>
                    <a:srgbClr val="FF0000"/>
                  </a:solidFill>
                </a:rPr>
                <a:t>Population declines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 rot="16200000">
              <a:off x="1030191" y="2627412"/>
              <a:ext cx="2057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smtClean="0">
                  <a:solidFill>
                    <a:srgbClr val="0070C0"/>
                  </a:solidFill>
                </a:rPr>
                <a:t>Population increases</a:t>
              </a:r>
              <a:endParaRPr lang="en-US" sz="1400" b="1" dirty="0">
                <a:solidFill>
                  <a:srgbClr val="0070C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 rot="16200000">
              <a:off x="-386833" y="3511035"/>
              <a:ext cx="297179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Population Productivity</a:t>
              </a:r>
              <a:endParaRPr lang="en-US" b="1" dirty="0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905000" y="3733801"/>
              <a:ext cx="5486400" cy="0"/>
            </a:xfrm>
            <a:prstGeom prst="line">
              <a:avLst/>
            </a:prstGeom>
            <a:ln w="127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3429000" y="1447800"/>
              <a:ext cx="1905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/>
                <a:t>SAR &lt;1%</a:t>
              </a:r>
              <a:endParaRPr 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99897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Chinook Productivity 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04900" y="1295400"/>
            <a:ext cx="6934200" cy="5181600"/>
            <a:chOff x="914400" y="1295400"/>
            <a:chExt cx="6934200" cy="5181600"/>
          </a:xfrm>
        </p:grpSpPr>
        <p:sp>
          <p:nvSpPr>
            <p:cNvPr id="3" name="Rectangle 2"/>
            <p:cNvSpPr/>
            <p:nvPr/>
          </p:nvSpPr>
          <p:spPr>
            <a:xfrm>
              <a:off x="914400" y="1295400"/>
              <a:ext cx="6934200" cy="5181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1600200"/>
              <a:ext cx="6428232" cy="4727448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 rot="16200000">
              <a:off x="1106390" y="4532412"/>
              <a:ext cx="19049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smtClean="0">
                  <a:solidFill>
                    <a:srgbClr val="FF0000"/>
                  </a:solidFill>
                </a:rPr>
                <a:t>Population declines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 rot="16200000">
              <a:off x="1030191" y="2627412"/>
              <a:ext cx="2057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smtClean="0">
                  <a:solidFill>
                    <a:srgbClr val="0070C0"/>
                  </a:solidFill>
                </a:rPr>
                <a:t>Population increases</a:t>
              </a:r>
              <a:endParaRPr lang="en-US" sz="1400" b="1" dirty="0">
                <a:solidFill>
                  <a:srgbClr val="0070C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 rot="16200000">
              <a:off x="-386833" y="3511035"/>
              <a:ext cx="297179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Population Productivity</a:t>
              </a:r>
              <a:endParaRPr lang="en-US" b="1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1905000" y="3733801"/>
              <a:ext cx="5486400" cy="0"/>
            </a:xfrm>
            <a:prstGeom prst="line">
              <a:avLst/>
            </a:prstGeom>
            <a:ln w="127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3276600" y="1447800"/>
              <a:ext cx="2209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/>
                <a:t>SAR 1-2%</a:t>
              </a:r>
              <a:endParaRPr 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3973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Chinook Productivity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04900" y="1295400"/>
            <a:ext cx="6934200" cy="5181600"/>
            <a:chOff x="914400" y="1295400"/>
            <a:chExt cx="6934200" cy="5181600"/>
          </a:xfrm>
        </p:grpSpPr>
        <p:sp>
          <p:nvSpPr>
            <p:cNvPr id="3" name="Rectangle 2"/>
            <p:cNvSpPr/>
            <p:nvPr/>
          </p:nvSpPr>
          <p:spPr>
            <a:xfrm>
              <a:off x="914400" y="1295400"/>
              <a:ext cx="6934200" cy="5181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1600200"/>
              <a:ext cx="6428232" cy="472744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 rot="16200000">
              <a:off x="-386833" y="3511035"/>
              <a:ext cx="297179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Population Productivity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 rot="16200000">
              <a:off x="1106390" y="4532412"/>
              <a:ext cx="19049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smtClean="0">
                  <a:solidFill>
                    <a:srgbClr val="FF0000"/>
                  </a:solidFill>
                </a:rPr>
                <a:t>Population declines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1030191" y="2627412"/>
              <a:ext cx="2057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smtClean="0">
                  <a:solidFill>
                    <a:srgbClr val="0070C0"/>
                  </a:solidFill>
                </a:rPr>
                <a:t>Population increases</a:t>
              </a:r>
              <a:endParaRPr lang="en-US" sz="14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1905000" y="3733801"/>
              <a:ext cx="5486400" cy="0"/>
            </a:xfrm>
            <a:prstGeom prst="line">
              <a:avLst/>
            </a:prstGeom>
            <a:ln w="127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3429000" y="1447800"/>
              <a:ext cx="1905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/>
                <a:t>SAR &gt;2%</a:t>
              </a:r>
              <a:endParaRPr 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7663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Steelhead Productivity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1092930" y="1295400"/>
            <a:ext cx="6958141" cy="5181600"/>
            <a:chOff x="914400" y="1295400"/>
            <a:chExt cx="6958141" cy="5181600"/>
          </a:xfrm>
        </p:grpSpPr>
        <p:sp>
          <p:nvSpPr>
            <p:cNvPr id="9" name="Rectangle 8"/>
            <p:cNvSpPr/>
            <p:nvPr/>
          </p:nvSpPr>
          <p:spPr>
            <a:xfrm>
              <a:off x="914400" y="1295400"/>
              <a:ext cx="6934200" cy="5181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400" y="1417638"/>
              <a:ext cx="6958141" cy="5059362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 rot="16200000">
              <a:off x="-386833" y="3511035"/>
              <a:ext cx="297179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Population Productivity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 rot="16200000">
              <a:off x="1106390" y="4532412"/>
              <a:ext cx="19049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smtClean="0">
                  <a:solidFill>
                    <a:srgbClr val="FF0000"/>
                  </a:solidFill>
                </a:rPr>
                <a:t>Population declines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1030191" y="2627412"/>
              <a:ext cx="2057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smtClean="0">
                  <a:solidFill>
                    <a:srgbClr val="0070C0"/>
                  </a:solidFill>
                </a:rPr>
                <a:t>Population increases</a:t>
              </a:r>
              <a:endParaRPr lang="en-US" sz="14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686800" y="6477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21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 Analysis</a:t>
            </a:r>
            <a:b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vs Historic Productivity </a:t>
            </a:r>
            <a:endParaRPr lang="en-US" sz="36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Define 1960s as ‘</a:t>
            </a:r>
            <a:r>
              <a:rPr lang="en-US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healthy &amp; harvestable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</a:p>
          <a:p>
            <a:pPr lvl="1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downriver &amp; Idaho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harvest ~60%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Scale productivity to 1960s</a:t>
            </a:r>
          </a:p>
          <a:p>
            <a:pPr lvl="1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Deviation from predictions from stock-recruit model</a:t>
            </a:r>
          </a:p>
          <a:p>
            <a:pPr lvl="1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would a healthy population produce at a given number of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spawners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Compare to SAR at Columbia mouth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283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Today’s Menu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SARs? </a:t>
            </a:r>
            <a:r>
              <a:rPr lang="en-US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 Refresher)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are SARs important to salmon?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the historical and recent SAR trends?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129" y="3429000"/>
            <a:ext cx="428947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47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Example: Scaling Productivity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0"/>
            <a:ext cx="8382000" cy="503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72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Example: Scaling Productivity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0"/>
            <a:ext cx="8382000" cy="50381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33600" y="1905000"/>
            <a:ext cx="22860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475518" y="2416628"/>
            <a:ext cx="228600" cy="2286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486400" y="3810000"/>
            <a:ext cx="228600" cy="228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724400" y="1752600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951 recruits, 100% of prediction</a:t>
            </a:r>
          </a:p>
          <a:p>
            <a:r>
              <a:rPr lang="en-US" b="1" dirty="0" smtClean="0"/>
              <a:t>Natural log = 0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724400" y="4123191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476 recruits, 50% of prediction</a:t>
            </a:r>
          </a:p>
          <a:p>
            <a:r>
              <a:rPr lang="en-US" b="1" dirty="0" smtClean="0"/>
              <a:t>Natural log = -0.63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9078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132" y="1"/>
            <a:ext cx="6106068" cy="6891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 rot="16200000">
            <a:off x="1106389" y="1713011"/>
            <a:ext cx="1905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Scaled Productivity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65026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Productivity &amp; SAR Trend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00" y="1474866"/>
            <a:ext cx="7731801" cy="51545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200000">
            <a:off x="-539233" y="3511035"/>
            <a:ext cx="297179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Scaled Productivity</a:t>
            </a:r>
            <a:endParaRPr lang="en-US" b="1" dirty="0"/>
          </a:p>
        </p:txBody>
      </p:sp>
      <p:sp>
        <p:nvSpPr>
          <p:cNvPr id="5" name="Oval 4"/>
          <p:cNvSpPr/>
          <p:nvPr/>
        </p:nvSpPr>
        <p:spPr>
          <a:xfrm>
            <a:off x="6595110" y="3829050"/>
            <a:ext cx="228600" cy="228600"/>
          </a:xfrm>
          <a:prstGeom prst="ellipse">
            <a:avLst/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964430" y="3150870"/>
            <a:ext cx="228600" cy="228600"/>
          </a:xfrm>
          <a:prstGeom prst="ellipse">
            <a:avLst/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029200" y="3048000"/>
            <a:ext cx="228600" cy="228600"/>
          </a:xfrm>
          <a:prstGeom prst="ellipse">
            <a:avLst/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181600" y="2922270"/>
            <a:ext cx="228600" cy="228600"/>
          </a:xfrm>
          <a:prstGeom prst="ellipse">
            <a:avLst/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257800" y="3158490"/>
            <a:ext cx="228600" cy="228600"/>
          </a:xfrm>
          <a:prstGeom prst="ellipse">
            <a:avLst/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633210" y="2807970"/>
            <a:ext cx="228600" cy="228600"/>
          </a:xfrm>
          <a:prstGeom prst="ellipse">
            <a:avLst/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551420" y="3048000"/>
            <a:ext cx="228600" cy="228600"/>
          </a:xfrm>
          <a:prstGeom prst="ellipse">
            <a:avLst/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196333" y="3015734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Less than 1960s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8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1"/>
            <a:ext cx="9144000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Mid-Columbia Productivity &amp; SARs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289" y="1600201"/>
            <a:ext cx="6061591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1773972"/>
            <a:ext cx="2895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Comic Sans MS" pitchFamily="66" charset="0"/>
            </a:endParaRP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Traverse 3 dams</a:t>
            </a:r>
          </a:p>
          <a:p>
            <a:pPr marL="174625" indent="-174625"/>
            <a:endParaRPr lang="en-U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Higher SARs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Productivity similar to 1960s</a:t>
            </a:r>
          </a:p>
          <a:p>
            <a:pPr marL="174625" indent="-174625"/>
            <a:endParaRPr lang="en-U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Fisheries on wild Chinook in 2012, 2014, 2015 &amp; 2016</a:t>
            </a:r>
          </a:p>
        </p:txBody>
      </p:sp>
      <p:sp>
        <p:nvSpPr>
          <p:cNvPr id="5" name="Rectangle 4"/>
          <p:cNvSpPr/>
          <p:nvPr/>
        </p:nvSpPr>
        <p:spPr>
          <a:xfrm>
            <a:off x="5791200" y="4648200"/>
            <a:ext cx="1524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 rot="16200000">
            <a:off x="1854730" y="3511035"/>
            <a:ext cx="297179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Scaled Productivity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1366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 2 Summary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SARs account for most of variation in salmon population dynamics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Observations support NPCC SAR goals</a:t>
            </a:r>
          </a:p>
          <a:p>
            <a:pPr lvl="1">
              <a:spcBef>
                <a:spcPts val="0"/>
              </a:spcBef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 is a good performance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metric</a:t>
            </a:r>
          </a:p>
          <a:p>
            <a:pPr lvl="1">
              <a:spcBef>
                <a:spcPts val="0"/>
              </a:spcBef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SARs &gt;4% necessary for ‘healthy &amp; harvestable’ (not 2%)</a:t>
            </a:r>
          </a:p>
          <a:p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686800" y="6477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20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229100"/>
            <a:ext cx="35052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0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SAR Trends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Trends from draft 2019 CSS report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Plot with 2%-6% range shown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SARs to Bonneville &amp; LGR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Hatchery Chinook trends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00" y="4171949"/>
            <a:ext cx="3276600" cy="24574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8611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Chinook into Columbia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24" y="1554034"/>
            <a:ext cx="8229600" cy="475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88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Chinook at LGR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8229600" cy="47548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200000">
            <a:off x="-43189" y="377699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% SAR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8216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Mid-Columbia SARs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56034"/>
            <a:ext cx="8049583" cy="360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0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What are SARs?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Smolt to Adult Return rates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Survival from beginning point as a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smolt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ending point as an adult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42" y="3464764"/>
            <a:ext cx="7328116" cy="308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9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Steelhead into Columbia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45920"/>
            <a:ext cx="8229600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89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Steelhead at LGR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00200"/>
            <a:ext cx="7924800" cy="475488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1600200"/>
            <a:ext cx="533400" cy="4754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85410" y="3776990"/>
            <a:ext cx="1828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% SAR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97206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Hatchery Chinook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7" r="2160"/>
          <a:stretch/>
        </p:blipFill>
        <p:spPr>
          <a:xfrm>
            <a:off x="5472849" y="1447800"/>
            <a:ext cx="3290151" cy="21112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354" y="1453732"/>
            <a:ext cx="3210373" cy="20386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374" y="3453178"/>
            <a:ext cx="3277057" cy="20291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4" r="1192" b="5674"/>
          <a:stretch/>
        </p:blipFill>
        <p:spPr>
          <a:xfrm>
            <a:off x="5506191" y="3505200"/>
            <a:ext cx="3256809" cy="1981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4800" y="2514600"/>
            <a:ext cx="198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Hatcheries need 0.87% SAR to meet mitigation goals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33800" y="57150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Hatchery success depends on SARs!</a:t>
            </a:r>
            <a:endParaRPr lang="en-US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667000" y="2927350"/>
            <a:ext cx="2667000" cy="0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743200" y="4940300"/>
            <a:ext cx="2667000" cy="0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943600" y="4959350"/>
            <a:ext cx="2667000" cy="0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019800" y="2927350"/>
            <a:ext cx="2667000" cy="0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7"/>
            <a:ext cx="8229600" cy="45259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SARs and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productivity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low abundances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SARs &lt; 1%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population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declines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SARs &gt; 2%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population increases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SARs &gt;4% necessary for ‘healthy &amp; harvestable’ (not 2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%)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Recent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SARs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below goals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SARs affect hatchery mitigation success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55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85900" y="4343400"/>
            <a:ext cx="6172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End of the Rainbow</a:t>
            </a:r>
          </a:p>
        </p:txBody>
      </p:sp>
    </p:spTree>
    <p:extLst>
      <p:ext uri="{BB962C8B-B14F-4D97-AF65-F5344CB8AC3E}">
        <p14:creationId xmlns:p14="http://schemas.microsoft.com/office/powerpoint/2010/main" val="412201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What are SARs?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Example: 100,000 </a:t>
                </a:r>
                <a:r>
                  <a:rPr lang="en-US" b="1" dirty="0" err="1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smolts</a:t>
                </a:r>
                <a:r>
                  <a:rPr lang="en-US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in 2016</a:t>
                </a:r>
              </a:p>
              <a:p>
                <a:pPr marL="457200" lvl="1" indent="0">
                  <a:spcAft>
                    <a:spcPts val="1200"/>
                  </a:spcAft>
                  <a:buNone/>
                </a:pPr>
                <a:r>
                  <a:rPr lang="en-US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500 return 2017; 2,000 in 2018, 800 in 2019</a:t>
                </a:r>
                <a:endPara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0" indent="0">
                  <a:spcAft>
                    <a:spcPts val="1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𝑺𝑨𝑹</m:t>
                      </m:r>
                      <m:r>
                        <a:rPr lang="en-US" b="1" i="1" smtClean="0"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rgbClr val="00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𝟓𝟎𝟎</m:t>
                          </m:r>
                          <m:r>
                            <a:rPr lang="en-US" b="1" i="1" smtClean="0">
                              <a:solidFill>
                                <a:srgbClr val="00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rgbClr val="00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rgbClr val="00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rgbClr val="00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en-US" b="1" i="1" smtClean="0">
                              <a:solidFill>
                                <a:srgbClr val="00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rgbClr val="00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𝟖𝟎𝟎</m:t>
                          </m:r>
                          <m:r>
                            <a:rPr lang="en-US" b="1" i="1" smtClean="0">
                              <a:solidFill>
                                <a:srgbClr val="00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en-US" b="1" i="1" smtClean="0">
                              <a:solidFill>
                                <a:srgbClr val="00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rgbClr val="00FF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𝟎𝟎𝟎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 smtClean="0">
                  <a:solidFill>
                    <a:srgbClr val="00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Focus on </a:t>
                </a:r>
                <a:r>
                  <a:rPr lang="en-US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wild steelhead </a:t>
                </a:r>
                <a:r>
                  <a:rPr lang="en-US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&amp; spring Chinook starting at Lower Granite Dam (LGR)</a:t>
                </a:r>
                <a:endPara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778" t="-2022" r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366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Smolt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Emigration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990600"/>
            <a:ext cx="8686800" cy="57722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263969" y="990600"/>
            <a:ext cx="8470130" cy="6400800"/>
            <a:chOff x="263969" y="990600"/>
            <a:chExt cx="8470130" cy="6400800"/>
          </a:xfrm>
        </p:grpSpPr>
        <p:sp>
          <p:nvSpPr>
            <p:cNvPr id="10" name="Text Box 26"/>
            <p:cNvSpPr txBox="1">
              <a:spLocks noChangeArrowheads="1"/>
            </p:cNvSpPr>
            <p:nvPr/>
          </p:nvSpPr>
          <p:spPr bwMode="auto">
            <a:xfrm>
              <a:off x="1738158" y="2452643"/>
              <a:ext cx="1193644" cy="289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en-US" sz="1400" b="1" dirty="0">
                  <a:latin typeface="Courier New" pitchFamily="49" charset="0"/>
                </a:rPr>
                <a:t>WASHINGTON</a:t>
              </a:r>
              <a:endParaRPr lang="en-US" sz="1400" dirty="0">
                <a:latin typeface="Courier New" pitchFamily="49" charset="0"/>
              </a:endParaRPr>
            </a:p>
          </p:txBody>
        </p:sp>
        <p:sp>
          <p:nvSpPr>
            <p:cNvPr id="11" name="Text Box 30"/>
            <p:cNvSpPr txBox="1">
              <a:spLocks noChangeArrowheads="1"/>
            </p:cNvSpPr>
            <p:nvPr/>
          </p:nvSpPr>
          <p:spPr bwMode="auto">
            <a:xfrm>
              <a:off x="2258905" y="5442010"/>
              <a:ext cx="874771" cy="318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en-US" sz="1600" b="1" dirty="0">
                  <a:latin typeface="Courier New" pitchFamily="49" charset="0"/>
                </a:rPr>
                <a:t>OREGON</a:t>
              </a:r>
            </a:p>
          </p:txBody>
        </p:sp>
        <p:sp>
          <p:nvSpPr>
            <p:cNvPr id="12" name="Freeform 68"/>
            <p:cNvSpPr>
              <a:spLocks/>
            </p:cNvSpPr>
            <p:nvPr/>
          </p:nvSpPr>
          <p:spPr bwMode="auto">
            <a:xfrm>
              <a:off x="4472465" y="3758309"/>
              <a:ext cx="255060" cy="485829"/>
            </a:xfrm>
            <a:custGeom>
              <a:avLst/>
              <a:gdLst>
                <a:gd name="T0" fmla="*/ 0 w 152"/>
                <a:gd name="T1" fmla="*/ 0 h 319"/>
                <a:gd name="T2" fmla="*/ 96 w 152"/>
                <a:gd name="T3" fmla="*/ 240 h 319"/>
                <a:gd name="T4" fmla="*/ 144 w 152"/>
                <a:gd name="T5" fmla="*/ 288 h 319"/>
                <a:gd name="T6" fmla="*/ 146 w 152"/>
                <a:gd name="T7" fmla="*/ 319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2" h="319">
                  <a:moveTo>
                    <a:pt x="0" y="0"/>
                  </a:moveTo>
                  <a:cubicBezTo>
                    <a:pt x="36" y="96"/>
                    <a:pt x="72" y="192"/>
                    <a:pt x="96" y="240"/>
                  </a:cubicBezTo>
                  <a:cubicBezTo>
                    <a:pt x="120" y="288"/>
                    <a:pt x="136" y="275"/>
                    <a:pt x="144" y="288"/>
                  </a:cubicBezTo>
                  <a:cubicBezTo>
                    <a:pt x="152" y="301"/>
                    <a:pt x="146" y="313"/>
                    <a:pt x="146" y="319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66"/>
            <p:cNvSpPr>
              <a:spLocks/>
            </p:cNvSpPr>
            <p:nvPr/>
          </p:nvSpPr>
          <p:spPr bwMode="auto">
            <a:xfrm>
              <a:off x="4092911" y="3462256"/>
              <a:ext cx="871456" cy="649797"/>
            </a:xfrm>
            <a:custGeom>
              <a:avLst/>
              <a:gdLst>
                <a:gd name="T0" fmla="*/ 494 w 494"/>
                <a:gd name="T1" fmla="*/ 0 h 399"/>
                <a:gd name="T2" fmla="*/ 351 w 494"/>
                <a:gd name="T3" fmla="*/ 48 h 399"/>
                <a:gd name="T4" fmla="*/ 306 w 494"/>
                <a:gd name="T5" fmla="*/ 93 h 399"/>
                <a:gd name="T6" fmla="*/ 214 w 494"/>
                <a:gd name="T7" fmla="*/ 93 h 399"/>
                <a:gd name="T8" fmla="*/ 214 w 494"/>
                <a:gd name="T9" fmla="*/ 182 h 399"/>
                <a:gd name="T10" fmla="*/ 169 w 494"/>
                <a:gd name="T11" fmla="*/ 272 h 399"/>
                <a:gd name="T12" fmla="*/ 169 w 494"/>
                <a:gd name="T13" fmla="*/ 361 h 399"/>
                <a:gd name="T14" fmla="*/ 56 w 494"/>
                <a:gd name="T15" fmla="*/ 361 h 399"/>
                <a:gd name="T16" fmla="*/ 0 w 494"/>
                <a:gd name="T17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4" h="399">
                  <a:moveTo>
                    <a:pt x="494" y="0"/>
                  </a:moveTo>
                  <a:cubicBezTo>
                    <a:pt x="471" y="8"/>
                    <a:pt x="382" y="33"/>
                    <a:pt x="351" y="48"/>
                  </a:cubicBezTo>
                  <a:cubicBezTo>
                    <a:pt x="320" y="63"/>
                    <a:pt x="328" y="85"/>
                    <a:pt x="306" y="93"/>
                  </a:cubicBezTo>
                  <a:cubicBezTo>
                    <a:pt x="283" y="100"/>
                    <a:pt x="230" y="78"/>
                    <a:pt x="214" y="93"/>
                  </a:cubicBezTo>
                  <a:cubicBezTo>
                    <a:pt x="199" y="107"/>
                    <a:pt x="222" y="152"/>
                    <a:pt x="214" y="182"/>
                  </a:cubicBezTo>
                  <a:cubicBezTo>
                    <a:pt x="207" y="212"/>
                    <a:pt x="176" y="242"/>
                    <a:pt x="169" y="272"/>
                  </a:cubicBezTo>
                  <a:cubicBezTo>
                    <a:pt x="161" y="302"/>
                    <a:pt x="188" y="346"/>
                    <a:pt x="169" y="361"/>
                  </a:cubicBezTo>
                  <a:cubicBezTo>
                    <a:pt x="150" y="376"/>
                    <a:pt x="84" y="355"/>
                    <a:pt x="56" y="361"/>
                  </a:cubicBezTo>
                  <a:cubicBezTo>
                    <a:pt x="28" y="367"/>
                    <a:pt x="12" y="391"/>
                    <a:pt x="0" y="399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65"/>
            <p:cNvSpPr>
              <a:spLocks/>
            </p:cNvSpPr>
            <p:nvPr/>
          </p:nvSpPr>
          <p:spPr bwMode="auto">
            <a:xfrm>
              <a:off x="5934508" y="4051324"/>
              <a:ext cx="385627" cy="731780"/>
            </a:xfrm>
            <a:custGeom>
              <a:avLst/>
              <a:gdLst>
                <a:gd name="T0" fmla="*/ 219 w 219"/>
                <a:gd name="T1" fmla="*/ 0 h 448"/>
                <a:gd name="T2" fmla="*/ 189 w 219"/>
                <a:gd name="T3" fmla="*/ 134 h 448"/>
                <a:gd name="T4" fmla="*/ 189 w 219"/>
                <a:gd name="T5" fmla="*/ 194 h 448"/>
                <a:gd name="T6" fmla="*/ 173 w 219"/>
                <a:gd name="T7" fmla="*/ 269 h 448"/>
                <a:gd name="T8" fmla="*/ 153 w 219"/>
                <a:gd name="T9" fmla="*/ 292 h 448"/>
                <a:gd name="T10" fmla="*/ 61 w 219"/>
                <a:gd name="T11" fmla="*/ 292 h 448"/>
                <a:gd name="T12" fmla="*/ 43 w 219"/>
                <a:gd name="T13" fmla="*/ 348 h 448"/>
                <a:gd name="T14" fmla="*/ 1 w 219"/>
                <a:gd name="T15" fmla="*/ 366 h 448"/>
                <a:gd name="T16" fmla="*/ 36 w 219"/>
                <a:gd name="T17" fmla="*/ 44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" h="448">
                  <a:moveTo>
                    <a:pt x="219" y="0"/>
                  </a:moveTo>
                  <a:cubicBezTo>
                    <a:pt x="214" y="22"/>
                    <a:pt x="194" y="102"/>
                    <a:pt x="189" y="134"/>
                  </a:cubicBezTo>
                  <a:cubicBezTo>
                    <a:pt x="184" y="166"/>
                    <a:pt x="192" y="172"/>
                    <a:pt x="189" y="194"/>
                  </a:cubicBezTo>
                  <a:cubicBezTo>
                    <a:pt x="186" y="216"/>
                    <a:pt x="179" y="253"/>
                    <a:pt x="173" y="269"/>
                  </a:cubicBezTo>
                  <a:cubicBezTo>
                    <a:pt x="167" y="285"/>
                    <a:pt x="172" y="288"/>
                    <a:pt x="153" y="292"/>
                  </a:cubicBezTo>
                  <a:cubicBezTo>
                    <a:pt x="134" y="296"/>
                    <a:pt x="79" y="283"/>
                    <a:pt x="61" y="292"/>
                  </a:cubicBezTo>
                  <a:cubicBezTo>
                    <a:pt x="43" y="301"/>
                    <a:pt x="53" y="336"/>
                    <a:pt x="43" y="348"/>
                  </a:cubicBezTo>
                  <a:cubicBezTo>
                    <a:pt x="33" y="360"/>
                    <a:pt x="2" y="349"/>
                    <a:pt x="1" y="366"/>
                  </a:cubicBezTo>
                  <a:cubicBezTo>
                    <a:pt x="0" y="383"/>
                    <a:pt x="29" y="431"/>
                    <a:pt x="36" y="448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62"/>
            <p:cNvSpPr>
              <a:spLocks/>
            </p:cNvSpPr>
            <p:nvPr/>
          </p:nvSpPr>
          <p:spPr bwMode="auto">
            <a:xfrm>
              <a:off x="4899084" y="3049301"/>
              <a:ext cx="1261637" cy="391700"/>
            </a:xfrm>
            <a:custGeom>
              <a:avLst/>
              <a:gdLst>
                <a:gd name="T0" fmla="*/ 0 w 715"/>
                <a:gd name="T1" fmla="*/ 85 h 238"/>
                <a:gd name="T2" fmla="*/ 115 w 715"/>
                <a:gd name="T3" fmla="*/ 27 h 238"/>
                <a:gd name="T4" fmla="*/ 193 w 715"/>
                <a:gd name="T5" fmla="*/ 31 h 238"/>
                <a:gd name="T6" fmla="*/ 259 w 715"/>
                <a:gd name="T7" fmla="*/ 29 h 238"/>
                <a:gd name="T8" fmla="*/ 350 w 715"/>
                <a:gd name="T9" fmla="*/ 208 h 238"/>
                <a:gd name="T10" fmla="*/ 487 w 715"/>
                <a:gd name="T11" fmla="*/ 208 h 238"/>
                <a:gd name="T12" fmla="*/ 569 w 715"/>
                <a:gd name="T13" fmla="*/ 117 h 238"/>
                <a:gd name="T14" fmla="*/ 645 w 715"/>
                <a:gd name="T15" fmla="*/ 61 h 238"/>
                <a:gd name="T16" fmla="*/ 715 w 715"/>
                <a:gd name="T17" fmla="*/ 2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5" h="238">
                  <a:moveTo>
                    <a:pt x="0" y="85"/>
                  </a:moveTo>
                  <a:cubicBezTo>
                    <a:pt x="19" y="75"/>
                    <a:pt x="83" y="36"/>
                    <a:pt x="115" y="27"/>
                  </a:cubicBezTo>
                  <a:cubicBezTo>
                    <a:pt x="147" y="18"/>
                    <a:pt x="169" y="31"/>
                    <a:pt x="193" y="31"/>
                  </a:cubicBezTo>
                  <a:cubicBezTo>
                    <a:pt x="217" y="31"/>
                    <a:pt x="233" y="0"/>
                    <a:pt x="259" y="29"/>
                  </a:cubicBezTo>
                  <a:cubicBezTo>
                    <a:pt x="285" y="58"/>
                    <a:pt x="312" y="178"/>
                    <a:pt x="350" y="208"/>
                  </a:cubicBezTo>
                  <a:cubicBezTo>
                    <a:pt x="388" y="238"/>
                    <a:pt x="451" y="223"/>
                    <a:pt x="487" y="208"/>
                  </a:cubicBezTo>
                  <a:cubicBezTo>
                    <a:pt x="523" y="193"/>
                    <a:pt x="543" y="142"/>
                    <a:pt x="569" y="117"/>
                  </a:cubicBezTo>
                  <a:cubicBezTo>
                    <a:pt x="595" y="92"/>
                    <a:pt x="621" y="76"/>
                    <a:pt x="645" y="61"/>
                  </a:cubicBezTo>
                  <a:cubicBezTo>
                    <a:pt x="669" y="46"/>
                    <a:pt x="701" y="36"/>
                    <a:pt x="715" y="29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63"/>
            <p:cNvSpPr>
              <a:spLocks/>
            </p:cNvSpPr>
            <p:nvPr/>
          </p:nvSpPr>
          <p:spPr bwMode="auto">
            <a:xfrm>
              <a:off x="5756876" y="3340799"/>
              <a:ext cx="482793" cy="417510"/>
            </a:xfrm>
            <a:custGeom>
              <a:avLst/>
              <a:gdLst>
                <a:gd name="T0" fmla="*/ 0 w 288"/>
                <a:gd name="T1" fmla="*/ 32 h 272"/>
                <a:gd name="T2" fmla="*/ 96 w 288"/>
                <a:gd name="T3" fmla="*/ 80 h 272"/>
                <a:gd name="T4" fmla="*/ 240 w 288"/>
                <a:gd name="T5" fmla="*/ 32 h 272"/>
                <a:gd name="T6" fmla="*/ 288 w 288"/>
                <a:gd name="T7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272">
                  <a:moveTo>
                    <a:pt x="0" y="32"/>
                  </a:moveTo>
                  <a:cubicBezTo>
                    <a:pt x="28" y="56"/>
                    <a:pt x="56" y="80"/>
                    <a:pt x="96" y="80"/>
                  </a:cubicBezTo>
                  <a:cubicBezTo>
                    <a:pt x="136" y="80"/>
                    <a:pt x="208" y="0"/>
                    <a:pt x="240" y="32"/>
                  </a:cubicBezTo>
                  <a:cubicBezTo>
                    <a:pt x="272" y="64"/>
                    <a:pt x="280" y="232"/>
                    <a:pt x="288" y="272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0"/>
            <p:cNvSpPr>
              <a:spLocks/>
            </p:cNvSpPr>
            <p:nvPr/>
          </p:nvSpPr>
          <p:spPr bwMode="auto">
            <a:xfrm>
              <a:off x="5343921" y="2806387"/>
              <a:ext cx="654352" cy="293016"/>
            </a:xfrm>
            <a:custGeom>
              <a:avLst/>
              <a:gdLst>
                <a:gd name="T0" fmla="*/ 8 w 392"/>
                <a:gd name="T1" fmla="*/ 192 h 192"/>
                <a:gd name="T2" fmla="*/ 8 w 392"/>
                <a:gd name="T3" fmla="*/ 144 h 192"/>
                <a:gd name="T4" fmla="*/ 56 w 392"/>
                <a:gd name="T5" fmla="*/ 144 h 192"/>
                <a:gd name="T6" fmla="*/ 104 w 392"/>
                <a:gd name="T7" fmla="*/ 48 h 192"/>
                <a:gd name="T8" fmla="*/ 152 w 392"/>
                <a:gd name="T9" fmla="*/ 0 h 192"/>
                <a:gd name="T10" fmla="*/ 296 w 392"/>
                <a:gd name="T11" fmla="*/ 48 h 192"/>
                <a:gd name="T12" fmla="*/ 248 w 392"/>
                <a:gd name="T13" fmla="*/ 96 h 192"/>
                <a:gd name="T14" fmla="*/ 296 w 392"/>
                <a:gd name="T15" fmla="*/ 144 h 192"/>
                <a:gd name="T16" fmla="*/ 392 w 392"/>
                <a:gd name="T17" fmla="*/ 48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2" h="192">
                  <a:moveTo>
                    <a:pt x="8" y="192"/>
                  </a:moveTo>
                  <a:cubicBezTo>
                    <a:pt x="4" y="172"/>
                    <a:pt x="0" y="152"/>
                    <a:pt x="8" y="144"/>
                  </a:cubicBezTo>
                  <a:cubicBezTo>
                    <a:pt x="16" y="136"/>
                    <a:pt x="40" y="160"/>
                    <a:pt x="56" y="144"/>
                  </a:cubicBezTo>
                  <a:cubicBezTo>
                    <a:pt x="72" y="128"/>
                    <a:pt x="88" y="72"/>
                    <a:pt x="104" y="48"/>
                  </a:cubicBezTo>
                  <a:cubicBezTo>
                    <a:pt x="120" y="24"/>
                    <a:pt x="120" y="0"/>
                    <a:pt x="152" y="0"/>
                  </a:cubicBezTo>
                  <a:cubicBezTo>
                    <a:pt x="184" y="0"/>
                    <a:pt x="280" y="32"/>
                    <a:pt x="296" y="48"/>
                  </a:cubicBezTo>
                  <a:cubicBezTo>
                    <a:pt x="312" y="64"/>
                    <a:pt x="248" y="80"/>
                    <a:pt x="248" y="96"/>
                  </a:cubicBezTo>
                  <a:cubicBezTo>
                    <a:pt x="248" y="112"/>
                    <a:pt x="272" y="152"/>
                    <a:pt x="296" y="144"/>
                  </a:cubicBezTo>
                  <a:cubicBezTo>
                    <a:pt x="320" y="136"/>
                    <a:pt x="376" y="64"/>
                    <a:pt x="392" y="48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61"/>
            <p:cNvSpPr>
              <a:spLocks/>
            </p:cNvSpPr>
            <p:nvPr/>
          </p:nvSpPr>
          <p:spPr bwMode="auto">
            <a:xfrm>
              <a:off x="3733094" y="2927844"/>
              <a:ext cx="5001005" cy="3419023"/>
            </a:xfrm>
            <a:custGeom>
              <a:avLst/>
              <a:gdLst>
                <a:gd name="T0" fmla="*/ 0 w 2985"/>
                <a:gd name="T1" fmla="*/ 307 h 2240"/>
                <a:gd name="T2" fmla="*/ 201 w 2985"/>
                <a:gd name="T3" fmla="*/ 112 h 2240"/>
                <a:gd name="T4" fmla="*/ 297 w 2985"/>
                <a:gd name="T5" fmla="*/ 64 h 2240"/>
                <a:gd name="T6" fmla="*/ 441 w 2985"/>
                <a:gd name="T7" fmla="*/ 64 h 2240"/>
                <a:gd name="T8" fmla="*/ 489 w 2985"/>
                <a:gd name="T9" fmla="*/ 16 h 2240"/>
                <a:gd name="T10" fmla="*/ 681 w 2985"/>
                <a:gd name="T11" fmla="*/ 160 h 2240"/>
                <a:gd name="T12" fmla="*/ 729 w 2985"/>
                <a:gd name="T13" fmla="*/ 256 h 2240"/>
                <a:gd name="T14" fmla="*/ 729 w 2985"/>
                <a:gd name="T15" fmla="*/ 316 h 2240"/>
                <a:gd name="T16" fmla="*/ 750 w 2985"/>
                <a:gd name="T17" fmla="*/ 385 h 2240"/>
                <a:gd name="T18" fmla="*/ 792 w 2985"/>
                <a:gd name="T19" fmla="*/ 493 h 2240"/>
                <a:gd name="T20" fmla="*/ 831 w 2985"/>
                <a:gd name="T21" fmla="*/ 520 h 2240"/>
                <a:gd name="T22" fmla="*/ 867 w 2985"/>
                <a:gd name="T23" fmla="*/ 529 h 2240"/>
                <a:gd name="T24" fmla="*/ 867 w 2985"/>
                <a:gd name="T25" fmla="*/ 574 h 2240"/>
                <a:gd name="T26" fmla="*/ 897 w 2985"/>
                <a:gd name="T27" fmla="*/ 601 h 2240"/>
                <a:gd name="T28" fmla="*/ 882 w 2985"/>
                <a:gd name="T29" fmla="*/ 643 h 2240"/>
                <a:gd name="T30" fmla="*/ 858 w 2985"/>
                <a:gd name="T31" fmla="*/ 697 h 2240"/>
                <a:gd name="T32" fmla="*/ 828 w 2985"/>
                <a:gd name="T33" fmla="*/ 781 h 2240"/>
                <a:gd name="T34" fmla="*/ 807 w 2985"/>
                <a:gd name="T35" fmla="*/ 853 h 2240"/>
                <a:gd name="T36" fmla="*/ 771 w 2985"/>
                <a:gd name="T37" fmla="*/ 922 h 2240"/>
                <a:gd name="T38" fmla="*/ 768 w 2985"/>
                <a:gd name="T39" fmla="*/ 988 h 2240"/>
                <a:gd name="T40" fmla="*/ 705 w 2985"/>
                <a:gd name="T41" fmla="*/ 1063 h 2240"/>
                <a:gd name="T42" fmla="*/ 669 w 2985"/>
                <a:gd name="T43" fmla="*/ 1165 h 2240"/>
                <a:gd name="T44" fmla="*/ 639 w 2985"/>
                <a:gd name="T45" fmla="*/ 1198 h 2240"/>
                <a:gd name="T46" fmla="*/ 639 w 2985"/>
                <a:gd name="T47" fmla="*/ 1246 h 2240"/>
                <a:gd name="T48" fmla="*/ 654 w 2985"/>
                <a:gd name="T49" fmla="*/ 1267 h 2240"/>
                <a:gd name="T50" fmla="*/ 666 w 2985"/>
                <a:gd name="T51" fmla="*/ 1309 h 2240"/>
                <a:gd name="T52" fmla="*/ 735 w 2985"/>
                <a:gd name="T53" fmla="*/ 1345 h 2240"/>
                <a:gd name="T54" fmla="*/ 759 w 2985"/>
                <a:gd name="T55" fmla="*/ 1375 h 2240"/>
                <a:gd name="T56" fmla="*/ 729 w 2985"/>
                <a:gd name="T57" fmla="*/ 1456 h 2240"/>
                <a:gd name="T58" fmla="*/ 681 w 2985"/>
                <a:gd name="T59" fmla="*/ 1648 h 2240"/>
                <a:gd name="T60" fmla="*/ 1065 w 2985"/>
                <a:gd name="T61" fmla="*/ 1984 h 2240"/>
                <a:gd name="T62" fmla="*/ 1401 w 2985"/>
                <a:gd name="T63" fmla="*/ 2032 h 2240"/>
                <a:gd name="T64" fmla="*/ 1689 w 2985"/>
                <a:gd name="T65" fmla="*/ 2224 h 2240"/>
                <a:gd name="T66" fmla="*/ 2073 w 2985"/>
                <a:gd name="T67" fmla="*/ 2128 h 2240"/>
                <a:gd name="T68" fmla="*/ 2409 w 2985"/>
                <a:gd name="T69" fmla="*/ 1792 h 2240"/>
                <a:gd name="T70" fmla="*/ 2505 w 2985"/>
                <a:gd name="T71" fmla="*/ 1504 h 2240"/>
                <a:gd name="T72" fmla="*/ 2889 w 2985"/>
                <a:gd name="T73" fmla="*/ 1840 h 2240"/>
                <a:gd name="T74" fmla="*/ 2985 w 2985"/>
                <a:gd name="T75" fmla="*/ 1456 h 2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85" h="2240">
                  <a:moveTo>
                    <a:pt x="0" y="307"/>
                  </a:moveTo>
                  <a:cubicBezTo>
                    <a:pt x="33" y="275"/>
                    <a:pt x="152" y="152"/>
                    <a:pt x="201" y="112"/>
                  </a:cubicBezTo>
                  <a:cubicBezTo>
                    <a:pt x="250" y="72"/>
                    <a:pt x="257" y="72"/>
                    <a:pt x="297" y="64"/>
                  </a:cubicBezTo>
                  <a:cubicBezTo>
                    <a:pt x="337" y="56"/>
                    <a:pt x="409" y="72"/>
                    <a:pt x="441" y="64"/>
                  </a:cubicBezTo>
                  <a:cubicBezTo>
                    <a:pt x="473" y="56"/>
                    <a:pt x="449" y="0"/>
                    <a:pt x="489" y="16"/>
                  </a:cubicBezTo>
                  <a:cubicBezTo>
                    <a:pt x="529" y="32"/>
                    <a:pt x="641" y="120"/>
                    <a:pt x="681" y="160"/>
                  </a:cubicBezTo>
                  <a:cubicBezTo>
                    <a:pt x="721" y="200"/>
                    <a:pt x="721" y="230"/>
                    <a:pt x="729" y="256"/>
                  </a:cubicBezTo>
                  <a:cubicBezTo>
                    <a:pt x="737" y="282"/>
                    <a:pt x="726" y="295"/>
                    <a:pt x="729" y="316"/>
                  </a:cubicBezTo>
                  <a:cubicBezTo>
                    <a:pt x="732" y="337"/>
                    <a:pt x="740" y="356"/>
                    <a:pt x="750" y="385"/>
                  </a:cubicBezTo>
                  <a:cubicBezTo>
                    <a:pt x="760" y="414"/>
                    <a:pt x="779" y="470"/>
                    <a:pt x="792" y="493"/>
                  </a:cubicBezTo>
                  <a:cubicBezTo>
                    <a:pt x="805" y="516"/>
                    <a:pt x="818" y="514"/>
                    <a:pt x="831" y="520"/>
                  </a:cubicBezTo>
                  <a:cubicBezTo>
                    <a:pt x="844" y="526"/>
                    <a:pt x="861" y="520"/>
                    <a:pt x="867" y="529"/>
                  </a:cubicBezTo>
                  <a:cubicBezTo>
                    <a:pt x="873" y="538"/>
                    <a:pt x="862" y="562"/>
                    <a:pt x="867" y="574"/>
                  </a:cubicBezTo>
                  <a:cubicBezTo>
                    <a:pt x="872" y="586"/>
                    <a:pt x="895" y="590"/>
                    <a:pt x="897" y="601"/>
                  </a:cubicBezTo>
                  <a:cubicBezTo>
                    <a:pt x="899" y="612"/>
                    <a:pt x="889" y="627"/>
                    <a:pt x="882" y="643"/>
                  </a:cubicBezTo>
                  <a:cubicBezTo>
                    <a:pt x="875" y="659"/>
                    <a:pt x="867" y="674"/>
                    <a:pt x="858" y="697"/>
                  </a:cubicBezTo>
                  <a:cubicBezTo>
                    <a:pt x="849" y="720"/>
                    <a:pt x="837" y="755"/>
                    <a:pt x="828" y="781"/>
                  </a:cubicBezTo>
                  <a:cubicBezTo>
                    <a:pt x="819" y="807"/>
                    <a:pt x="816" y="830"/>
                    <a:pt x="807" y="853"/>
                  </a:cubicBezTo>
                  <a:cubicBezTo>
                    <a:pt x="798" y="876"/>
                    <a:pt x="777" y="900"/>
                    <a:pt x="771" y="922"/>
                  </a:cubicBezTo>
                  <a:cubicBezTo>
                    <a:pt x="765" y="944"/>
                    <a:pt x="779" y="965"/>
                    <a:pt x="768" y="988"/>
                  </a:cubicBezTo>
                  <a:cubicBezTo>
                    <a:pt x="757" y="1011"/>
                    <a:pt x="721" y="1034"/>
                    <a:pt x="705" y="1063"/>
                  </a:cubicBezTo>
                  <a:cubicBezTo>
                    <a:pt x="689" y="1092"/>
                    <a:pt x="680" y="1142"/>
                    <a:pt x="669" y="1165"/>
                  </a:cubicBezTo>
                  <a:cubicBezTo>
                    <a:pt x="658" y="1188"/>
                    <a:pt x="644" y="1185"/>
                    <a:pt x="639" y="1198"/>
                  </a:cubicBezTo>
                  <a:cubicBezTo>
                    <a:pt x="634" y="1211"/>
                    <a:pt x="637" y="1235"/>
                    <a:pt x="639" y="1246"/>
                  </a:cubicBezTo>
                  <a:cubicBezTo>
                    <a:pt x="641" y="1257"/>
                    <a:pt x="649" y="1256"/>
                    <a:pt x="654" y="1267"/>
                  </a:cubicBezTo>
                  <a:cubicBezTo>
                    <a:pt x="659" y="1278"/>
                    <a:pt x="653" y="1296"/>
                    <a:pt x="666" y="1309"/>
                  </a:cubicBezTo>
                  <a:cubicBezTo>
                    <a:pt x="679" y="1322"/>
                    <a:pt x="720" y="1334"/>
                    <a:pt x="735" y="1345"/>
                  </a:cubicBezTo>
                  <a:cubicBezTo>
                    <a:pt x="750" y="1356"/>
                    <a:pt x="760" y="1357"/>
                    <a:pt x="759" y="1375"/>
                  </a:cubicBezTo>
                  <a:cubicBezTo>
                    <a:pt x="758" y="1393"/>
                    <a:pt x="742" y="1411"/>
                    <a:pt x="729" y="1456"/>
                  </a:cubicBezTo>
                  <a:cubicBezTo>
                    <a:pt x="716" y="1501"/>
                    <a:pt x="625" y="1560"/>
                    <a:pt x="681" y="1648"/>
                  </a:cubicBezTo>
                  <a:cubicBezTo>
                    <a:pt x="737" y="1736"/>
                    <a:pt x="945" y="1920"/>
                    <a:pt x="1065" y="1984"/>
                  </a:cubicBezTo>
                  <a:cubicBezTo>
                    <a:pt x="1185" y="2048"/>
                    <a:pt x="1297" y="1992"/>
                    <a:pt x="1401" y="2032"/>
                  </a:cubicBezTo>
                  <a:cubicBezTo>
                    <a:pt x="1505" y="2072"/>
                    <a:pt x="1577" y="2208"/>
                    <a:pt x="1689" y="2224"/>
                  </a:cubicBezTo>
                  <a:cubicBezTo>
                    <a:pt x="1801" y="2240"/>
                    <a:pt x="1953" y="2200"/>
                    <a:pt x="2073" y="2128"/>
                  </a:cubicBezTo>
                  <a:cubicBezTo>
                    <a:pt x="2193" y="2056"/>
                    <a:pt x="2337" y="1896"/>
                    <a:pt x="2409" y="1792"/>
                  </a:cubicBezTo>
                  <a:cubicBezTo>
                    <a:pt x="2481" y="1688"/>
                    <a:pt x="2425" y="1496"/>
                    <a:pt x="2505" y="1504"/>
                  </a:cubicBezTo>
                  <a:cubicBezTo>
                    <a:pt x="2585" y="1512"/>
                    <a:pt x="2809" y="1848"/>
                    <a:pt x="2889" y="1840"/>
                  </a:cubicBezTo>
                  <a:cubicBezTo>
                    <a:pt x="2969" y="1832"/>
                    <a:pt x="2969" y="1520"/>
                    <a:pt x="2985" y="1456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60"/>
            <p:cNvSpPr>
              <a:spLocks/>
            </p:cNvSpPr>
            <p:nvPr/>
          </p:nvSpPr>
          <p:spPr bwMode="auto">
            <a:xfrm>
              <a:off x="804454" y="1461247"/>
              <a:ext cx="3522262" cy="2321353"/>
            </a:xfrm>
            <a:custGeom>
              <a:avLst/>
              <a:gdLst>
                <a:gd name="T0" fmla="*/ 0 w 1998"/>
                <a:gd name="T1" fmla="*/ 1016 h 1419"/>
                <a:gd name="T2" fmla="*/ 9 w 1998"/>
                <a:gd name="T3" fmla="*/ 1012 h 1419"/>
                <a:gd name="T4" fmla="*/ 51 w 1998"/>
                <a:gd name="T5" fmla="*/ 1048 h 1419"/>
                <a:gd name="T6" fmla="*/ 111 w 1998"/>
                <a:gd name="T7" fmla="*/ 1040 h 1419"/>
                <a:gd name="T8" fmla="*/ 171 w 1998"/>
                <a:gd name="T9" fmla="*/ 1037 h 1419"/>
                <a:gd name="T10" fmla="*/ 205 w 1998"/>
                <a:gd name="T11" fmla="*/ 1071 h 1419"/>
                <a:gd name="T12" fmla="*/ 299 w 1998"/>
                <a:gd name="T13" fmla="*/ 1116 h 1419"/>
                <a:gd name="T14" fmla="*/ 385 w 1998"/>
                <a:gd name="T15" fmla="*/ 1158 h 1419"/>
                <a:gd name="T16" fmla="*/ 485 w 1998"/>
                <a:gd name="T17" fmla="*/ 1359 h 1419"/>
                <a:gd name="T18" fmla="*/ 804 w 1998"/>
                <a:gd name="T19" fmla="*/ 1359 h 1419"/>
                <a:gd name="T20" fmla="*/ 1169 w 1998"/>
                <a:gd name="T21" fmla="*/ 1404 h 1419"/>
                <a:gd name="T22" fmla="*/ 1488 w 1998"/>
                <a:gd name="T23" fmla="*/ 1270 h 1419"/>
                <a:gd name="T24" fmla="*/ 1716 w 1998"/>
                <a:gd name="T25" fmla="*/ 1270 h 1419"/>
                <a:gd name="T26" fmla="*/ 1625 w 1998"/>
                <a:gd name="T27" fmla="*/ 1135 h 1419"/>
                <a:gd name="T28" fmla="*/ 1533 w 1998"/>
                <a:gd name="T29" fmla="*/ 911 h 1419"/>
                <a:gd name="T30" fmla="*/ 1442 w 1998"/>
                <a:gd name="T31" fmla="*/ 956 h 1419"/>
                <a:gd name="T32" fmla="*/ 1366 w 1998"/>
                <a:gd name="T33" fmla="*/ 863 h 1419"/>
                <a:gd name="T34" fmla="*/ 1380 w 1998"/>
                <a:gd name="T35" fmla="*/ 829 h 1419"/>
                <a:gd name="T36" fmla="*/ 1360 w 1998"/>
                <a:gd name="T37" fmla="*/ 765 h 1419"/>
                <a:gd name="T38" fmla="*/ 1351 w 1998"/>
                <a:gd name="T39" fmla="*/ 597 h 1419"/>
                <a:gd name="T40" fmla="*/ 1284 w 1998"/>
                <a:gd name="T41" fmla="*/ 533 h 1419"/>
                <a:gd name="T42" fmla="*/ 1260 w 1998"/>
                <a:gd name="T43" fmla="*/ 463 h 1419"/>
                <a:gd name="T44" fmla="*/ 1305 w 1998"/>
                <a:gd name="T45" fmla="*/ 373 h 1419"/>
                <a:gd name="T46" fmla="*/ 1442 w 1998"/>
                <a:gd name="T47" fmla="*/ 329 h 1419"/>
                <a:gd name="T48" fmla="*/ 1488 w 1998"/>
                <a:gd name="T49" fmla="*/ 194 h 1419"/>
                <a:gd name="T50" fmla="*/ 1670 w 1998"/>
                <a:gd name="T51" fmla="*/ 194 h 1419"/>
                <a:gd name="T52" fmla="*/ 1898 w 1998"/>
                <a:gd name="T53" fmla="*/ 373 h 1419"/>
                <a:gd name="T54" fmla="*/ 1975 w 1998"/>
                <a:gd name="T55" fmla="*/ 63 h 1419"/>
                <a:gd name="T56" fmla="*/ 1998 w 1998"/>
                <a:gd name="T57" fmla="*/ 1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998" h="1419">
                  <a:moveTo>
                    <a:pt x="0" y="1016"/>
                  </a:moveTo>
                  <a:cubicBezTo>
                    <a:pt x="1" y="1015"/>
                    <a:pt x="0" y="1006"/>
                    <a:pt x="9" y="1012"/>
                  </a:cubicBezTo>
                  <a:cubicBezTo>
                    <a:pt x="17" y="1018"/>
                    <a:pt x="34" y="1044"/>
                    <a:pt x="51" y="1048"/>
                  </a:cubicBezTo>
                  <a:cubicBezTo>
                    <a:pt x="68" y="1053"/>
                    <a:pt x="91" y="1042"/>
                    <a:pt x="111" y="1040"/>
                  </a:cubicBezTo>
                  <a:cubicBezTo>
                    <a:pt x="131" y="1038"/>
                    <a:pt x="156" y="1033"/>
                    <a:pt x="171" y="1037"/>
                  </a:cubicBezTo>
                  <a:cubicBezTo>
                    <a:pt x="186" y="1042"/>
                    <a:pt x="184" y="1058"/>
                    <a:pt x="205" y="1071"/>
                  </a:cubicBezTo>
                  <a:cubicBezTo>
                    <a:pt x="226" y="1084"/>
                    <a:pt x="270" y="1102"/>
                    <a:pt x="299" y="1116"/>
                  </a:cubicBezTo>
                  <a:cubicBezTo>
                    <a:pt x="329" y="1130"/>
                    <a:pt x="354" y="1117"/>
                    <a:pt x="385" y="1158"/>
                  </a:cubicBezTo>
                  <a:cubicBezTo>
                    <a:pt x="415" y="1198"/>
                    <a:pt x="415" y="1326"/>
                    <a:pt x="485" y="1359"/>
                  </a:cubicBezTo>
                  <a:cubicBezTo>
                    <a:pt x="554" y="1393"/>
                    <a:pt x="690" y="1352"/>
                    <a:pt x="804" y="1359"/>
                  </a:cubicBezTo>
                  <a:cubicBezTo>
                    <a:pt x="918" y="1367"/>
                    <a:pt x="1055" y="1419"/>
                    <a:pt x="1169" y="1404"/>
                  </a:cubicBezTo>
                  <a:cubicBezTo>
                    <a:pt x="1283" y="1389"/>
                    <a:pt x="1397" y="1292"/>
                    <a:pt x="1488" y="1270"/>
                  </a:cubicBezTo>
                  <a:cubicBezTo>
                    <a:pt x="1579" y="1247"/>
                    <a:pt x="1693" y="1292"/>
                    <a:pt x="1716" y="1270"/>
                  </a:cubicBezTo>
                  <a:cubicBezTo>
                    <a:pt x="1739" y="1247"/>
                    <a:pt x="1655" y="1195"/>
                    <a:pt x="1625" y="1135"/>
                  </a:cubicBezTo>
                  <a:cubicBezTo>
                    <a:pt x="1594" y="1075"/>
                    <a:pt x="1564" y="941"/>
                    <a:pt x="1533" y="911"/>
                  </a:cubicBezTo>
                  <a:cubicBezTo>
                    <a:pt x="1503" y="881"/>
                    <a:pt x="1470" y="964"/>
                    <a:pt x="1442" y="956"/>
                  </a:cubicBezTo>
                  <a:cubicBezTo>
                    <a:pt x="1414" y="948"/>
                    <a:pt x="1376" y="884"/>
                    <a:pt x="1366" y="863"/>
                  </a:cubicBezTo>
                  <a:cubicBezTo>
                    <a:pt x="1356" y="842"/>
                    <a:pt x="1381" y="845"/>
                    <a:pt x="1380" y="829"/>
                  </a:cubicBezTo>
                  <a:cubicBezTo>
                    <a:pt x="1379" y="813"/>
                    <a:pt x="1365" y="804"/>
                    <a:pt x="1360" y="765"/>
                  </a:cubicBezTo>
                  <a:cubicBezTo>
                    <a:pt x="1355" y="726"/>
                    <a:pt x="1364" y="636"/>
                    <a:pt x="1351" y="597"/>
                  </a:cubicBezTo>
                  <a:cubicBezTo>
                    <a:pt x="1338" y="558"/>
                    <a:pt x="1299" y="555"/>
                    <a:pt x="1284" y="533"/>
                  </a:cubicBezTo>
                  <a:cubicBezTo>
                    <a:pt x="1269" y="511"/>
                    <a:pt x="1257" y="490"/>
                    <a:pt x="1260" y="463"/>
                  </a:cubicBezTo>
                  <a:cubicBezTo>
                    <a:pt x="1263" y="436"/>
                    <a:pt x="1275" y="396"/>
                    <a:pt x="1305" y="373"/>
                  </a:cubicBezTo>
                  <a:cubicBezTo>
                    <a:pt x="1336" y="351"/>
                    <a:pt x="1412" y="358"/>
                    <a:pt x="1442" y="329"/>
                  </a:cubicBezTo>
                  <a:cubicBezTo>
                    <a:pt x="1473" y="299"/>
                    <a:pt x="1450" y="217"/>
                    <a:pt x="1488" y="194"/>
                  </a:cubicBezTo>
                  <a:cubicBezTo>
                    <a:pt x="1526" y="172"/>
                    <a:pt x="1602" y="164"/>
                    <a:pt x="1670" y="194"/>
                  </a:cubicBezTo>
                  <a:cubicBezTo>
                    <a:pt x="1739" y="224"/>
                    <a:pt x="1847" y="396"/>
                    <a:pt x="1898" y="373"/>
                  </a:cubicBezTo>
                  <a:cubicBezTo>
                    <a:pt x="1950" y="351"/>
                    <a:pt x="1959" y="125"/>
                    <a:pt x="1975" y="63"/>
                  </a:cubicBezTo>
                  <a:cubicBezTo>
                    <a:pt x="1991" y="0"/>
                    <a:pt x="1993" y="14"/>
                    <a:pt x="1998" y="1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73"/>
            <p:cNvSpPr>
              <a:spLocks/>
            </p:cNvSpPr>
            <p:nvPr/>
          </p:nvSpPr>
          <p:spPr bwMode="auto">
            <a:xfrm>
              <a:off x="3427932" y="1027037"/>
              <a:ext cx="173077" cy="753035"/>
            </a:xfrm>
            <a:custGeom>
              <a:avLst/>
              <a:gdLst>
                <a:gd name="T0" fmla="*/ 0 w 102"/>
                <a:gd name="T1" fmla="*/ 496 h 496"/>
                <a:gd name="T2" fmla="*/ 47 w 102"/>
                <a:gd name="T3" fmla="*/ 351 h 496"/>
                <a:gd name="T4" fmla="*/ 94 w 102"/>
                <a:gd name="T5" fmla="*/ 206 h 496"/>
                <a:gd name="T6" fmla="*/ 94 w 102"/>
                <a:gd name="T7" fmla="*/ 62 h 496"/>
                <a:gd name="T8" fmla="*/ 96 w 102"/>
                <a:gd name="T9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96">
                  <a:moveTo>
                    <a:pt x="0" y="496"/>
                  </a:moveTo>
                  <a:cubicBezTo>
                    <a:pt x="16" y="448"/>
                    <a:pt x="31" y="399"/>
                    <a:pt x="47" y="351"/>
                  </a:cubicBezTo>
                  <a:cubicBezTo>
                    <a:pt x="63" y="303"/>
                    <a:pt x="86" y="255"/>
                    <a:pt x="94" y="206"/>
                  </a:cubicBezTo>
                  <a:cubicBezTo>
                    <a:pt x="102" y="158"/>
                    <a:pt x="94" y="96"/>
                    <a:pt x="94" y="62"/>
                  </a:cubicBezTo>
                  <a:cubicBezTo>
                    <a:pt x="94" y="28"/>
                    <a:pt x="96" y="13"/>
                    <a:pt x="96" y="0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64"/>
            <p:cNvSpPr>
              <a:spLocks/>
            </p:cNvSpPr>
            <p:nvPr/>
          </p:nvSpPr>
          <p:spPr bwMode="auto">
            <a:xfrm>
              <a:off x="5034205" y="3539686"/>
              <a:ext cx="1703439" cy="1537953"/>
            </a:xfrm>
            <a:custGeom>
              <a:avLst/>
              <a:gdLst>
                <a:gd name="T0" fmla="*/ 0 w 1016"/>
                <a:gd name="T1" fmla="*/ 48 h 1008"/>
                <a:gd name="T2" fmla="*/ 96 w 1016"/>
                <a:gd name="T3" fmla="*/ 0 h 1008"/>
                <a:gd name="T4" fmla="*/ 192 w 1016"/>
                <a:gd name="T5" fmla="*/ 48 h 1008"/>
                <a:gd name="T6" fmla="*/ 192 w 1016"/>
                <a:gd name="T7" fmla="*/ 192 h 1008"/>
                <a:gd name="T8" fmla="*/ 192 w 1016"/>
                <a:gd name="T9" fmla="*/ 288 h 1008"/>
                <a:gd name="T10" fmla="*/ 288 w 1016"/>
                <a:gd name="T11" fmla="*/ 288 h 1008"/>
                <a:gd name="T12" fmla="*/ 336 w 1016"/>
                <a:gd name="T13" fmla="*/ 288 h 1008"/>
                <a:gd name="T14" fmla="*/ 480 w 1016"/>
                <a:gd name="T15" fmla="*/ 336 h 1008"/>
                <a:gd name="T16" fmla="*/ 528 w 1016"/>
                <a:gd name="T17" fmla="*/ 240 h 1008"/>
                <a:gd name="T18" fmla="*/ 768 w 1016"/>
                <a:gd name="T19" fmla="*/ 336 h 1008"/>
                <a:gd name="T20" fmla="*/ 960 w 1016"/>
                <a:gd name="T21" fmla="*/ 288 h 1008"/>
                <a:gd name="T22" fmla="*/ 1008 w 1016"/>
                <a:gd name="T23" fmla="*/ 432 h 1008"/>
                <a:gd name="T24" fmla="*/ 1008 w 1016"/>
                <a:gd name="T25" fmla="*/ 624 h 1008"/>
                <a:gd name="T26" fmla="*/ 960 w 1016"/>
                <a:gd name="T27" fmla="*/ 720 h 1008"/>
                <a:gd name="T28" fmla="*/ 912 w 1016"/>
                <a:gd name="T29" fmla="*/ 864 h 1008"/>
                <a:gd name="T30" fmla="*/ 720 w 1016"/>
                <a:gd name="T31" fmla="*/ 912 h 1008"/>
                <a:gd name="T32" fmla="*/ 720 w 1016"/>
                <a:gd name="T33" fmla="*/ 1008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16" h="1008">
                  <a:moveTo>
                    <a:pt x="0" y="48"/>
                  </a:moveTo>
                  <a:cubicBezTo>
                    <a:pt x="32" y="24"/>
                    <a:pt x="64" y="0"/>
                    <a:pt x="96" y="0"/>
                  </a:cubicBezTo>
                  <a:cubicBezTo>
                    <a:pt x="128" y="0"/>
                    <a:pt x="176" y="16"/>
                    <a:pt x="192" y="48"/>
                  </a:cubicBezTo>
                  <a:cubicBezTo>
                    <a:pt x="208" y="80"/>
                    <a:pt x="192" y="152"/>
                    <a:pt x="192" y="192"/>
                  </a:cubicBezTo>
                  <a:cubicBezTo>
                    <a:pt x="192" y="232"/>
                    <a:pt x="176" y="272"/>
                    <a:pt x="192" y="288"/>
                  </a:cubicBezTo>
                  <a:cubicBezTo>
                    <a:pt x="208" y="304"/>
                    <a:pt x="264" y="288"/>
                    <a:pt x="288" y="288"/>
                  </a:cubicBezTo>
                  <a:cubicBezTo>
                    <a:pt x="312" y="288"/>
                    <a:pt x="304" y="280"/>
                    <a:pt x="336" y="288"/>
                  </a:cubicBezTo>
                  <a:cubicBezTo>
                    <a:pt x="368" y="296"/>
                    <a:pt x="448" y="344"/>
                    <a:pt x="480" y="336"/>
                  </a:cubicBezTo>
                  <a:cubicBezTo>
                    <a:pt x="512" y="328"/>
                    <a:pt x="480" y="240"/>
                    <a:pt x="528" y="240"/>
                  </a:cubicBezTo>
                  <a:cubicBezTo>
                    <a:pt x="576" y="240"/>
                    <a:pt x="696" y="328"/>
                    <a:pt x="768" y="336"/>
                  </a:cubicBezTo>
                  <a:cubicBezTo>
                    <a:pt x="840" y="344"/>
                    <a:pt x="920" y="272"/>
                    <a:pt x="960" y="288"/>
                  </a:cubicBezTo>
                  <a:cubicBezTo>
                    <a:pt x="1000" y="304"/>
                    <a:pt x="1000" y="376"/>
                    <a:pt x="1008" y="432"/>
                  </a:cubicBezTo>
                  <a:cubicBezTo>
                    <a:pt x="1016" y="488"/>
                    <a:pt x="1016" y="576"/>
                    <a:pt x="1008" y="624"/>
                  </a:cubicBezTo>
                  <a:cubicBezTo>
                    <a:pt x="1000" y="672"/>
                    <a:pt x="976" y="680"/>
                    <a:pt x="960" y="720"/>
                  </a:cubicBezTo>
                  <a:cubicBezTo>
                    <a:pt x="944" y="760"/>
                    <a:pt x="952" y="832"/>
                    <a:pt x="912" y="864"/>
                  </a:cubicBezTo>
                  <a:cubicBezTo>
                    <a:pt x="872" y="896"/>
                    <a:pt x="752" y="888"/>
                    <a:pt x="720" y="912"/>
                  </a:cubicBezTo>
                  <a:cubicBezTo>
                    <a:pt x="688" y="936"/>
                    <a:pt x="720" y="992"/>
                    <a:pt x="720" y="1008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79"/>
            <p:cNvSpPr>
              <a:spLocks/>
            </p:cNvSpPr>
            <p:nvPr/>
          </p:nvSpPr>
          <p:spPr bwMode="auto">
            <a:xfrm>
              <a:off x="5012950" y="3612560"/>
              <a:ext cx="44029" cy="355263"/>
            </a:xfrm>
            <a:custGeom>
              <a:avLst/>
              <a:gdLst>
                <a:gd name="T0" fmla="*/ 14 w 28"/>
                <a:gd name="T1" fmla="*/ 0 h 233"/>
                <a:gd name="T2" fmla="*/ 26 w 28"/>
                <a:gd name="T3" fmla="*/ 103 h 233"/>
                <a:gd name="T4" fmla="*/ 0 w 28"/>
                <a:gd name="T5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3">
                  <a:moveTo>
                    <a:pt x="14" y="0"/>
                  </a:moveTo>
                  <a:cubicBezTo>
                    <a:pt x="16" y="17"/>
                    <a:pt x="28" y="64"/>
                    <a:pt x="26" y="103"/>
                  </a:cubicBezTo>
                  <a:cubicBezTo>
                    <a:pt x="24" y="142"/>
                    <a:pt x="5" y="206"/>
                    <a:pt x="0" y="233"/>
                  </a:cubicBezTo>
                </a:path>
              </a:pathLst>
            </a:custGeom>
            <a:noFill/>
            <a:ln w="254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Text Box 36"/>
            <p:cNvSpPr txBox="1">
              <a:spLocks noChangeArrowheads="1"/>
            </p:cNvSpPr>
            <p:nvPr/>
          </p:nvSpPr>
          <p:spPr bwMode="auto">
            <a:xfrm>
              <a:off x="6239669" y="5528549"/>
              <a:ext cx="680075" cy="289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en-US" sz="1400" b="1" dirty="0">
                  <a:latin typeface="Courier New" pitchFamily="49" charset="0"/>
                </a:rPr>
                <a:t>IDAHO</a:t>
              </a:r>
              <a:endParaRPr lang="en-US" sz="1400" dirty="0">
                <a:latin typeface="Courier New" pitchFamily="49" charset="0"/>
              </a:endParaRPr>
            </a:p>
          </p:txBody>
        </p:sp>
        <p:sp>
          <p:nvSpPr>
            <p:cNvPr id="24" name="Text Box 51"/>
            <p:cNvSpPr txBox="1">
              <a:spLocks noChangeArrowheads="1"/>
            </p:cNvSpPr>
            <p:nvPr/>
          </p:nvSpPr>
          <p:spPr bwMode="auto">
            <a:xfrm>
              <a:off x="4123738" y="1905000"/>
              <a:ext cx="906548" cy="7333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Lower </a:t>
              </a:r>
            </a:p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Granite</a:t>
              </a:r>
            </a:p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Dam</a:t>
              </a:r>
            </a:p>
          </p:txBody>
        </p:sp>
        <p:sp>
          <p:nvSpPr>
            <p:cNvPr id="25" name="Text Box 53"/>
            <p:cNvSpPr txBox="1">
              <a:spLocks noChangeArrowheads="1"/>
            </p:cNvSpPr>
            <p:nvPr/>
          </p:nvSpPr>
          <p:spPr bwMode="auto">
            <a:xfrm>
              <a:off x="1264102" y="4130261"/>
              <a:ext cx="1197013" cy="5179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Bonneville</a:t>
              </a:r>
            </a:p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Dam</a:t>
              </a:r>
            </a:p>
          </p:txBody>
        </p:sp>
        <p:sp>
          <p:nvSpPr>
            <p:cNvPr id="26" name="Freeform 130"/>
            <p:cNvSpPr>
              <a:spLocks/>
            </p:cNvSpPr>
            <p:nvPr/>
          </p:nvSpPr>
          <p:spPr bwMode="auto">
            <a:xfrm>
              <a:off x="3845442" y="3519948"/>
              <a:ext cx="1149289" cy="6073"/>
            </a:xfrm>
            <a:custGeom>
              <a:avLst/>
              <a:gdLst>
                <a:gd name="T0" fmla="*/ 0 w 686"/>
                <a:gd name="T1" fmla="*/ 0 h 5"/>
                <a:gd name="T2" fmla="*/ 686 w 686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6" h="5">
                  <a:moveTo>
                    <a:pt x="0" y="0"/>
                  </a:moveTo>
                  <a:lnTo>
                    <a:pt x="686" y="5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Freeform 131"/>
            <p:cNvSpPr>
              <a:spLocks/>
            </p:cNvSpPr>
            <p:nvPr/>
          </p:nvSpPr>
          <p:spPr bwMode="auto">
            <a:xfrm>
              <a:off x="4906675" y="1140904"/>
              <a:ext cx="16701" cy="2069328"/>
            </a:xfrm>
            <a:custGeom>
              <a:avLst/>
              <a:gdLst>
                <a:gd name="T0" fmla="*/ 11 w 11"/>
                <a:gd name="T1" fmla="*/ 0 h 1357"/>
                <a:gd name="T2" fmla="*/ 5 w 11"/>
                <a:gd name="T3" fmla="*/ 1319 h 1357"/>
                <a:gd name="T4" fmla="*/ 0 w 11"/>
                <a:gd name="T5" fmla="*/ 1335 h 1357"/>
                <a:gd name="T6" fmla="*/ 7 w 11"/>
                <a:gd name="T7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357">
                  <a:moveTo>
                    <a:pt x="11" y="0"/>
                  </a:moveTo>
                  <a:lnTo>
                    <a:pt x="5" y="1319"/>
                  </a:lnTo>
                  <a:lnTo>
                    <a:pt x="0" y="1335"/>
                  </a:lnTo>
                  <a:lnTo>
                    <a:pt x="7" y="1357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Freeform 132"/>
            <p:cNvSpPr>
              <a:spLocks/>
            </p:cNvSpPr>
            <p:nvPr/>
          </p:nvSpPr>
          <p:spPr bwMode="auto">
            <a:xfrm>
              <a:off x="4926412" y="5138367"/>
              <a:ext cx="45546" cy="1624491"/>
            </a:xfrm>
            <a:custGeom>
              <a:avLst/>
              <a:gdLst>
                <a:gd name="T0" fmla="*/ 16 w 26"/>
                <a:gd name="T1" fmla="*/ 1064 h 1064"/>
                <a:gd name="T2" fmla="*/ 0 w 26"/>
                <a:gd name="T3" fmla="*/ 110 h 1064"/>
                <a:gd name="T4" fmla="*/ 26 w 26"/>
                <a:gd name="T5" fmla="*/ 59 h 1064"/>
                <a:gd name="T6" fmla="*/ 18 w 26"/>
                <a:gd name="T7" fmla="*/ 0 h 1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1064">
                  <a:moveTo>
                    <a:pt x="16" y="1064"/>
                  </a:moveTo>
                  <a:lnTo>
                    <a:pt x="0" y="110"/>
                  </a:lnTo>
                  <a:lnTo>
                    <a:pt x="26" y="59"/>
                  </a:lnTo>
                  <a:lnTo>
                    <a:pt x="18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Freeform 133"/>
            <p:cNvSpPr>
              <a:spLocks/>
            </p:cNvSpPr>
            <p:nvPr/>
          </p:nvSpPr>
          <p:spPr bwMode="auto">
            <a:xfrm>
              <a:off x="5472970" y="1154567"/>
              <a:ext cx="619432" cy="1588054"/>
            </a:xfrm>
            <a:custGeom>
              <a:avLst/>
              <a:gdLst>
                <a:gd name="T0" fmla="*/ 0 w 368"/>
                <a:gd name="T1" fmla="*/ 0 h 1042"/>
                <a:gd name="T2" fmla="*/ 0 w 368"/>
                <a:gd name="T3" fmla="*/ 512 h 1042"/>
                <a:gd name="T4" fmla="*/ 32 w 368"/>
                <a:gd name="T5" fmla="*/ 570 h 1042"/>
                <a:gd name="T6" fmla="*/ 64 w 368"/>
                <a:gd name="T7" fmla="*/ 602 h 1042"/>
                <a:gd name="T8" fmla="*/ 90 w 368"/>
                <a:gd name="T9" fmla="*/ 647 h 1042"/>
                <a:gd name="T10" fmla="*/ 128 w 368"/>
                <a:gd name="T11" fmla="*/ 698 h 1042"/>
                <a:gd name="T12" fmla="*/ 116 w 368"/>
                <a:gd name="T13" fmla="*/ 736 h 1042"/>
                <a:gd name="T14" fmla="*/ 141 w 368"/>
                <a:gd name="T15" fmla="*/ 762 h 1042"/>
                <a:gd name="T16" fmla="*/ 109 w 368"/>
                <a:gd name="T17" fmla="*/ 813 h 1042"/>
                <a:gd name="T18" fmla="*/ 173 w 368"/>
                <a:gd name="T19" fmla="*/ 839 h 1042"/>
                <a:gd name="T20" fmla="*/ 231 w 368"/>
                <a:gd name="T21" fmla="*/ 903 h 1042"/>
                <a:gd name="T22" fmla="*/ 269 w 368"/>
                <a:gd name="T23" fmla="*/ 890 h 1042"/>
                <a:gd name="T24" fmla="*/ 282 w 368"/>
                <a:gd name="T25" fmla="*/ 941 h 1042"/>
                <a:gd name="T26" fmla="*/ 333 w 368"/>
                <a:gd name="T27" fmla="*/ 986 h 1042"/>
                <a:gd name="T28" fmla="*/ 368 w 368"/>
                <a:gd name="T29" fmla="*/ 104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8" h="1042">
                  <a:moveTo>
                    <a:pt x="0" y="0"/>
                  </a:moveTo>
                  <a:lnTo>
                    <a:pt x="0" y="512"/>
                  </a:lnTo>
                  <a:lnTo>
                    <a:pt x="32" y="570"/>
                  </a:lnTo>
                  <a:lnTo>
                    <a:pt x="64" y="602"/>
                  </a:lnTo>
                  <a:lnTo>
                    <a:pt x="90" y="647"/>
                  </a:lnTo>
                  <a:lnTo>
                    <a:pt x="128" y="698"/>
                  </a:lnTo>
                  <a:lnTo>
                    <a:pt x="116" y="736"/>
                  </a:lnTo>
                  <a:lnTo>
                    <a:pt x="141" y="762"/>
                  </a:lnTo>
                  <a:lnTo>
                    <a:pt x="109" y="813"/>
                  </a:lnTo>
                  <a:lnTo>
                    <a:pt x="173" y="839"/>
                  </a:lnTo>
                  <a:lnTo>
                    <a:pt x="231" y="903"/>
                  </a:lnTo>
                  <a:lnTo>
                    <a:pt x="269" y="890"/>
                  </a:lnTo>
                  <a:lnTo>
                    <a:pt x="282" y="941"/>
                  </a:lnTo>
                  <a:lnTo>
                    <a:pt x="333" y="986"/>
                  </a:lnTo>
                  <a:lnTo>
                    <a:pt x="368" y="1042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Freeform 134"/>
            <p:cNvSpPr>
              <a:spLocks/>
            </p:cNvSpPr>
            <p:nvPr/>
          </p:nvSpPr>
          <p:spPr bwMode="auto">
            <a:xfrm>
              <a:off x="263969" y="1439992"/>
              <a:ext cx="719635" cy="5951408"/>
            </a:xfrm>
            <a:custGeom>
              <a:avLst/>
              <a:gdLst>
                <a:gd name="T0" fmla="*/ 60 w 421"/>
                <a:gd name="T1" fmla="*/ 3920 h 3920"/>
                <a:gd name="T2" fmla="*/ 26 w 421"/>
                <a:gd name="T3" fmla="*/ 3821 h 3920"/>
                <a:gd name="T4" fmla="*/ 76 w 421"/>
                <a:gd name="T5" fmla="*/ 3769 h 3920"/>
                <a:gd name="T6" fmla="*/ 94 w 421"/>
                <a:gd name="T7" fmla="*/ 3712 h 3920"/>
                <a:gd name="T8" fmla="*/ 100 w 421"/>
                <a:gd name="T9" fmla="*/ 3660 h 3920"/>
                <a:gd name="T10" fmla="*/ 88 w 421"/>
                <a:gd name="T11" fmla="*/ 3551 h 3920"/>
                <a:gd name="T12" fmla="*/ 63 w 421"/>
                <a:gd name="T13" fmla="*/ 3487 h 3920"/>
                <a:gd name="T14" fmla="*/ 63 w 421"/>
                <a:gd name="T15" fmla="*/ 3377 h 3920"/>
                <a:gd name="T16" fmla="*/ 44 w 421"/>
                <a:gd name="T17" fmla="*/ 3326 h 3920"/>
                <a:gd name="T18" fmla="*/ 13 w 421"/>
                <a:gd name="T19" fmla="*/ 3287 h 3920"/>
                <a:gd name="T20" fmla="*/ 13 w 421"/>
                <a:gd name="T21" fmla="*/ 3248 h 3920"/>
                <a:gd name="T22" fmla="*/ 6 w 421"/>
                <a:gd name="T23" fmla="*/ 3107 h 3920"/>
                <a:gd name="T24" fmla="*/ 37 w 421"/>
                <a:gd name="T25" fmla="*/ 3049 h 3920"/>
                <a:gd name="T26" fmla="*/ 31 w 421"/>
                <a:gd name="T27" fmla="*/ 2991 h 3920"/>
                <a:gd name="T28" fmla="*/ 0 w 421"/>
                <a:gd name="T29" fmla="*/ 2959 h 3920"/>
                <a:gd name="T30" fmla="*/ 6 w 421"/>
                <a:gd name="T31" fmla="*/ 2817 h 3920"/>
                <a:gd name="T32" fmla="*/ 57 w 421"/>
                <a:gd name="T33" fmla="*/ 2779 h 3920"/>
                <a:gd name="T34" fmla="*/ 88 w 421"/>
                <a:gd name="T35" fmla="*/ 2618 h 3920"/>
                <a:gd name="T36" fmla="*/ 183 w 421"/>
                <a:gd name="T37" fmla="*/ 2438 h 3920"/>
                <a:gd name="T38" fmla="*/ 188 w 421"/>
                <a:gd name="T39" fmla="*/ 2238 h 3920"/>
                <a:gd name="T40" fmla="*/ 226 w 421"/>
                <a:gd name="T41" fmla="*/ 2039 h 3920"/>
                <a:gd name="T42" fmla="*/ 251 w 421"/>
                <a:gd name="T43" fmla="*/ 1975 h 3920"/>
                <a:gd name="T44" fmla="*/ 233 w 421"/>
                <a:gd name="T45" fmla="*/ 1924 h 3920"/>
                <a:gd name="T46" fmla="*/ 264 w 421"/>
                <a:gd name="T47" fmla="*/ 1801 h 3920"/>
                <a:gd name="T48" fmla="*/ 295 w 421"/>
                <a:gd name="T49" fmla="*/ 1653 h 3920"/>
                <a:gd name="T50" fmla="*/ 301 w 421"/>
                <a:gd name="T51" fmla="*/ 1582 h 3920"/>
                <a:gd name="T52" fmla="*/ 314 w 421"/>
                <a:gd name="T53" fmla="*/ 1512 h 3920"/>
                <a:gd name="T54" fmla="*/ 314 w 421"/>
                <a:gd name="T55" fmla="*/ 1473 h 3920"/>
                <a:gd name="T56" fmla="*/ 320 w 421"/>
                <a:gd name="T57" fmla="*/ 1389 h 3920"/>
                <a:gd name="T58" fmla="*/ 320 w 421"/>
                <a:gd name="T59" fmla="*/ 1286 h 3920"/>
                <a:gd name="T60" fmla="*/ 340 w 421"/>
                <a:gd name="T61" fmla="*/ 1222 h 3920"/>
                <a:gd name="T62" fmla="*/ 333 w 421"/>
                <a:gd name="T63" fmla="*/ 1171 h 3920"/>
                <a:gd name="T64" fmla="*/ 314 w 421"/>
                <a:gd name="T65" fmla="*/ 1132 h 3920"/>
                <a:gd name="T66" fmla="*/ 314 w 421"/>
                <a:gd name="T67" fmla="*/ 1080 h 3920"/>
                <a:gd name="T68" fmla="*/ 327 w 421"/>
                <a:gd name="T69" fmla="*/ 1016 h 3920"/>
                <a:gd name="T70" fmla="*/ 371 w 421"/>
                <a:gd name="T71" fmla="*/ 1016 h 3920"/>
                <a:gd name="T72" fmla="*/ 364 w 421"/>
                <a:gd name="T73" fmla="*/ 965 h 3920"/>
                <a:gd name="T74" fmla="*/ 390 w 421"/>
                <a:gd name="T75" fmla="*/ 907 h 3920"/>
                <a:gd name="T76" fmla="*/ 314 w 421"/>
                <a:gd name="T77" fmla="*/ 887 h 3920"/>
                <a:gd name="T78" fmla="*/ 314 w 421"/>
                <a:gd name="T79" fmla="*/ 836 h 3920"/>
                <a:gd name="T80" fmla="*/ 351 w 421"/>
                <a:gd name="T81" fmla="*/ 804 h 3920"/>
                <a:gd name="T82" fmla="*/ 421 w 421"/>
                <a:gd name="T83" fmla="*/ 772 h 3920"/>
                <a:gd name="T84" fmla="*/ 351 w 421"/>
                <a:gd name="T85" fmla="*/ 740 h 3920"/>
                <a:gd name="T86" fmla="*/ 301 w 421"/>
                <a:gd name="T87" fmla="*/ 727 h 3920"/>
                <a:gd name="T88" fmla="*/ 295 w 421"/>
                <a:gd name="T89" fmla="*/ 592 h 3920"/>
                <a:gd name="T90" fmla="*/ 257 w 421"/>
                <a:gd name="T91" fmla="*/ 547 h 3920"/>
                <a:gd name="T92" fmla="*/ 264 w 421"/>
                <a:gd name="T93" fmla="*/ 444 h 3920"/>
                <a:gd name="T94" fmla="*/ 233 w 421"/>
                <a:gd name="T95" fmla="*/ 322 h 3920"/>
                <a:gd name="T96" fmla="*/ 194 w 421"/>
                <a:gd name="T97" fmla="*/ 257 h 3920"/>
                <a:gd name="T98" fmla="*/ 176 w 421"/>
                <a:gd name="T99" fmla="*/ 206 h 3920"/>
                <a:gd name="T100" fmla="*/ 163 w 421"/>
                <a:gd name="T101" fmla="*/ 148 h 3920"/>
                <a:gd name="T102" fmla="*/ 170 w 421"/>
                <a:gd name="T103" fmla="*/ 70 h 3920"/>
                <a:gd name="T104" fmla="*/ 201 w 421"/>
                <a:gd name="T105" fmla="*/ 32 h 3920"/>
                <a:gd name="T106" fmla="*/ 183 w 421"/>
                <a:gd name="T107" fmla="*/ 0 h 3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1" h="3920">
                  <a:moveTo>
                    <a:pt x="60" y="3920"/>
                  </a:moveTo>
                  <a:lnTo>
                    <a:pt x="26" y="3821"/>
                  </a:lnTo>
                  <a:lnTo>
                    <a:pt x="76" y="3769"/>
                  </a:lnTo>
                  <a:lnTo>
                    <a:pt x="94" y="3712"/>
                  </a:lnTo>
                  <a:lnTo>
                    <a:pt x="100" y="3660"/>
                  </a:lnTo>
                  <a:lnTo>
                    <a:pt x="88" y="3551"/>
                  </a:lnTo>
                  <a:lnTo>
                    <a:pt x="63" y="3487"/>
                  </a:lnTo>
                  <a:lnTo>
                    <a:pt x="63" y="3377"/>
                  </a:lnTo>
                  <a:lnTo>
                    <a:pt x="44" y="3326"/>
                  </a:lnTo>
                  <a:lnTo>
                    <a:pt x="13" y="3287"/>
                  </a:lnTo>
                  <a:lnTo>
                    <a:pt x="13" y="3248"/>
                  </a:lnTo>
                  <a:lnTo>
                    <a:pt x="6" y="3107"/>
                  </a:lnTo>
                  <a:lnTo>
                    <a:pt x="37" y="3049"/>
                  </a:lnTo>
                  <a:lnTo>
                    <a:pt x="31" y="2991"/>
                  </a:lnTo>
                  <a:lnTo>
                    <a:pt x="0" y="2959"/>
                  </a:lnTo>
                  <a:lnTo>
                    <a:pt x="6" y="2817"/>
                  </a:lnTo>
                  <a:lnTo>
                    <a:pt x="57" y="2779"/>
                  </a:lnTo>
                  <a:lnTo>
                    <a:pt x="88" y="2618"/>
                  </a:lnTo>
                  <a:lnTo>
                    <a:pt x="183" y="2438"/>
                  </a:lnTo>
                  <a:lnTo>
                    <a:pt x="188" y="2238"/>
                  </a:lnTo>
                  <a:lnTo>
                    <a:pt x="226" y="2039"/>
                  </a:lnTo>
                  <a:lnTo>
                    <a:pt x="251" y="1975"/>
                  </a:lnTo>
                  <a:lnTo>
                    <a:pt x="233" y="1924"/>
                  </a:lnTo>
                  <a:lnTo>
                    <a:pt x="264" y="1801"/>
                  </a:lnTo>
                  <a:lnTo>
                    <a:pt x="295" y="1653"/>
                  </a:lnTo>
                  <a:lnTo>
                    <a:pt x="301" y="1582"/>
                  </a:lnTo>
                  <a:lnTo>
                    <a:pt x="314" y="1512"/>
                  </a:lnTo>
                  <a:lnTo>
                    <a:pt x="314" y="1473"/>
                  </a:lnTo>
                  <a:lnTo>
                    <a:pt x="320" y="1389"/>
                  </a:lnTo>
                  <a:lnTo>
                    <a:pt x="320" y="1286"/>
                  </a:lnTo>
                  <a:lnTo>
                    <a:pt x="340" y="1222"/>
                  </a:lnTo>
                  <a:lnTo>
                    <a:pt x="333" y="1171"/>
                  </a:lnTo>
                  <a:lnTo>
                    <a:pt x="314" y="1132"/>
                  </a:lnTo>
                  <a:lnTo>
                    <a:pt x="314" y="1080"/>
                  </a:lnTo>
                  <a:lnTo>
                    <a:pt x="327" y="1016"/>
                  </a:lnTo>
                  <a:lnTo>
                    <a:pt x="371" y="1016"/>
                  </a:lnTo>
                  <a:lnTo>
                    <a:pt x="364" y="965"/>
                  </a:lnTo>
                  <a:lnTo>
                    <a:pt x="390" y="907"/>
                  </a:lnTo>
                  <a:lnTo>
                    <a:pt x="314" y="887"/>
                  </a:lnTo>
                  <a:lnTo>
                    <a:pt x="314" y="836"/>
                  </a:lnTo>
                  <a:lnTo>
                    <a:pt x="351" y="804"/>
                  </a:lnTo>
                  <a:lnTo>
                    <a:pt x="421" y="772"/>
                  </a:lnTo>
                  <a:lnTo>
                    <a:pt x="351" y="740"/>
                  </a:lnTo>
                  <a:lnTo>
                    <a:pt x="301" y="727"/>
                  </a:lnTo>
                  <a:lnTo>
                    <a:pt x="295" y="592"/>
                  </a:lnTo>
                  <a:lnTo>
                    <a:pt x="257" y="547"/>
                  </a:lnTo>
                  <a:lnTo>
                    <a:pt x="264" y="444"/>
                  </a:lnTo>
                  <a:lnTo>
                    <a:pt x="233" y="322"/>
                  </a:lnTo>
                  <a:lnTo>
                    <a:pt x="194" y="257"/>
                  </a:lnTo>
                  <a:lnTo>
                    <a:pt x="176" y="206"/>
                  </a:lnTo>
                  <a:lnTo>
                    <a:pt x="163" y="148"/>
                  </a:lnTo>
                  <a:lnTo>
                    <a:pt x="170" y="70"/>
                  </a:lnTo>
                  <a:lnTo>
                    <a:pt x="201" y="32"/>
                  </a:lnTo>
                  <a:lnTo>
                    <a:pt x="183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Freeform 136"/>
            <p:cNvSpPr>
              <a:spLocks/>
            </p:cNvSpPr>
            <p:nvPr/>
          </p:nvSpPr>
          <p:spPr bwMode="auto">
            <a:xfrm>
              <a:off x="575204" y="990600"/>
              <a:ext cx="1395240" cy="1326921"/>
            </a:xfrm>
            <a:custGeom>
              <a:avLst/>
              <a:gdLst>
                <a:gd name="T0" fmla="*/ 0 w 817"/>
                <a:gd name="T1" fmla="*/ 276 h 874"/>
                <a:gd name="T2" fmla="*/ 69 w 817"/>
                <a:gd name="T3" fmla="*/ 332 h 874"/>
                <a:gd name="T4" fmla="*/ 163 w 817"/>
                <a:gd name="T5" fmla="*/ 378 h 874"/>
                <a:gd name="T6" fmla="*/ 220 w 817"/>
                <a:gd name="T7" fmla="*/ 429 h 874"/>
                <a:gd name="T8" fmla="*/ 333 w 817"/>
                <a:gd name="T9" fmla="*/ 442 h 874"/>
                <a:gd name="T10" fmla="*/ 402 w 817"/>
                <a:gd name="T11" fmla="*/ 461 h 874"/>
                <a:gd name="T12" fmla="*/ 477 w 817"/>
                <a:gd name="T13" fmla="*/ 474 h 874"/>
                <a:gd name="T14" fmla="*/ 534 w 817"/>
                <a:gd name="T15" fmla="*/ 455 h 874"/>
                <a:gd name="T16" fmla="*/ 559 w 817"/>
                <a:gd name="T17" fmla="*/ 501 h 874"/>
                <a:gd name="T18" fmla="*/ 566 w 817"/>
                <a:gd name="T19" fmla="*/ 539 h 874"/>
                <a:gd name="T20" fmla="*/ 577 w 817"/>
                <a:gd name="T21" fmla="*/ 493 h 874"/>
                <a:gd name="T22" fmla="*/ 597 w 817"/>
                <a:gd name="T23" fmla="*/ 565 h 874"/>
                <a:gd name="T24" fmla="*/ 616 w 817"/>
                <a:gd name="T25" fmla="*/ 514 h 874"/>
                <a:gd name="T26" fmla="*/ 647 w 817"/>
                <a:gd name="T27" fmla="*/ 487 h 874"/>
                <a:gd name="T28" fmla="*/ 640 w 817"/>
                <a:gd name="T29" fmla="*/ 546 h 874"/>
                <a:gd name="T30" fmla="*/ 666 w 817"/>
                <a:gd name="T31" fmla="*/ 610 h 874"/>
                <a:gd name="T32" fmla="*/ 634 w 817"/>
                <a:gd name="T33" fmla="*/ 662 h 874"/>
                <a:gd name="T34" fmla="*/ 597 w 817"/>
                <a:gd name="T35" fmla="*/ 694 h 874"/>
                <a:gd name="T36" fmla="*/ 603 w 817"/>
                <a:gd name="T37" fmla="*/ 635 h 874"/>
                <a:gd name="T38" fmla="*/ 577 w 817"/>
                <a:gd name="T39" fmla="*/ 732 h 874"/>
                <a:gd name="T40" fmla="*/ 503 w 817"/>
                <a:gd name="T41" fmla="*/ 810 h 874"/>
                <a:gd name="T42" fmla="*/ 503 w 817"/>
                <a:gd name="T43" fmla="*/ 874 h 874"/>
                <a:gd name="T44" fmla="*/ 597 w 817"/>
                <a:gd name="T45" fmla="*/ 842 h 874"/>
                <a:gd name="T46" fmla="*/ 521 w 817"/>
                <a:gd name="T47" fmla="*/ 842 h 874"/>
                <a:gd name="T48" fmla="*/ 546 w 817"/>
                <a:gd name="T49" fmla="*/ 804 h 874"/>
                <a:gd name="T50" fmla="*/ 603 w 817"/>
                <a:gd name="T51" fmla="*/ 732 h 874"/>
                <a:gd name="T52" fmla="*/ 647 w 817"/>
                <a:gd name="T53" fmla="*/ 668 h 874"/>
                <a:gd name="T54" fmla="*/ 697 w 817"/>
                <a:gd name="T55" fmla="*/ 610 h 874"/>
                <a:gd name="T56" fmla="*/ 723 w 817"/>
                <a:gd name="T57" fmla="*/ 694 h 874"/>
                <a:gd name="T58" fmla="*/ 684 w 817"/>
                <a:gd name="T59" fmla="*/ 751 h 874"/>
                <a:gd name="T60" fmla="*/ 691 w 817"/>
                <a:gd name="T61" fmla="*/ 796 h 874"/>
                <a:gd name="T62" fmla="*/ 747 w 817"/>
                <a:gd name="T63" fmla="*/ 874 h 874"/>
                <a:gd name="T64" fmla="*/ 760 w 817"/>
                <a:gd name="T65" fmla="*/ 874 h 874"/>
                <a:gd name="T66" fmla="*/ 741 w 817"/>
                <a:gd name="T67" fmla="*/ 804 h 874"/>
                <a:gd name="T68" fmla="*/ 747 w 817"/>
                <a:gd name="T69" fmla="*/ 707 h 874"/>
                <a:gd name="T70" fmla="*/ 760 w 817"/>
                <a:gd name="T71" fmla="*/ 649 h 874"/>
                <a:gd name="T72" fmla="*/ 779 w 817"/>
                <a:gd name="T73" fmla="*/ 597 h 874"/>
                <a:gd name="T74" fmla="*/ 817 w 817"/>
                <a:gd name="T75" fmla="*/ 552 h 874"/>
                <a:gd name="T76" fmla="*/ 773 w 817"/>
                <a:gd name="T77" fmla="*/ 493 h 874"/>
                <a:gd name="T78" fmla="*/ 754 w 817"/>
                <a:gd name="T79" fmla="*/ 436 h 874"/>
                <a:gd name="T80" fmla="*/ 729 w 817"/>
                <a:gd name="T81" fmla="*/ 481 h 874"/>
                <a:gd name="T82" fmla="*/ 766 w 817"/>
                <a:gd name="T83" fmla="*/ 533 h 874"/>
                <a:gd name="T84" fmla="*/ 735 w 817"/>
                <a:gd name="T85" fmla="*/ 597 h 874"/>
                <a:gd name="T86" fmla="*/ 710 w 817"/>
                <a:gd name="T87" fmla="*/ 552 h 874"/>
                <a:gd name="T88" fmla="*/ 691 w 817"/>
                <a:gd name="T89" fmla="*/ 514 h 874"/>
                <a:gd name="T90" fmla="*/ 672 w 817"/>
                <a:gd name="T91" fmla="*/ 468 h 874"/>
                <a:gd name="T92" fmla="*/ 653 w 817"/>
                <a:gd name="T93" fmla="*/ 429 h 874"/>
                <a:gd name="T94" fmla="*/ 666 w 817"/>
                <a:gd name="T95" fmla="*/ 385 h 874"/>
                <a:gd name="T96" fmla="*/ 691 w 817"/>
                <a:gd name="T97" fmla="*/ 339 h 874"/>
                <a:gd name="T98" fmla="*/ 716 w 817"/>
                <a:gd name="T99" fmla="*/ 288 h 874"/>
                <a:gd name="T100" fmla="*/ 747 w 817"/>
                <a:gd name="T101" fmla="*/ 236 h 874"/>
                <a:gd name="T102" fmla="*/ 747 w 817"/>
                <a:gd name="T103" fmla="*/ 159 h 874"/>
                <a:gd name="T104" fmla="*/ 710 w 817"/>
                <a:gd name="T105" fmla="*/ 152 h 874"/>
                <a:gd name="T106" fmla="*/ 679 w 817"/>
                <a:gd name="T107" fmla="*/ 114 h 874"/>
                <a:gd name="T108" fmla="*/ 666 w 817"/>
                <a:gd name="T109" fmla="*/ 75 h 874"/>
                <a:gd name="T110" fmla="*/ 653 w 817"/>
                <a:gd name="T111" fmla="*/ 23 h 874"/>
                <a:gd name="T112" fmla="*/ 622 w 817"/>
                <a:gd name="T113" fmla="*/ 0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17" h="874">
                  <a:moveTo>
                    <a:pt x="0" y="276"/>
                  </a:moveTo>
                  <a:lnTo>
                    <a:pt x="69" y="332"/>
                  </a:lnTo>
                  <a:lnTo>
                    <a:pt x="163" y="378"/>
                  </a:lnTo>
                  <a:lnTo>
                    <a:pt x="220" y="429"/>
                  </a:lnTo>
                  <a:lnTo>
                    <a:pt x="333" y="442"/>
                  </a:lnTo>
                  <a:lnTo>
                    <a:pt x="402" y="461"/>
                  </a:lnTo>
                  <a:lnTo>
                    <a:pt x="477" y="474"/>
                  </a:lnTo>
                  <a:lnTo>
                    <a:pt x="534" y="455"/>
                  </a:lnTo>
                  <a:lnTo>
                    <a:pt x="559" y="501"/>
                  </a:lnTo>
                  <a:lnTo>
                    <a:pt x="566" y="539"/>
                  </a:lnTo>
                  <a:lnTo>
                    <a:pt x="577" y="493"/>
                  </a:lnTo>
                  <a:lnTo>
                    <a:pt x="597" y="565"/>
                  </a:lnTo>
                  <a:lnTo>
                    <a:pt x="616" y="514"/>
                  </a:lnTo>
                  <a:lnTo>
                    <a:pt x="647" y="487"/>
                  </a:lnTo>
                  <a:lnTo>
                    <a:pt x="640" y="546"/>
                  </a:lnTo>
                  <a:lnTo>
                    <a:pt x="666" y="610"/>
                  </a:lnTo>
                  <a:lnTo>
                    <a:pt x="634" y="662"/>
                  </a:lnTo>
                  <a:lnTo>
                    <a:pt x="597" y="694"/>
                  </a:lnTo>
                  <a:lnTo>
                    <a:pt x="603" y="635"/>
                  </a:lnTo>
                  <a:lnTo>
                    <a:pt x="577" y="732"/>
                  </a:lnTo>
                  <a:lnTo>
                    <a:pt x="503" y="810"/>
                  </a:lnTo>
                  <a:lnTo>
                    <a:pt x="503" y="874"/>
                  </a:lnTo>
                  <a:lnTo>
                    <a:pt x="597" y="842"/>
                  </a:lnTo>
                  <a:lnTo>
                    <a:pt x="521" y="842"/>
                  </a:lnTo>
                  <a:lnTo>
                    <a:pt x="546" y="804"/>
                  </a:lnTo>
                  <a:lnTo>
                    <a:pt x="603" y="732"/>
                  </a:lnTo>
                  <a:lnTo>
                    <a:pt x="647" y="668"/>
                  </a:lnTo>
                  <a:lnTo>
                    <a:pt x="697" y="610"/>
                  </a:lnTo>
                  <a:lnTo>
                    <a:pt x="723" y="694"/>
                  </a:lnTo>
                  <a:lnTo>
                    <a:pt x="684" y="751"/>
                  </a:lnTo>
                  <a:lnTo>
                    <a:pt x="691" y="796"/>
                  </a:lnTo>
                  <a:lnTo>
                    <a:pt x="747" y="874"/>
                  </a:lnTo>
                  <a:lnTo>
                    <a:pt x="760" y="874"/>
                  </a:lnTo>
                  <a:lnTo>
                    <a:pt x="741" y="804"/>
                  </a:lnTo>
                  <a:lnTo>
                    <a:pt x="747" y="707"/>
                  </a:lnTo>
                  <a:lnTo>
                    <a:pt x="760" y="649"/>
                  </a:lnTo>
                  <a:lnTo>
                    <a:pt x="779" y="597"/>
                  </a:lnTo>
                  <a:lnTo>
                    <a:pt x="817" y="552"/>
                  </a:lnTo>
                  <a:lnTo>
                    <a:pt x="773" y="493"/>
                  </a:lnTo>
                  <a:lnTo>
                    <a:pt x="754" y="436"/>
                  </a:lnTo>
                  <a:lnTo>
                    <a:pt x="729" y="481"/>
                  </a:lnTo>
                  <a:lnTo>
                    <a:pt x="766" y="533"/>
                  </a:lnTo>
                  <a:lnTo>
                    <a:pt x="735" y="597"/>
                  </a:lnTo>
                  <a:lnTo>
                    <a:pt x="710" y="552"/>
                  </a:lnTo>
                  <a:lnTo>
                    <a:pt x="691" y="514"/>
                  </a:lnTo>
                  <a:lnTo>
                    <a:pt x="672" y="468"/>
                  </a:lnTo>
                  <a:lnTo>
                    <a:pt x="653" y="429"/>
                  </a:lnTo>
                  <a:lnTo>
                    <a:pt x="666" y="385"/>
                  </a:lnTo>
                  <a:lnTo>
                    <a:pt x="691" y="339"/>
                  </a:lnTo>
                  <a:lnTo>
                    <a:pt x="716" y="288"/>
                  </a:lnTo>
                  <a:lnTo>
                    <a:pt x="747" y="236"/>
                  </a:lnTo>
                  <a:lnTo>
                    <a:pt x="747" y="159"/>
                  </a:lnTo>
                  <a:lnTo>
                    <a:pt x="710" y="152"/>
                  </a:lnTo>
                  <a:lnTo>
                    <a:pt x="679" y="114"/>
                  </a:lnTo>
                  <a:lnTo>
                    <a:pt x="666" y="75"/>
                  </a:lnTo>
                  <a:lnTo>
                    <a:pt x="653" y="23"/>
                  </a:lnTo>
                  <a:lnTo>
                    <a:pt x="622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Freeform 137"/>
            <p:cNvSpPr>
              <a:spLocks/>
            </p:cNvSpPr>
            <p:nvPr/>
          </p:nvSpPr>
          <p:spPr bwMode="auto">
            <a:xfrm>
              <a:off x="4800400" y="3207196"/>
              <a:ext cx="434210" cy="1926617"/>
            </a:xfrm>
            <a:custGeom>
              <a:avLst/>
              <a:gdLst>
                <a:gd name="T0" fmla="*/ 69 w 260"/>
                <a:gd name="T1" fmla="*/ 0 h 1263"/>
                <a:gd name="T2" fmla="*/ 86 w 260"/>
                <a:gd name="T3" fmla="*/ 54 h 1263"/>
                <a:gd name="T4" fmla="*/ 96 w 260"/>
                <a:gd name="T5" fmla="*/ 87 h 1263"/>
                <a:gd name="T6" fmla="*/ 91 w 260"/>
                <a:gd name="T7" fmla="*/ 111 h 1263"/>
                <a:gd name="T8" fmla="*/ 97 w 260"/>
                <a:gd name="T9" fmla="*/ 157 h 1263"/>
                <a:gd name="T10" fmla="*/ 110 w 260"/>
                <a:gd name="T11" fmla="*/ 200 h 1263"/>
                <a:gd name="T12" fmla="*/ 130 w 260"/>
                <a:gd name="T13" fmla="*/ 247 h 1263"/>
                <a:gd name="T14" fmla="*/ 148 w 260"/>
                <a:gd name="T15" fmla="*/ 300 h 1263"/>
                <a:gd name="T16" fmla="*/ 165 w 260"/>
                <a:gd name="T17" fmla="*/ 321 h 1263"/>
                <a:gd name="T18" fmla="*/ 200 w 260"/>
                <a:gd name="T19" fmla="*/ 339 h 1263"/>
                <a:gd name="T20" fmla="*/ 226 w 260"/>
                <a:gd name="T21" fmla="*/ 353 h 1263"/>
                <a:gd name="T22" fmla="*/ 230 w 260"/>
                <a:gd name="T23" fmla="*/ 374 h 1263"/>
                <a:gd name="T24" fmla="*/ 231 w 260"/>
                <a:gd name="T25" fmla="*/ 386 h 1263"/>
                <a:gd name="T26" fmla="*/ 249 w 260"/>
                <a:gd name="T27" fmla="*/ 408 h 1263"/>
                <a:gd name="T28" fmla="*/ 260 w 260"/>
                <a:gd name="T29" fmla="*/ 422 h 1263"/>
                <a:gd name="T30" fmla="*/ 234 w 260"/>
                <a:gd name="T31" fmla="*/ 488 h 1263"/>
                <a:gd name="T32" fmla="*/ 193 w 260"/>
                <a:gd name="T33" fmla="*/ 597 h 1263"/>
                <a:gd name="T34" fmla="*/ 178 w 260"/>
                <a:gd name="T35" fmla="*/ 642 h 1263"/>
                <a:gd name="T36" fmla="*/ 170 w 260"/>
                <a:gd name="T37" fmla="*/ 667 h 1263"/>
                <a:gd name="T38" fmla="*/ 144 w 260"/>
                <a:gd name="T39" fmla="*/ 719 h 1263"/>
                <a:gd name="T40" fmla="*/ 135 w 260"/>
                <a:gd name="T41" fmla="*/ 751 h 1263"/>
                <a:gd name="T42" fmla="*/ 134 w 260"/>
                <a:gd name="T43" fmla="*/ 800 h 1263"/>
                <a:gd name="T44" fmla="*/ 97 w 260"/>
                <a:gd name="T45" fmla="*/ 845 h 1263"/>
                <a:gd name="T46" fmla="*/ 68 w 260"/>
                <a:gd name="T47" fmla="*/ 882 h 1263"/>
                <a:gd name="T48" fmla="*/ 52 w 260"/>
                <a:gd name="T49" fmla="*/ 925 h 1263"/>
                <a:gd name="T50" fmla="*/ 30 w 260"/>
                <a:gd name="T51" fmla="*/ 985 h 1263"/>
                <a:gd name="T52" fmla="*/ 14 w 260"/>
                <a:gd name="T53" fmla="*/ 999 h 1263"/>
                <a:gd name="T54" fmla="*/ 0 w 260"/>
                <a:gd name="T55" fmla="*/ 1029 h 1263"/>
                <a:gd name="T56" fmla="*/ 1 w 260"/>
                <a:gd name="T57" fmla="*/ 1063 h 1263"/>
                <a:gd name="T58" fmla="*/ 15 w 260"/>
                <a:gd name="T59" fmla="*/ 1082 h 1263"/>
                <a:gd name="T60" fmla="*/ 21 w 260"/>
                <a:gd name="T61" fmla="*/ 1101 h 1263"/>
                <a:gd name="T62" fmla="*/ 25 w 260"/>
                <a:gd name="T63" fmla="*/ 1123 h 1263"/>
                <a:gd name="T64" fmla="*/ 50 w 260"/>
                <a:gd name="T65" fmla="*/ 1139 h 1263"/>
                <a:gd name="T66" fmla="*/ 90 w 260"/>
                <a:gd name="T67" fmla="*/ 1161 h 1263"/>
                <a:gd name="T68" fmla="*/ 119 w 260"/>
                <a:gd name="T69" fmla="*/ 1175 h 1263"/>
                <a:gd name="T70" fmla="*/ 121 w 260"/>
                <a:gd name="T71" fmla="*/ 1206 h 1263"/>
                <a:gd name="T72" fmla="*/ 105 w 260"/>
                <a:gd name="T73" fmla="*/ 1235 h 1263"/>
                <a:gd name="T74" fmla="*/ 94 w 260"/>
                <a:gd name="T75" fmla="*/ 1263 h 1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60" h="1263">
                  <a:moveTo>
                    <a:pt x="69" y="0"/>
                  </a:moveTo>
                  <a:lnTo>
                    <a:pt x="86" y="54"/>
                  </a:lnTo>
                  <a:lnTo>
                    <a:pt x="96" y="87"/>
                  </a:lnTo>
                  <a:lnTo>
                    <a:pt x="91" y="111"/>
                  </a:lnTo>
                  <a:lnTo>
                    <a:pt x="97" y="157"/>
                  </a:lnTo>
                  <a:lnTo>
                    <a:pt x="110" y="200"/>
                  </a:lnTo>
                  <a:lnTo>
                    <a:pt x="130" y="247"/>
                  </a:lnTo>
                  <a:lnTo>
                    <a:pt x="148" y="300"/>
                  </a:lnTo>
                  <a:lnTo>
                    <a:pt x="165" y="321"/>
                  </a:lnTo>
                  <a:lnTo>
                    <a:pt x="200" y="339"/>
                  </a:lnTo>
                  <a:lnTo>
                    <a:pt x="226" y="353"/>
                  </a:lnTo>
                  <a:lnTo>
                    <a:pt x="230" y="374"/>
                  </a:lnTo>
                  <a:lnTo>
                    <a:pt x="231" y="386"/>
                  </a:lnTo>
                  <a:lnTo>
                    <a:pt x="249" y="408"/>
                  </a:lnTo>
                  <a:lnTo>
                    <a:pt x="260" y="422"/>
                  </a:lnTo>
                  <a:lnTo>
                    <a:pt x="234" y="488"/>
                  </a:lnTo>
                  <a:lnTo>
                    <a:pt x="193" y="597"/>
                  </a:lnTo>
                  <a:lnTo>
                    <a:pt x="178" y="642"/>
                  </a:lnTo>
                  <a:lnTo>
                    <a:pt x="170" y="667"/>
                  </a:lnTo>
                  <a:lnTo>
                    <a:pt x="144" y="719"/>
                  </a:lnTo>
                  <a:lnTo>
                    <a:pt x="135" y="751"/>
                  </a:lnTo>
                  <a:lnTo>
                    <a:pt x="134" y="800"/>
                  </a:lnTo>
                  <a:lnTo>
                    <a:pt x="97" y="845"/>
                  </a:lnTo>
                  <a:lnTo>
                    <a:pt x="68" y="882"/>
                  </a:lnTo>
                  <a:lnTo>
                    <a:pt x="52" y="925"/>
                  </a:lnTo>
                  <a:lnTo>
                    <a:pt x="30" y="985"/>
                  </a:lnTo>
                  <a:lnTo>
                    <a:pt x="14" y="999"/>
                  </a:lnTo>
                  <a:lnTo>
                    <a:pt x="0" y="1029"/>
                  </a:lnTo>
                  <a:lnTo>
                    <a:pt x="1" y="1063"/>
                  </a:lnTo>
                  <a:lnTo>
                    <a:pt x="15" y="1082"/>
                  </a:lnTo>
                  <a:lnTo>
                    <a:pt x="21" y="1101"/>
                  </a:lnTo>
                  <a:lnTo>
                    <a:pt x="25" y="1123"/>
                  </a:lnTo>
                  <a:lnTo>
                    <a:pt x="50" y="1139"/>
                  </a:lnTo>
                  <a:lnTo>
                    <a:pt x="90" y="1161"/>
                  </a:lnTo>
                  <a:lnTo>
                    <a:pt x="119" y="1175"/>
                  </a:lnTo>
                  <a:lnTo>
                    <a:pt x="121" y="1206"/>
                  </a:lnTo>
                  <a:lnTo>
                    <a:pt x="105" y="1235"/>
                  </a:lnTo>
                  <a:lnTo>
                    <a:pt x="94" y="1263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Freeform 141"/>
            <p:cNvSpPr>
              <a:spLocks/>
            </p:cNvSpPr>
            <p:nvPr/>
          </p:nvSpPr>
          <p:spPr bwMode="auto">
            <a:xfrm>
              <a:off x="798381" y="3111549"/>
              <a:ext cx="3040988" cy="648278"/>
            </a:xfrm>
            <a:custGeom>
              <a:avLst/>
              <a:gdLst>
                <a:gd name="T0" fmla="*/ 0 w 1725"/>
                <a:gd name="T1" fmla="*/ 0 h 398"/>
                <a:gd name="T2" fmla="*/ 20 w 1725"/>
                <a:gd name="T3" fmla="*/ 13 h 398"/>
                <a:gd name="T4" fmla="*/ 40 w 1725"/>
                <a:gd name="T5" fmla="*/ 35 h 398"/>
                <a:gd name="T6" fmla="*/ 61 w 1725"/>
                <a:gd name="T7" fmla="*/ 42 h 398"/>
                <a:gd name="T8" fmla="*/ 95 w 1725"/>
                <a:gd name="T9" fmla="*/ 36 h 398"/>
                <a:gd name="T10" fmla="*/ 125 w 1725"/>
                <a:gd name="T11" fmla="*/ 32 h 398"/>
                <a:gd name="T12" fmla="*/ 144 w 1725"/>
                <a:gd name="T13" fmla="*/ 30 h 398"/>
                <a:gd name="T14" fmla="*/ 169 w 1725"/>
                <a:gd name="T15" fmla="*/ 30 h 398"/>
                <a:gd name="T16" fmla="*/ 184 w 1725"/>
                <a:gd name="T17" fmla="*/ 36 h 398"/>
                <a:gd name="T18" fmla="*/ 198 w 1725"/>
                <a:gd name="T19" fmla="*/ 55 h 398"/>
                <a:gd name="T20" fmla="*/ 222 w 1725"/>
                <a:gd name="T21" fmla="*/ 72 h 398"/>
                <a:gd name="T22" fmla="*/ 257 w 1725"/>
                <a:gd name="T23" fmla="*/ 88 h 398"/>
                <a:gd name="T24" fmla="*/ 296 w 1725"/>
                <a:gd name="T25" fmla="*/ 103 h 398"/>
                <a:gd name="T26" fmla="*/ 319 w 1725"/>
                <a:gd name="T27" fmla="*/ 114 h 398"/>
                <a:gd name="T28" fmla="*/ 349 w 1725"/>
                <a:gd name="T29" fmla="*/ 121 h 398"/>
                <a:gd name="T30" fmla="*/ 372 w 1725"/>
                <a:gd name="T31" fmla="*/ 133 h 398"/>
                <a:gd name="T32" fmla="*/ 392 w 1725"/>
                <a:gd name="T33" fmla="*/ 159 h 398"/>
                <a:gd name="T34" fmla="*/ 409 w 1725"/>
                <a:gd name="T35" fmla="*/ 194 h 398"/>
                <a:gd name="T36" fmla="*/ 420 w 1725"/>
                <a:gd name="T37" fmla="*/ 239 h 398"/>
                <a:gd name="T38" fmla="*/ 433 w 1725"/>
                <a:gd name="T39" fmla="*/ 281 h 398"/>
                <a:gd name="T40" fmla="*/ 450 w 1725"/>
                <a:gd name="T41" fmla="*/ 321 h 398"/>
                <a:gd name="T42" fmla="*/ 479 w 1725"/>
                <a:gd name="T43" fmla="*/ 347 h 398"/>
                <a:gd name="T44" fmla="*/ 534 w 1725"/>
                <a:gd name="T45" fmla="*/ 364 h 398"/>
                <a:gd name="T46" fmla="*/ 590 w 1725"/>
                <a:gd name="T47" fmla="*/ 366 h 398"/>
                <a:gd name="T48" fmla="*/ 691 w 1725"/>
                <a:gd name="T49" fmla="*/ 357 h 398"/>
                <a:gd name="T50" fmla="*/ 757 w 1725"/>
                <a:gd name="T51" fmla="*/ 351 h 398"/>
                <a:gd name="T52" fmla="*/ 818 w 1725"/>
                <a:gd name="T53" fmla="*/ 353 h 398"/>
                <a:gd name="T54" fmla="*/ 899 w 1725"/>
                <a:gd name="T55" fmla="*/ 363 h 398"/>
                <a:gd name="T56" fmla="*/ 969 w 1725"/>
                <a:gd name="T57" fmla="*/ 377 h 398"/>
                <a:gd name="T58" fmla="*/ 1038 w 1725"/>
                <a:gd name="T59" fmla="*/ 393 h 398"/>
                <a:gd name="T60" fmla="*/ 1116 w 1725"/>
                <a:gd name="T61" fmla="*/ 398 h 398"/>
                <a:gd name="T62" fmla="*/ 1182 w 1725"/>
                <a:gd name="T63" fmla="*/ 396 h 398"/>
                <a:gd name="T64" fmla="*/ 1248 w 1725"/>
                <a:gd name="T65" fmla="*/ 376 h 398"/>
                <a:gd name="T66" fmla="*/ 1357 w 1725"/>
                <a:gd name="T67" fmla="*/ 321 h 398"/>
                <a:gd name="T68" fmla="*/ 1444 w 1725"/>
                <a:gd name="T69" fmla="*/ 277 h 398"/>
                <a:gd name="T70" fmla="*/ 1519 w 1725"/>
                <a:gd name="T71" fmla="*/ 254 h 398"/>
                <a:gd name="T72" fmla="*/ 1605 w 1725"/>
                <a:gd name="T73" fmla="*/ 259 h 398"/>
                <a:gd name="T74" fmla="*/ 1645 w 1725"/>
                <a:gd name="T75" fmla="*/ 265 h 398"/>
                <a:gd name="T76" fmla="*/ 1691 w 1725"/>
                <a:gd name="T77" fmla="*/ 265 h 398"/>
                <a:gd name="T78" fmla="*/ 1714 w 1725"/>
                <a:gd name="T79" fmla="*/ 269 h 398"/>
                <a:gd name="T80" fmla="*/ 1725 w 1725"/>
                <a:gd name="T81" fmla="*/ 254 h 398"/>
                <a:gd name="T82" fmla="*/ 1719 w 1725"/>
                <a:gd name="T83" fmla="*/ 26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25" h="398">
                  <a:moveTo>
                    <a:pt x="0" y="0"/>
                  </a:moveTo>
                  <a:lnTo>
                    <a:pt x="20" y="13"/>
                  </a:lnTo>
                  <a:lnTo>
                    <a:pt x="40" y="35"/>
                  </a:lnTo>
                  <a:lnTo>
                    <a:pt x="61" y="42"/>
                  </a:lnTo>
                  <a:lnTo>
                    <a:pt x="95" y="36"/>
                  </a:lnTo>
                  <a:lnTo>
                    <a:pt x="125" y="32"/>
                  </a:lnTo>
                  <a:lnTo>
                    <a:pt x="144" y="30"/>
                  </a:lnTo>
                  <a:lnTo>
                    <a:pt x="169" y="30"/>
                  </a:lnTo>
                  <a:lnTo>
                    <a:pt x="184" y="36"/>
                  </a:lnTo>
                  <a:lnTo>
                    <a:pt x="198" y="55"/>
                  </a:lnTo>
                  <a:lnTo>
                    <a:pt x="222" y="72"/>
                  </a:lnTo>
                  <a:lnTo>
                    <a:pt x="257" y="88"/>
                  </a:lnTo>
                  <a:lnTo>
                    <a:pt x="296" y="103"/>
                  </a:lnTo>
                  <a:lnTo>
                    <a:pt x="319" y="114"/>
                  </a:lnTo>
                  <a:lnTo>
                    <a:pt x="349" y="121"/>
                  </a:lnTo>
                  <a:lnTo>
                    <a:pt x="372" y="133"/>
                  </a:lnTo>
                  <a:lnTo>
                    <a:pt x="392" y="159"/>
                  </a:lnTo>
                  <a:lnTo>
                    <a:pt x="409" y="194"/>
                  </a:lnTo>
                  <a:lnTo>
                    <a:pt x="420" y="239"/>
                  </a:lnTo>
                  <a:lnTo>
                    <a:pt x="433" y="281"/>
                  </a:lnTo>
                  <a:lnTo>
                    <a:pt x="450" y="321"/>
                  </a:lnTo>
                  <a:lnTo>
                    <a:pt x="479" y="347"/>
                  </a:lnTo>
                  <a:lnTo>
                    <a:pt x="534" y="364"/>
                  </a:lnTo>
                  <a:lnTo>
                    <a:pt x="590" y="366"/>
                  </a:lnTo>
                  <a:lnTo>
                    <a:pt x="691" y="357"/>
                  </a:lnTo>
                  <a:lnTo>
                    <a:pt x="757" y="351"/>
                  </a:lnTo>
                  <a:lnTo>
                    <a:pt x="818" y="353"/>
                  </a:lnTo>
                  <a:lnTo>
                    <a:pt x="899" y="363"/>
                  </a:lnTo>
                  <a:lnTo>
                    <a:pt x="969" y="377"/>
                  </a:lnTo>
                  <a:lnTo>
                    <a:pt x="1038" y="393"/>
                  </a:lnTo>
                  <a:lnTo>
                    <a:pt x="1116" y="398"/>
                  </a:lnTo>
                  <a:lnTo>
                    <a:pt x="1182" y="396"/>
                  </a:lnTo>
                  <a:lnTo>
                    <a:pt x="1248" y="376"/>
                  </a:lnTo>
                  <a:lnTo>
                    <a:pt x="1357" y="321"/>
                  </a:lnTo>
                  <a:lnTo>
                    <a:pt x="1444" y="277"/>
                  </a:lnTo>
                  <a:lnTo>
                    <a:pt x="1519" y="254"/>
                  </a:lnTo>
                  <a:lnTo>
                    <a:pt x="1605" y="259"/>
                  </a:lnTo>
                  <a:lnTo>
                    <a:pt x="1645" y="265"/>
                  </a:lnTo>
                  <a:lnTo>
                    <a:pt x="1691" y="265"/>
                  </a:lnTo>
                  <a:lnTo>
                    <a:pt x="1714" y="269"/>
                  </a:lnTo>
                  <a:lnTo>
                    <a:pt x="1725" y="254"/>
                  </a:lnTo>
                  <a:lnTo>
                    <a:pt x="1719" y="26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Freeform 143"/>
            <p:cNvSpPr>
              <a:spLocks/>
            </p:cNvSpPr>
            <p:nvPr/>
          </p:nvSpPr>
          <p:spPr bwMode="auto">
            <a:xfrm>
              <a:off x="6086329" y="2741104"/>
              <a:ext cx="2457992" cy="2042000"/>
            </a:xfrm>
            <a:custGeom>
              <a:avLst/>
              <a:gdLst>
                <a:gd name="T0" fmla="*/ 1448 w 1469"/>
                <a:gd name="T1" fmla="*/ 1248 h 1338"/>
                <a:gd name="T2" fmla="*/ 1402 w 1469"/>
                <a:gd name="T3" fmla="*/ 1212 h 1338"/>
                <a:gd name="T4" fmla="*/ 1387 w 1469"/>
                <a:gd name="T5" fmla="*/ 1170 h 1338"/>
                <a:gd name="T6" fmla="*/ 1333 w 1469"/>
                <a:gd name="T7" fmla="*/ 1111 h 1338"/>
                <a:gd name="T8" fmla="*/ 1303 w 1469"/>
                <a:gd name="T9" fmla="*/ 1143 h 1338"/>
                <a:gd name="T10" fmla="*/ 1290 w 1469"/>
                <a:gd name="T11" fmla="*/ 1196 h 1338"/>
                <a:gd name="T12" fmla="*/ 1287 w 1469"/>
                <a:gd name="T13" fmla="*/ 1220 h 1338"/>
                <a:gd name="T14" fmla="*/ 1199 w 1469"/>
                <a:gd name="T15" fmla="*/ 1247 h 1338"/>
                <a:gd name="T16" fmla="*/ 1135 w 1469"/>
                <a:gd name="T17" fmla="*/ 1234 h 1338"/>
                <a:gd name="T18" fmla="*/ 1058 w 1469"/>
                <a:gd name="T19" fmla="*/ 1244 h 1338"/>
                <a:gd name="T20" fmla="*/ 1010 w 1469"/>
                <a:gd name="T21" fmla="*/ 1245 h 1338"/>
                <a:gd name="T22" fmla="*/ 930 w 1469"/>
                <a:gd name="T23" fmla="*/ 1287 h 1338"/>
                <a:gd name="T24" fmla="*/ 819 w 1469"/>
                <a:gd name="T25" fmla="*/ 1311 h 1338"/>
                <a:gd name="T26" fmla="*/ 792 w 1469"/>
                <a:gd name="T27" fmla="*/ 1325 h 1338"/>
                <a:gd name="T28" fmla="*/ 759 w 1469"/>
                <a:gd name="T29" fmla="*/ 1272 h 1338"/>
                <a:gd name="T30" fmla="*/ 731 w 1469"/>
                <a:gd name="T31" fmla="*/ 1220 h 1338"/>
                <a:gd name="T32" fmla="*/ 727 w 1469"/>
                <a:gd name="T33" fmla="*/ 1180 h 1338"/>
                <a:gd name="T34" fmla="*/ 707 w 1469"/>
                <a:gd name="T35" fmla="*/ 1141 h 1338"/>
                <a:gd name="T36" fmla="*/ 631 w 1469"/>
                <a:gd name="T37" fmla="*/ 1135 h 1338"/>
                <a:gd name="T38" fmla="*/ 599 w 1469"/>
                <a:gd name="T39" fmla="*/ 1101 h 1338"/>
                <a:gd name="T40" fmla="*/ 583 w 1469"/>
                <a:gd name="T41" fmla="*/ 1039 h 1338"/>
                <a:gd name="T42" fmla="*/ 571 w 1469"/>
                <a:gd name="T43" fmla="*/ 986 h 1338"/>
                <a:gd name="T44" fmla="*/ 559 w 1469"/>
                <a:gd name="T45" fmla="*/ 962 h 1338"/>
                <a:gd name="T46" fmla="*/ 535 w 1469"/>
                <a:gd name="T47" fmla="*/ 944 h 1338"/>
                <a:gd name="T48" fmla="*/ 472 w 1469"/>
                <a:gd name="T49" fmla="*/ 853 h 1338"/>
                <a:gd name="T50" fmla="*/ 458 w 1469"/>
                <a:gd name="T51" fmla="*/ 788 h 1338"/>
                <a:gd name="T52" fmla="*/ 458 w 1469"/>
                <a:gd name="T53" fmla="*/ 751 h 1338"/>
                <a:gd name="T54" fmla="*/ 447 w 1469"/>
                <a:gd name="T55" fmla="*/ 701 h 1338"/>
                <a:gd name="T56" fmla="*/ 410 w 1469"/>
                <a:gd name="T57" fmla="*/ 685 h 1338"/>
                <a:gd name="T58" fmla="*/ 378 w 1469"/>
                <a:gd name="T59" fmla="*/ 658 h 1338"/>
                <a:gd name="T60" fmla="*/ 370 w 1469"/>
                <a:gd name="T61" fmla="*/ 695 h 1338"/>
                <a:gd name="T62" fmla="*/ 344 w 1469"/>
                <a:gd name="T63" fmla="*/ 717 h 1338"/>
                <a:gd name="T64" fmla="*/ 325 w 1469"/>
                <a:gd name="T65" fmla="*/ 752 h 1338"/>
                <a:gd name="T66" fmla="*/ 301 w 1469"/>
                <a:gd name="T67" fmla="*/ 765 h 1338"/>
                <a:gd name="T68" fmla="*/ 261 w 1469"/>
                <a:gd name="T69" fmla="*/ 789 h 1338"/>
                <a:gd name="T70" fmla="*/ 219 w 1469"/>
                <a:gd name="T71" fmla="*/ 736 h 1338"/>
                <a:gd name="T72" fmla="*/ 195 w 1469"/>
                <a:gd name="T73" fmla="*/ 729 h 1338"/>
                <a:gd name="T74" fmla="*/ 195 w 1469"/>
                <a:gd name="T75" fmla="*/ 702 h 1338"/>
                <a:gd name="T76" fmla="*/ 210 w 1469"/>
                <a:gd name="T77" fmla="*/ 657 h 1338"/>
                <a:gd name="T78" fmla="*/ 195 w 1469"/>
                <a:gd name="T79" fmla="*/ 639 h 1338"/>
                <a:gd name="T80" fmla="*/ 208 w 1469"/>
                <a:gd name="T81" fmla="*/ 596 h 1338"/>
                <a:gd name="T82" fmla="*/ 226 w 1469"/>
                <a:gd name="T83" fmla="*/ 584 h 1338"/>
                <a:gd name="T84" fmla="*/ 227 w 1469"/>
                <a:gd name="T85" fmla="*/ 549 h 1338"/>
                <a:gd name="T86" fmla="*/ 221 w 1469"/>
                <a:gd name="T87" fmla="*/ 517 h 1338"/>
                <a:gd name="T88" fmla="*/ 207 w 1469"/>
                <a:gd name="T89" fmla="*/ 496 h 1338"/>
                <a:gd name="T90" fmla="*/ 213 w 1469"/>
                <a:gd name="T91" fmla="*/ 464 h 1338"/>
                <a:gd name="T92" fmla="*/ 195 w 1469"/>
                <a:gd name="T93" fmla="*/ 428 h 1338"/>
                <a:gd name="T94" fmla="*/ 221 w 1469"/>
                <a:gd name="T95" fmla="*/ 399 h 1338"/>
                <a:gd name="T96" fmla="*/ 226 w 1469"/>
                <a:gd name="T97" fmla="*/ 333 h 1338"/>
                <a:gd name="T98" fmla="*/ 246 w 1469"/>
                <a:gd name="T99" fmla="*/ 276 h 1338"/>
                <a:gd name="T100" fmla="*/ 250 w 1469"/>
                <a:gd name="T101" fmla="*/ 240 h 1338"/>
                <a:gd name="T102" fmla="*/ 243 w 1469"/>
                <a:gd name="T103" fmla="*/ 194 h 1338"/>
                <a:gd name="T104" fmla="*/ 248 w 1469"/>
                <a:gd name="T105" fmla="*/ 167 h 1338"/>
                <a:gd name="T106" fmla="*/ 210 w 1469"/>
                <a:gd name="T107" fmla="*/ 172 h 1338"/>
                <a:gd name="T108" fmla="*/ 163 w 1469"/>
                <a:gd name="T109" fmla="*/ 175 h 1338"/>
                <a:gd name="T110" fmla="*/ 144 w 1469"/>
                <a:gd name="T111" fmla="*/ 143 h 1338"/>
                <a:gd name="T112" fmla="*/ 93 w 1469"/>
                <a:gd name="T113" fmla="*/ 135 h 1338"/>
                <a:gd name="T114" fmla="*/ 72 w 1469"/>
                <a:gd name="T115" fmla="*/ 100 h 1338"/>
                <a:gd name="T116" fmla="*/ 34 w 1469"/>
                <a:gd name="T117" fmla="*/ 63 h 1338"/>
                <a:gd name="T118" fmla="*/ 24 w 1469"/>
                <a:gd name="T119" fmla="*/ 21 h 1338"/>
                <a:gd name="T120" fmla="*/ 2 w 1469"/>
                <a:gd name="T121" fmla="*/ 0 h 1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69" h="1338">
                  <a:moveTo>
                    <a:pt x="1469" y="1258"/>
                  </a:moveTo>
                  <a:lnTo>
                    <a:pt x="1448" y="1248"/>
                  </a:lnTo>
                  <a:lnTo>
                    <a:pt x="1426" y="1224"/>
                  </a:lnTo>
                  <a:lnTo>
                    <a:pt x="1402" y="1212"/>
                  </a:lnTo>
                  <a:lnTo>
                    <a:pt x="1392" y="1189"/>
                  </a:lnTo>
                  <a:lnTo>
                    <a:pt x="1387" y="1170"/>
                  </a:lnTo>
                  <a:lnTo>
                    <a:pt x="1363" y="1144"/>
                  </a:lnTo>
                  <a:lnTo>
                    <a:pt x="1333" y="1111"/>
                  </a:lnTo>
                  <a:lnTo>
                    <a:pt x="1328" y="1133"/>
                  </a:lnTo>
                  <a:lnTo>
                    <a:pt x="1303" y="1143"/>
                  </a:lnTo>
                  <a:lnTo>
                    <a:pt x="1306" y="1164"/>
                  </a:lnTo>
                  <a:lnTo>
                    <a:pt x="1290" y="1196"/>
                  </a:lnTo>
                  <a:lnTo>
                    <a:pt x="1309" y="1216"/>
                  </a:lnTo>
                  <a:lnTo>
                    <a:pt x="1287" y="1220"/>
                  </a:lnTo>
                  <a:lnTo>
                    <a:pt x="1255" y="1213"/>
                  </a:lnTo>
                  <a:lnTo>
                    <a:pt x="1199" y="1247"/>
                  </a:lnTo>
                  <a:lnTo>
                    <a:pt x="1160" y="1223"/>
                  </a:lnTo>
                  <a:lnTo>
                    <a:pt x="1135" y="1234"/>
                  </a:lnTo>
                  <a:lnTo>
                    <a:pt x="1090" y="1245"/>
                  </a:lnTo>
                  <a:lnTo>
                    <a:pt x="1058" y="1244"/>
                  </a:lnTo>
                  <a:lnTo>
                    <a:pt x="1031" y="1234"/>
                  </a:lnTo>
                  <a:lnTo>
                    <a:pt x="1010" y="1245"/>
                  </a:lnTo>
                  <a:lnTo>
                    <a:pt x="973" y="1290"/>
                  </a:lnTo>
                  <a:lnTo>
                    <a:pt x="930" y="1287"/>
                  </a:lnTo>
                  <a:lnTo>
                    <a:pt x="859" y="1274"/>
                  </a:lnTo>
                  <a:lnTo>
                    <a:pt x="819" y="1311"/>
                  </a:lnTo>
                  <a:lnTo>
                    <a:pt x="827" y="1338"/>
                  </a:lnTo>
                  <a:lnTo>
                    <a:pt x="792" y="1325"/>
                  </a:lnTo>
                  <a:lnTo>
                    <a:pt x="760" y="1298"/>
                  </a:lnTo>
                  <a:lnTo>
                    <a:pt x="759" y="1272"/>
                  </a:lnTo>
                  <a:lnTo>
                    <a:pt x="741" y="1244"/>
                  </a:lnTo>
                  <a:lnTo>
                    <a:pt x="731" y="1220"/>
                  </a:lnTo>
                  <a:lnTo>
                    <a:pt x="733" y="1192"/>
                  </a:lnTo>
                  <a:lnTo>
                    <a:pt x="727" y="1180"/>
                  </a:lnTo>
                  <a:lnTo>
                    <a:pt x="711" y="1162"/>
                  </a:lnTo>
                  <a:lnTo>
                    <a:pt x="707" y="1141"/>
                  </a:lnTo>
                  <a:lnTo>
                    <a:pt x="669" y="1112"/>
                  </a:lnTo>
                  <a:lnTo>
                    <a:pt x="631" y="1135"/>
                  </a:lnTo>
                  <a:lnTo>
                    <a:pt x="629" y="1120"/>
                  </a:lnTo>
                  <a:lnTo>
                    <a:pt x="599" y="1101"/>
                  </a:lnTo>
                  <a:lnTo>
                    <a:pt x="565" y="1064"/>
                  </a:lnTo>
                  <a:lnTo>
                    <a:pt x="583" y="1039"/>
                  </a:lnTo>
                  <a:lnTo>
                    <a:pt x="583" y="1016"/>
                  </a:lnTo>
                  <a:lnTo>
                    <a:pt x="571" y="986"/>
                  </a:lnTo>
                  <a:lnTo>
                    <a:pt x="557" y="975"/>
                  </a:lnTo>
                  <a:lnTo>
                    <a:pt x="559" y="962"/>
                  </a:lnTo>
                  <a:lnTo>
                    <a:pt x="539" y="962"/>
                  </a:lnTo>
                  <a:lnTo>
                    <a:pt x="535" y="944"/>
                  </a:lnTo>
                  <a:lnTo>
                    <a:pt x="488" y="866"/>
                  </a:lnTo>
                  <a:lnTo>
                    <a:pt x="472" y="853"/>
                  </a:lnTo>
                  <a:lnTo>
                    <a:pt x="467" y="816"/>
                  </a:lnTo>
                  <a:lnTo>
                    <a:pt x="458" y="788"/>
                  </a:lnTo>
                  <a:lnTo>
                    <a:pt x="463" y="765"/>
                  </a:lnTo>
                  <a:lnTo>
                    <a:pt x="458" y="751"/>
                  </a:lnTo>
                  <a:lnTo>
                    <a:pt x="437" y="751"/>
                  </a:lnTo>
                  <a:lnTo>
                    <a:pt x="447" y="701"/>
                  </a:lnTo>
                  <a:lnTo>
                    <a:pt x="419" y="701"/>
                  </a:lnTo>
                  <a:lnTo>
                    <a:pt x="410" y="685"/>
                  </a:lnTo>
                  <a:lnTo>
                    <a:pt x="400" y="668"/>
                  </a:lnTo>
                  <a:lnTo>
                    <a:pt x="378" y="658"/>
                  </a:lnTo>
                  <a:lnTo>
                    <a:pt x="376" y="674"/>
                  </a:lnTo>
                  <a:lnTo>
                    <a:pt x="370" y="695"/>
                  </a:lnTo>
                  <a:lnTo>
                    <a:pt x="359" y="708"/>
                  </a:lnTo>
                  <a:lnTo>
                    <a:pt x="344" y="717"/>
                  </a:lnTo>
                  <a:lnTo>
                    <a:pt x="341" y="735"/>
                  </a:lnTo>
                  <a:lnTo>
                    <a:pt x="325" y="752"/>
                  </a:lnTo>
                  <a:lnTo>
                    <a:pt x="301" y="741"/>
                  </a:lnTo>
                  <a:lnTo>
                    <a:pt x="301" y="765"/>
                  </a:lnTo>
                  <a:lnTo>
                    <a:pt x="282" y="778"/>
                  </a:lnTo>
                  <a:lnTo>
                    <a:pt x="261" y="789"/>
                  </a:lnTo>
                  <a:lnTo>
                    <a:pt x="237" y="778"/>
                  </a:lnTo>
                  <a:lnTo>
                    <a:pt x="219" y="736"/>
                  </a:lnTo>
                  <a:lnTo>
                    <a:pt x="202" y="743"/>
                  </a:lnTo>
                  <a:lnTo>
                    <a:pt x="195" y="729"/>
                  </a:lnTo>
                  <a:lnTo>
                    <a:pt x="195" y="714"/>
                  </a:lnTo>
                  <a:lnTo>
                    <a:pt x="195" y="702"/>
                  </a:lnTo>
                  <a:lnTo>
                    <a:pt x="216" y="684"/>
                  </a:lnTo>
                  <a:lnTo>
                    <a:pt x="210" y="657"/>
                  </a:lnTo>
                  <a:lnTo>
                    <a:pt x="191" y="650"/>
                  </a:lnTo>
                  <a:lnTo>
                    <a:pt x="195" y="639"/>
                  </a:lnTo>
                  <a:lnTo>
                    <a:pt x="201" y="615"/>
                  </a:lnTo>
                  <a:lnTo>
                    <a:pt x="208" y="596"/>
                  </a:lnTo>
                  <a:lnTo>
                    <a:pt x="211" y="584"/>
                  </a:lnTo>
                  <a:lnTo>
                    <a:pt x="226" y="584"/>
                  </a:lnTo>
                  <a:lnTo>
                    <a:pt x="239" y="572"/>
                  </a:lnTo>
                  <a:lnTo>
                    <a:pt x="227" y="549"/>
                  </a:lnTo>
                  <a:lnTo>
                    <a:pt x="249" y="525"/>
                  </a:lnTo>
                  <a:lnTo>
                    <a:pt x="221" y="517"/>
                  </a:lnTo>
                  <a:lnTo>
                    <a:pt x="207" y="506"/>
                  </a:lnTo>
                  <a:lnTo>
                    <a:pt x="207" y="496"/>
                  </a:lnTo>
                  <a:lnTo>
                    <a:pt x="199" y="482"/>
                  </a:lnTo>
                  <a:lnTo>
                    <a:pt x="213" y="464"/>
                  </a:lnTo>
                  <a:lnTo>
                    <a:pt x="191" y="442"/>
                  </a:lnTo>
                  <a:lnTo>
                    <a:pt x="195" y="428"/>
                  </a:lnTo>
                  <a:lnTo>
                    <a:pt x="219" y="420"/>
                  </a:lnTo>
                  <a:lnTo>
                    <a:pt x="221" y="399"/>
                  </a:lnTo>
                  <a:lnTo>
                    <a:pt x="213" y="360"/>
                  </a:lnTo>
                  <a:lnTo>
                    <a:pt x="226" y="333"/>
                  </a:lnTo>
                  <a:lnTo>
                    <a:pt x="223" y="309"/>
                  </a:lnTo>
                  <a:lnTo>
                    <a:pt x="246" y="276"/>
                  </a:lnTo>
                  <a:lnTo>
                    <a:pt x="229" y="248"/>
                  </a:lnTo>
                  <a:lnTo>
                    <a:pt x="250" y="240"/>
                  </a:lnTo>
                  <a:lnTo>
                    <a:pt x="245" y="218"/>
                  </a:lnTo>
                  <a:lnTo>
                    <a:pt x="243" y="194"/>
                  </a:lnTo>
                  <a:lnTo>
                    <a:pt x="250" y="180"/>
                  </a:lnTo>
                  <a:lnTo>
                    <a:pt x="248" y="167"/>
                  </a:lnTo>
                  <a:lnTo>
                    <a:pt x="231" y="162"/>
                  </a:lnTo>
                  <a:lnTo>
                    <a:pt x="210" y="172"/>
                  </a:lnTo>
                  <a:lnTo>
                    <a:pt x="186" y="178"/>
                  </a:lnTo>
                  <a:lnTo>
                    <a:pt x="163" y="175"/>
                  </a:lnTo>
                  <a:lnTo>
                    <a:pt x="146" y="167"/>
                  </a:lnTo>
                  <a:lnTo>
                    <a:pt x="144" y="143"/>
                  </a:lnTo>
                  <a:lnTo>
                    <a:pt x="138" y="124"/>
                  </a:lnTo>
                  <a:lnTo>
                    <a:pt x="93" y="135"/>
                  </a:lnTo>
                  <a:lnTo>
                    <a:pt x="95" y="108"/>
                  </a:lnTo>
                  <a:lnTo>
                    <a:pt x="72" y="100"/>
                  </a:lnTo>
                  <a:lnTo>
                    <a:pt x="56" y="87"/>
                  </a:lnTo>
                  <a:lnTo>
                    <a:pt x="34" y="63"/>
                  </a:lnTo>
                  <a:lnTo>
                    <a:pt x="35" y="39"/>
                  </a:lnTo>
                  <a:lnTo>
                    <a:pt x="24" y="21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Text Box 25"/>
            <p:cNvSpPr txBox="1">
              <a:spLocks noChangeAspect="1" noChangeArrowheads="1"/>
            </p:cNvSpPr>
            <p:nvPr/>
          </p:nvSpPr>
          <p:spPr bwMode="auto">
            <a:xfrm rot="5386919">
              <a:off x="1726962" y="3632131"/>
              <a:ext cx="278528" cy="87449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36" name="Text Box 22"/>
            <p:cNvSpPr txBox="1">
              <a:spLocks noChangeAspect="1" noChangeArrowheads="1"/>
            </p:cNvSpPr>
            <p:nvPr/>
          </p:nvSpPr>
          <p:spPr bwMode="auto">
            <a:xfrm rot="4808815">
              <a:off x="2660480" y="3662863"/>
              <a:ext cx="234550" cy="8744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37" name="Text Box 13"/>
            <p:cNvSpPr txBox="1">
              <a:spLocks noChangeAspect="1" noChangeArrowheads="1"/>
            </p:cNvSpPr>
            <p:nvPr/>
          </p:nvSpPr>
          <p:spPr bwMode="auto">
            <a:xfrm rot="3357491">
              <a:off x="3707592" y="3198218"/>
              <a:ext cx="227785" cy="8744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grpSp>
          <p:nvGrpSpPr>
            <p:cNvPr id="38" name="Group 235"/>
            <p:cNvGrpSpPr>
              <a:grpSpLocks/>
            </p:cNvGrpSpPr>
            <p:nvPr/>
          </p:nvGrpSpPr>
          <p:grpSpPr bwMode="auto">
            <a:xfrm>
              <a:off x="3613157" y="2820051"/>
              <a:ext cx="1118926" cy="830465"/>
              <a:chOff x="2296" y="1249"/>
              <a:chExt cx="737" cy="547"/>
            </a:xfrm>
          </p:grpSpPr>
          <p:sp>
            <p:nvSpPr>
              <p:cNvPr id="47" name="Text Box 10"/>
              <p:cNvSpPr txBox="1">
                <a:spLocks noChangeAspect="1" noChangeArrowheads="1"/>
              </p:cNvSpPr>
              <p:nvPr/>
            </p:nvSpPr>
            <p:spPr bwMode="auto">
              <a:xfrm rot="3590916">
                <a:off x="2513" y="1359"/>
                <a:ext cx="159" cy="5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  <p:sp>
            <p:nvSpPr>
              <p:cNvPr id="48" name="Text Box 7"/>
              <p:cNvSpPr txBox="1">
                <a:spLocks noChangeAspect="1" noChangeArrowheads="1"/>
              </p:cNvSpPr>
              <p:nvPr/>
            </p:nvSpPr>
            <p:spPr bwMode="auto">
              <a:xfrm rot="4693282">
                <a:off x="2709" y="1299"/>
                <a:ext cx="157" cy="5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  <p:sp>
            <p:nvSpPr>
              <p:cNvPr id="49" name="Text Box 3"/>
              <p:cNvSpPr txBox="1">
                <a:spLocks noChangeAspect="1" noChangeArrowheads="1"/>
              </p:cNvSpPr>
              <p:nvPr/>
            </p:nvSpPr>
            <p:spPr bwMode="auto">
              <a:xfrm rot="6544080">
                <a:off x="2923" y="1343"/>
                <a:ext cx="162" cy="58"/>
              </a:xfrm>
              <a:prstGeom prst="rect">
                <a:avLst/>
              </a:prstGeom>
              <a:solidFill>
                <a:srgbClr val="FF00FF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  <p:sp>
            <p:nvSpPr>
              <p:cNvPr id="50" name="Text Box 16"/>
              <p:cNvSpPr txBox="1">
                <a:spLocks noChangeAspect="1" noChangeArrowheads="1"/>
              </p:cNvSpPr>
              <p:nvPr/>
            </p:nvSpPr>
            <p:spPr bwMode="auto">
              <a:xfrm rot="3638683">
                <a:off x="2244" y="1686"/>
                <a:ext cx="162" cy="5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</p:grpSp>
        <p:sp>
          <p:nvSpPr>
            <p:cNvPr id="39" name="Text Box 200"/>
            <p:cNvSpPr txBox="1">
              <a:spLocks noChangeAspect="1" noChangeArrowheads="1"/>
            </p:cNvSpPr>
            <p:nvPr/>
          </p:nvSpPr>
          <p:spPr bwMode="auto">
            <a:xfrm rot="1329347">
              <a:off x="5039208" y="3979104"/>
              <a:ext cx="279656" cy="87449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40" name="Freeform 201"/>
            <p:cNvSpPr>
              <a:spLocks/>
            </p:cNvSpPr>
            <p:nvPr/>
          </p:nvSpPr>
          <p:spPr bwMode="auto">
            <a:xfrm>
              <a:off x="5702220" y="4039178"/>
              <a:ext cx="174595" cy="309716"/>
            </a:xfrm>
            <a:custGeom>
              <a:avLst/>
              <a:gdLst>
                <a:gd name="T0" fmla="*/ 84 w 102"/>
                <a:gd name="T1" fmla="*/ 0 h 204"/>
                <a:gd name="T2" fmla="*/ 96 w 102"/>
                <a:gd name="T3" fmla="*/ 60 h 204"/>
                <a:gd name="T4" fmla="*/ 48 w 102"/>
                <a:gd name="T5" fmla="*/ 108 h 204"/>
                <a:gd name="T6" fmla="*/ 0 w 102"/>
                <a:gd name="T7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" h="204">
                  <a:moveTo>
                    <a:pt x="84" y="0"/>
                  </a:moveTo>
                  <a:cubicBezTo>
                    <a:pt x="86" y="9"/>
                    <a:pt x="102" y="42"/>
                    <a:pt x="96" y="60"/>
                  </a:cubicBezTo>
                  <a:cubicBezTo>
                    <a:pt x="90" y="78"/>
                    <a:pt x="64" y="84"/>
                    <a:pt x="48" y="108"/>
                  </a:cubicBezTo>
                  <a:cubicBezTo>
                    <a:pt x="32" y="132"/>
                    <a:pt x="8" y="188"/>
                    <a:pt x="0" y="204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Text Box 203"/>
            <p:cNvSpPr txBox="1">
              <a:spLocks noChangeAspect="1" noChangeArrowheads="1"/>
            </p:cNvSpPr>
            <p:nvPr/>
          </p:nvSpPr>
          <p:spPr bwMode="auto">
            <a:xfrm rot="2511335">
              <a:off x="5228227" y="2946040"/>
              <a:ext cx="279656" cy="87449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42" name="Text Box 221"/>
            <p:cNvSpPr txBox="1">
              <a:spLocks noChangeArrowheads="1"/>
            </p:cNvSpPr>
            <p:nvPr/>
          </p:nvSpPr>
          <p:spPr bwMode="auto">
            <a:xfrm>
              <a:off x="3270037" y="5733508"/>
              <a:ext cx="177632" cy="264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/>
            </a:p>
            <a:p>
              <a:endParaRPr lang="en-US"/>
            </a:p>
          </p:txBody>
        </p:sp>
        <p:sp>
          <p:nvSpPr>
            <p:cNvPr id="43" name="Text Box 223"/>
            <p:cNvSpPr txBox="1">
              <a:spLocks noChangeArrowheads="1"/>
            </p:cNvSpPr>
            <p:nvPr/>
          </p:nvSpPr>
          <p:spPr bwMode="auto">
            <a:xfrm rot="2049734">
              <a:off x="4835186" y="5491518"/>
              <a:ext cx="1110230" cy="294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Snake River</a:t>
              </a:r>
              <a:endParaRPr lang="en-US" sz="1400" dirty="0"/>
            </a:p>
          </p:txBody>
        </p:sp>
        <p:sp>
          <p:nvSpPr>
            <p:cNvPr id="44" name="Text Box 224"/>
            <p:cNvSpPr txBox="1">
              <a:spLocks noChangeArrowheads="1"/>
            </p:cNvSpPr>
            <p:nvPr/>
          </p:nvSpPr>
          <p:spPr bwMode="auto">
            <a:xfrm rot="1433912">
              <a:off x="847206" y="2977308"/>
              <a:ext cx="1347852" cy="294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Columbia River</a:t>
              </a:r>
              <a:endParaRPr lang="en-US" sz="1400" dirty="0"/>
            </a:p>
          </p:txBody>
        </p:sp>
        <p:sp>
          <p:nvSpPr>
            <p:cNvPr id="45" name="Text Box 230"/>
            <p:cNvSpPr txBox="1">
              <a:spLocks noChangeArrowheads="1"/>
            </p:cNvSpPr>
            <p:nvPr/>
          </p:nvSpPr>
          <p:spPr bwMode="auto">
            <a:xfrm rot="455631">
              <a:off x="5287421" y="3665177"/>
              <a:ext cx="1205278" cy="294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Salmon River</a:t>
              </a:r>
              <a:endParaRPr lang="en-US" sz="1400" dirty="0"/>
            </a:p>
          </p:txBody>
        </p:sp>
        <p:sp>
          <p:nvSpPr>
            <p:cNvPr id="46" name="Text Box 19"/>
            <p:cNvSpPr txBox="1">
              <a:spLocks noChangeAspect="1" noChangeArrowheads="1"/>
            </p:cNvSpPr>
            <p:nvPr/>
          </p:nvSpPr>
          <p:spPr bwMode="auto">
            <a:xfrm rot="5409323">
              <a:off x="2302680" y="3650448"/>
              <a:ext cx="278528" cy="8744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</p:grpSp>
      <p:cxnSp>
        <p:nvCxnSpPr>
          <p:cNvPr id="51" name="Straight Arrow Connector 50"/>
          <p:cNvCxnSpPr>
            <a:stCxn id="25" idx="0"/>
            <a:endCxn id="35" idx="3"/>
          </p:cNvCxnSpPr>
          <p:nvPr/>
        </p:nvCxnSpPr>
        <p:spPr>
          <a:xfrm flipV="1">
            <a:off x="1862609" y="3815118"/>
            <a:ext cx="4146" cy="31514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24" idx="2"/>
            <a:endCxn id="49" idx="1"/>
          </p:cNvCxnSpPr>
          <p:nvPr/>
        </p:nvCxnSpPr>
        <p:spPr>
          <a:xfrm>
            <a:off x="4577012" y="2638383"/>
            <a:ext cx="151217" cy="25218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-Point Star 53"/>
          <p:cNvSpPr/>
          <p:nvPr/>
        </p:nvSpPr>
        <p:spPr>
          <a:xfrm>
            <a:off x="6019800" y="6096000"/>
            <a:ext cx="234112" cy="223829"/>
          </a:xfrm>
          <a:prstGeom prst="star5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4744387" y="3162925"/>
            <a:ext cx="1454046" cy="998923"/>
          </a:xfrm>
          <a:custGeom>
            <a:avLst/>
            <a:gdLst>
              <a:gd name="connsiteX0" fmla="*/ 1454046 w 1454046"/>
              <a:gd name="connsiteY0" fmla="*/ 996845 h 998923"/>
              <a:gd name="connsiteX1" fmla="*/ 891915 w 1454046"/>
              <a:gd name="connsiteY1" fmla="*/ 959370 h 998923"/>
              <a:gd name="connsiteX2" fmla="*/ 547141 w 1454046"/>
              <a:gd name="connsiteY2" fmla="*/ 727023 h 998923"/>
              <a:gd name="connsiteX3" fmla="*/ 112426 w 1454046"/>
              <a:gd name="connsiteY3" fmla="*/ 134911 h 998923"/>
              <a:gd name="connsiteX4" fmla="*/ 0 w 1454046"/>
              <a:gd name="connsiteY4" fmla="*/ 0 h 998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4046" h="998923">
                <a:moveTo>
                  <a:pt x="1454046" y="996845"/>
                </a:moveTo>
                <a:cubicBezTo>
                  <a:pt x="1248556" y="1000592"/>
                  <a:pt x="1043066" y="1004340"/>
                  <a:pt x="891915" y="959370"/>
                </a:cubicBezTo>
                <a:cubicBezTo>
                  <a:pt x="740764" y="914400"/>
                  <a:pt x="677056" y="864433"/>
                  <a:pt x="547141" y="727023"/>
                </a:cubicBezTo>
                <a:cubicBezTo>
                  <a:pt x="417226" y="589613"/>
                  <a:pt x="203616" y="256081"/>
                  <a:pt x="112426" y="134911"/>
                </a:cubicBezTo>
                <a:cubicBezTo>
                  <a:pt x="21236" y="13741"/>
                  <a:pt x="10618" y="6870"/>
                  <a:pt x="0" y="0"/>
                </a:cubicBezTo>
              </a:path>
            </a:pathLst>
          </a:custGeom>
          <a:noFill/>
          <a:ln w="63500">
            <a:solidFill>
              <a:srgbClr val="CC00CC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4841823" y="2978571"/>
            <a:ext cx="1161738" cy="581593"/>
          </a:xfrm>
          <a:custGeom>
            <a:avLst/>
            <a:gdLst>
              <a:gd name="connsiteX0" fmla="*/ 1161738 w 1161738"/>
              <a:gd name="connsiteY0" fmla="*/ 581593 h 581593"/>
              <a:gd name="connsiteX1" fmla="*/ 644577 w 1161738"/>
              <a:gd name="connsiteY1" fmla="*/ 259304 h 581593"/>
              <a:gd name="connsiteX2" fmla="*/ 322288 w 1161738"/>
              <a:gd name="connsiteY2" fmla="*/ 34452 h 581593"/>
              <a:gd name="connsiteX3" fmla="*/ 0 w 1161738"/>
              <a:gd name="connsiteY3" fmla="*/ 4472 h 581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1738" h="581593">
                <a:moveTo>
                  <a:pt x="1161738" y="581593"/>
                </a:moveTo>
                <a:cubicBezTo>
                  <a:pt x="973111" y="466043"/>
                  <a:pt x="784485" y="350494"/>
                  <a:pt x="644577" y="259304"/>
                </a:cubicBezTo>
                <a:cubicBezTo>
                  <a:pt x="504669" y="168114"/>
                  <a:pt x="429717" y="76924"/>
                  <a:pt x="322288" y="34452"/>
                </a:cubicBezTo>
                <a:cubicBezTo>
                  <a:pt x="214859" y="-8020"/>
                  <a:pt x="107429" y="-1774"/>
                  <a:pt x="0" y="4472"/>
                </a:cubicBezTo>
              </a:path>
            </a:pathLst>
          </a:custGeom>
          <a:noFill/>
          <a:ln w="63500">
            <a:solidFill>
              <a:srgbClr val="CC00CC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90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0"/>
            <a:ext cx="8610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Passage Through </a:t>
            </a:r>
            <a:r>
              <a:rPr lang="en-US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Hydrosystem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990600"/>
            <a:ext cx="8686800" cy="57722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263969" y="990600"/>
            <a:ext cx="8470130" cy="6400800"/>
            <a:chOff x="263969" y="990600"/>
            <a:chExt cx="8470130" cy="6400800"/>
          </a:xfrm>
        </p:grpSpPr>
        <p:sp>
          <p:nvSpPr>
            <p:cNvPr id="10" name="Text Box 26"/>
            <p:cNvSpPr txBox="1">
              <a:spLocks noChangeArrowheads="1"/>
            </p:cNvSpPr>
            <p:nvPr/>
          </p:nvSpPr>
          <p:spPr bwMode="auto">
            <a:xfrm>
              <a:off x="1738158" y="2452643"/>
              <a:ext cx="1193644" cy="289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en-US" sz="1400" b="1" dirty="0">
                  <a:latin typeface="Courier New" pitchFamily="49" charset="0"/>
                </a:rPr>
                <a:t>WASHINGTON</a:t>
              </a:r>
              <a:endParaRPr lang="en-US" sz="1400" dirty="0">
                <a:latin typeface="Courier New" pitchFamily="49" charset="0"/>
              </a:endParaRPr>
            </a:p>
          </p:txBody>
        </p:sp>
        <p:sp>
          <p:nvSpPr>
            <p:cNvPr id="11" name="Text Box 30"/>
            <p:cNvSpPr txBox="1">
              <a:spLocks noChangeArrowheads="1"/>
            </p:cNvSpPr>
            <p:nvPr/>
          </p:nvSpPr>
          <p:spPr bwMode="auto">
            <a:xfrm>
              <a:off x="2258905" y="5442010"/>
              <a:ext cx="874771" cy="318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en-US" sz="1600" b="1" dirty="0">
                  <a:latin typeface="Courier New" pitchFamily="49" charset="0"/>
                </a:rPr>
                <a:t>OREGON</a:t>
              </a:r>
            </a:p>
          </p:txBody>
        </p:sp>
        <p:sp>
          <p:nvSpPr>
            <p:cNvPr id="12" name="Freeform 68"/>
            <p:cNvSpPr>
              <a:spLocks/>
            </p:cNvSpPr>
            <p:nvPr/>
          </p:nvSpPr>
          <p:spPr bwMode="auto">
            <a:xfrm>
              <a:off x="4472465" y="3758309"/>
              <a:ext cx="255060" cy="485829"/>
            </a:xfrm>
            <a:custGeom>
              <a:avLst/>
              <a:gdLst>
                <a:gd name="T0" fmla="*/ 0 w 152"/>
                <a:gd name="T1" fmla="*/ 0 h 319"/>
                <a:gd name="T2" fmla="*/ 96 w 152"/>
                <a:gd name="T3" fmla="*/ 240 h 319"/>
                <a:gd name="T4" fmla="*/ 144 w 152"/>
                <a:gd name="T5" fmla="*/ 288 h 319"/>
                <a:gd name="T6" fmla="*/ 146 w 152"/>
                <a:gd name="T7" fmla="*/ 319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2" h="319">
                  <a:moveTo>
                    <a:pt x="0" y="0"/>
                  </a:moveTo>
                  <a:cubicBezTo>
                    <a:pt x="36" y="96"/>
                    <a:pt x="72" y="192"/>
                    <a:pt x="96" y="240"/>
                  </a:cubicBezTo>
                  <a:cubicBezTo>
                    <a:pt x="120" y="288"/>
                    <a:pt x="136" y="275"/>
                    <a:pt x="144" y="288"/>
                  </a:cubicBezTo>
                  <a:cubicBezTo>
                    <a:pt x="152" y="301"/>
                    <a:pt x="146" y="313"/>
                    <a:pt x="146" y="319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66"/>
            <p:cNvSpPr>
              <a:spLocks/>
            </p:cNvSpPr>
            <p:nvPr/>
          </p:nvSpPr>
          <p:spPr bwMode="auto">
            <a:xfrm>
              <a:off x="4092911" y="3462256"/>
              <a:ext cx="871456" cy="649797"/>
            </a:xfrm>
            <a:custGeom>
              <a:avLst/>
              <a:gdLst>
                <a:gd name="T0" fmla="*/ 494 w 494"/>
                <a:gd name="T1" fmla="*/ 0 h 399"/>
                <a:gd name="T2" fmla="*/ 351 w 494"/>
                <a:gd name="T3" fmla="*/ 48 h 399"/>
                <a:gd name="T4" fmla="*/ 306 w 494"/>
                <a:gd name="T5" fmla="*/ 93 h 399"/>
                <a:gd name="T6" fmla="*/ 214 w 494"/>
                <a:gd name="T7" fmla="*/ 93 h 399"/>
                <a:gd name="T8" fmla="*/ 214 w 494"/>
                <a:gd name="T9" fmla="*/ 182 h 399"/>
                <a:gd name="T10" fmla="*/ 169 w 494"/>
                <a:gd name="T11" fmla="*/ 272 h 399"/>
                <a:gd name="T12" fmla="*/ 169 w 494"/>
                <a:gd name="T13" fmla="*/ 361 h 399"/>
                <a:gd name="T14" fmla="*/ 56 w 494"/>
                <a:gd name="T15" fmla="*/ 361 h 399"/>
                <a:gd name="T16" fmla="*/ 0 w 494"/>
                <a:gd name="T17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4" h="399">
                  <a:moveTo>
                    <a:pt x="494" y="0"/>
                  </a:moveTo>
                  <a:cubicBezTo>
                    <a:pt x="471" y="8"/>
                    <a:pt x="382" y="33"/>
                    <a:pt x="351" y="48"/>
                  </a:cubicBezTo>
                  <a:cubicBezTo>
                    <a:pt x="320" y="63"/>
                    <a:pt x="328" y="85"/>
                    <a:pt x="306" y="93"/>
                  </a:cubicBezTo>
                  <a:cubicBezTo>
                    <a:pt x="283" y="100"/>
                    <a:pt x="230" y="78"/>
                    <a:pt x="214" y="93"/>
                  </a:cubicBezTo>
                  <a:cubicBezTo>
                    <a:pt x="199" y="107"/>
                    <a:pt x="222" y="152"/>
                    <a:pt x="214" y="182"/>
                  </a:cubicBezTo>
                  <a:cubicBezTo>
                    <a:pt x="207" y="212"/>
                    <a:pt x="176" y="242"/>
                    <a:pt x="169" y="272"/>
                  </a:cubicBezTo>
                  <a:cubicBezTo>
                    <a:pt x="161" y="302"/>
                    <a:pt x="188" y="346"/>
                    <a:pt x="169" y="361"/>
                  </a:cubicBezTo>
                  <a:cubicBezTo>
                    <a:pt x="150" y="376"/>
                    <a:pt x="84" y="355"/>
                    <a:pt x="56" y="361"/>
                  </a:cubicBezTo>
                  <a:cubicBezTo>
                    <a:pt x="28" y="367"/>
                    <a:pt x="12" y="391"/>
                    <a:pt x="0" y="399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65"/>
            <p:cNvSpPr>
              <a:spLocks/>
            </p:cNvSpPr>
            <p:nvPr/>
          </p:nvSpPr>
          <p:spPr bwMode="auto">
            <a:xfrm>
              <a:off x="5934508" y="4051324"/>
              <a:ext cx="385627" cy="731780"/>
            </a:xfrm>
            <a:custGeom>
              <a:avLst/>
              <a:gdLst>
                <a:gd name="T0" fmla="*/ 219 w 219"/>
                <a:gd name="T1" fmla="*/ 0 h 448"/>
                <a:gd name="T2" fmla="*/ 189 w 219"/>
                <a:gd name="T3" fmla="*/ 134 h 448"/>
                <a:gd name="T4" fmla="*/ 189 w 219"/>
                <a:gd name="T5" fmla="*/ 194 h 448"/>
                <a:gd name="T6" fmla="*/ 173 w 219"/>
                <a:gd name="T7" fmla="*/ 269 h 448"/>
                <a:gd name="T8" fmla="*/ 153 w 219"/>
                <a:gd name="T9" fmla="*/ 292 h 448"/>
                <a:gd name="T10" fmla="*/ 61 w 219"/>
                <a:gd name="T11" fmla="*/ 292 h 448"/>
                <a:gd name="T12" fmla="*/ 43 w 219"/>
                <a:gd name="T13" fmla="*/ 348 h 448"/>
                <a:gd name="T14" fmla="*/ 1 w 219"/>
                <a:gd name="T15" fmla="*/ 366 h 448"/>
                <a:gd name="T16" fmla="*/ 36 w 219"/>
                <a:gd name="T17" fmla="*/ 44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" h="448">
                  <a:moveTo>
                    <a:pt x="219" y="0"/>
                  </a:moveTo>
                  <a:cubicBezTo>
                    <a:pt x="214" y="22"/>
                    <a:pt x="194" y="102"/>
                    <a:pt x="189" y="134"/>
                  </a:cubicBezTo>
                  <a:cubicBezTo>
                    <a:pt x="184" y="166"/>
                    <a:pt x="192" y="172"/>
                    <a:pt x="189" y="194"/>
                  </a:cubicBezTo>
                  <a:cubicBezTo>
                    <a:pt x="186" y="216"/>
                    <a:pt x="179" y="253"/>
                    <a:pt x="173" y="269"/>
                  </a:cubicBezTo>
                  <a:cubicBezTo>
                    <a:pt x="167" y="285"/>
                    <a:pt x="172" y="288"/>
                    <a:pt x="153" y="292"/>
                  </a:cubicBezTo>
                  <a:cubicBezTo>
                    <a:pt x="134" y="296"/>
                    <a:pt x="79" y="283"/>
                    <a:pt x="61" y="292"/>
                  </a:cubicBezTo>
                  <a:cubicBezTo>
                    <a:pt x="43" y="301"/>
                    <a:pt x="53" y="336"/>
                    <a:pt x="43" y="348"/>
                  </a:cubicBezTo>
                  <a:cubicBezTo>
                    <a:pt x="33" y="360"/>
                    <a:pt x="2" y="349"/>
                    <a:pt x="1" y="366"/>
                  </a:cubicBezTo>
                  <a:cubicBezTo>
                    <a:pt x="0" y="383"/>
                    <a:pt x="29" y="431"/>
                    <a:pt x="36" y="448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62"/>
            <p:cNvSpPr>
              <a:spLocks/>
            </p:cNvSpPr>
            <p:nvPr/>
          </p:nvSpPr>
          <p:spPr bwMode="auto">
            <a:xfrm>
              <a:off x="4899084" y="3049301"/>
              <a:ext cx="1261637" cy="391700"/>
            </a:xfrm>
            <a:custGeom>
              <a:avLst/>
              <a:gdLst>
                <a:gd name="T0" fmla="*/ 0 w 715"/>
                <a:gd name="T1" fmla="*/ 85 h 238"/>
                <a:gd name="T2" fmla="*/ 115 w 715"/>
                <a:gd name="T3" fmla="*/ 27 h 238"/>
                <a:gd name="T4" fmla="*/ 193 w 715"/>
                <a:gd name="T5" fmla="*/ 31 h 238"/>
                <a:gd name="T6" fmla="*/ 259 w 715"/>
                <a:gd name="T7" fmla="*/ 29 h 238"/>
                <a:gd name="T8" fmla="*/ 350 w 715"/>
                <a:gd name="T9" fmla="*/ 208 h 238"/>
                <a:gd name="T10" fmla="*/ 487 w 715"/>
                <a:gd name="T11" fmla="*/ 208 h 238"/>
                <a:gd name="T12" fmla="*/ 569 w 715"/>
                <a:gd name="T13" fmla="*/ 117 h 238"/>
                <a:gd name="T14" fmla="*/ 645 w 715"/>
                <a:gd name="T15" fmla="*/ 61 h 238"/>
                <a:gd name="T16" fmla="*/ 715 w 715"/>
                <a:gd name="T17" fmla="*/ 2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5" h="238">
                  <a:moveTo>
                    <a:pt x="0" y="85"/>
                  </a:moveTo>
                  <a:cubicBezTo>
                    <a:pt x="19" y="75"/>
                    <a:pt x="83" y="36"/>
                    <a:pt x="115" y="27"/>
                  </a:cubicBezTo>
                  <a:cubicBezTo>
                    <a:pt x="147" y="18"/>
                    <a:pt x="169" y="31"/>
                    <a:pt x="193" y="31"/>
                  </a:cubicBezTo>
                  <a:cubicBezTo>
                    <a:pt x="217" y="31"/>
                    <a:pt x="233" y="0"/>
                    <a:pt x="259" y="29"/>
                  </a:cubicBezTo>
                  <a:cubicBezTo>
                    <a:pt x="285" y="58"/>
                    <a:pt x="312" y="178"/>
                    <a:pt x="350" y="208"/>
                  </a:cubicBezTo>
                  <a:cubicBezTo>
                    <a:pt x="388" y="238"/>
                    <a:pt x="451" y="223"/>
                    <a:pt x="487" y="208"/>
                  </a:cubicBezTo>
                  <a:cubicBezTo>
                    <a:pt x="523" y="193"/>
                    <a:pt x="543" y="142"/>
                    <a:pt x="569" y="117"/>
                  </a:cubicBezTo>
                  <a:cubicBezTo>
                    <a:pt x="595" y="92"/>
                    <a:pt x="621" y="76"/>
                    <a:pt x="645" y="61"/>
                  </a:cubicBezTo>
                  <a:cubicBezTo>
                    <a:pt x="669" y="46"/>
                    <a:pt x="701" y="36"/>
                    <a:pt x="715" y="29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63"/>
            <p:cNvSpPr>
              <a:spLocks/>
            </p:cNvSpPr>
            <p:nvPr/>
          </p:nvSpPr>
          <p:spPr bwMode="auto">
            <a:xfrm>
              <a:off x="5756876" y="3340799"/>
              <a:ext cx="482793" cy="417510"/>
            </a:xfrm>
            <a:custGeom>
              <a:avLst/>
              <a:gdLst>
                <a:gd name="T0" fmla="*/ 0 w 288"/>
                <a:gd name="T1" fmla="*/ 32 h 272"/>
                <a:gd name="T2" fmla="*/ 96 w 288"/>
                <a:gd name="T3" fmla="*/ 80 h 272"/>
                <a:gd name="T4" fmla="*/ 240 w 288"/>
                <a:gd name="T5" fmla="*/ 32 h 272"/>
                <a:gd name="T6" fmla="*/ 288 w 288"/>
                <a:gd name="T7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272">
                  <a:moveTo>
                    <a:pt x="0" y="32"/>
                  </a:moveTo>
                  <a:cubicBezTo>
                    <a:pt x="28" y="56"/>
                    <a:pt x="56" y="80"/>
                    <a:pt x="96" y="80"/>
                  </a:cubicBezTo>
                  <a:cubicBezTo>
                    <a:pt x="136" y="80"/>
                    <a:pt x="208" y="0"/>
                    <a:pt x="240" y="32"/>
                  </a:cubicBezTo>
                  <a:cubicBezTo>
                    <a:pt x="272" y="64"/>
                    <a:pt x="280" y="232"/>
                    <a:pt x="288" y="272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0"/>
            <p:cNvSpPr>
              <a:spLocks/>
            </p:cNvSpPr>
            <p:nvPr/>
          </p:nvSpPr>
          <p:spPr bwMode="auto">
            <a:xfrm>
              <a:off x="5343921" y="2806387"/>
              <a:ext cx="654352" cy="293016"/>
            </a:xfrm>
            <a:custGeom>
              <a:avLst/>
              <a:gdLst>
                <a:gd name="T0" fmla="*/ 8 w 392"/>
                <a:gd name="T1" fmla="*/ 192 h 192"/>
                <a:gd name="T2" fmla="*/ 8 w 392"/>
                <a:gd name="T3" fmla="*/ 144 h 192"/>
                <a:gd name="T4" fmla="*/ 56 w 392"/>
                <a:gd name="T5" fmla="*/ 144 h 192"/>
                <a:gd name="T6" fmla="*/ 104 w 392"/>
                <a:gd name="T7" fmla="*/ 48 h 192"/>
                <a:gd name="T8" fmla="*/ 152 w 392"/>
                <a:gd name="T9" fmla="*/ 0 h 192"/>
                <a:gd name="T10" fmla="*/ 296 w 392"/>
                <a:gd name="T11" fmla="*/ 48 h 192"/>
                <a:gd name="T12" fmla="*/ 248 w 392"/>
                <a:gd name="T13" fmla="*/ 96 h 192"/>
                <a:gd name="T14" fmla="*/ 296 w 392"/>
                <a:gd name="T15" fmla="*/ 144 h 192"/>
                <a:gd name="T16" fmla="*/ 392 w 392"/>
                <a:gd name="T17" fmla="*/ 48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2" h="192">
                  <a:moveTo>
                    <a:pt x="8" y="192"/>
                  </a:moveTo>
                  <a:cubicBezTo>
                    <a:pt x="4" y="172"/>
                    <a:pt x="0" y="152"/>
                    <a:pt x="8" y="144"/>
                  </a:cubicBezTo>
                  <a:cubicBezTo>
                    <a:pt x="16" y="136"/>
                    <a:pt x="40" y="160"/>
                    <a:pt x="56" y="144"/>
                  </a:cubicBezTo>
                  <a:cubicBezTo>
                    <a:pt x="72" y="128"/>
                    <a:pt x="88" y="72"/>
                    <a:pt x="104" y="48"/>
                  </a:cubicBezTo>
                  <a:cubicBezTo>
                    <a:pt x="120" y="24"/>
                    <a:pt x="120" y="0"/>
                    <a:pt x="152" y="0"/>
                  </a:cubicBezTo>
                  <a:cubicBezTo>
                    <a:pt x="184" y="0"/>
                    <a:pt x="280" y="32"/>
                    <a:pt x="296" y="48"/>
                  </a:cubicBezTo>
                  <a:cubicBezTo>
                    <a:pt x="312" y="64"/>
                    <a:pt x="248" y="80"/>
                    <a:pt x="248" y="96"/>
                  </a:cubicBezTo>
                  <a:cubicBezTo>
                    <a:pt x="248" y="112"/>
                    <a:pt x="272" y="152"/>
                    <a:pt x="296" y="144"/>
                  </a:cubicBezTo>
                  <a:cubicBezTo>
                    <a:pt x="320" y="136"/>
                    <a:pt x="376" y="64"/>
                    <a:pt x="392" y="48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61"/>
            <p:cNvSpPr>
              <a:spLocks/>
            </p:cNvSpPr>
            <p:nvPr/>
          </p:nvSpPr>
          <p:spPr bwMode="auto">
            <a:xfrm>
              <a:off x="3733094" y="2927844"/>
              <a:ext cx="5001005" cy="3419023"/>
            </a:xfrm>
            <a:custGeom>
              <a:avLst/>
              <a:gdLst>
                <a:gd name="T0" fmla="*/ 0 w 2985"/>
                <a:gd name="T1" fmla="*/ 307 h 2240"/>
                <a:gd name="T2" fmla="*/ 201 w 2985"/>
                <a:gd name="T3" fmla="*/ 112 h 2240"/>
                <a:gd name="T4" fmla="*/ 297 w 2985"/>
                <a:gd name="T5" fmla="*/ 64 h 2240"/>
                <a:gd name="T6" fmla="*/ 441 w 2985"/>
                <a:gd name="T7" fmla="*/ 64 h 2240"/>
                <a:gd name="T8" fmla="*/ 489 w 2985"/>
                <a:gd name="T9" fmla="*/ 16 h 2240"/>
                <a:gd name="T10" fmla="*/ 681 w 2985"/>
                <a:gd name="T11" fmla="*/ 160 h 2240"/>
                <a:gd name="T12" fmla="*/ 729 w 2985"/>
                <a:gd name="T13" fmla="*/ 256 h 2240"/>
                <a:gd name="T14" fmla="*/ 729 w 2985"/>
                <a:gd name="T15" fmla="*/ 316 h 2240"/>
                <a:gd name="T16" fmla="*/ 750 w 2985"/>
                <a:gd name="T17" fmla="*/ 385 h 2240"/>
                <a:gd name="T18" fmla="*/ 792 w 2985"/>
                <a:gd name="T19" fmla="*/ 493 h 2240"/>
                <a:gd name="T20" fmla="*/ 831 w 2985"/>
                <a:gd name="T21" fmla="*/ 520 h 2240"/>
                <a:gd name="T22" fmla="*/ 867 w 2985"/>
                <a:gd name="T23" fmla="*/ 529 h 2240"/>
                <a:gd name="T24" fmla="*/ 867 w 2985"/>
                <a:gd name="T25" fmla="*/ 574 h 2240"/>
                <a:gd name="T26" fmla="*/ 897 w 2985"/>
                <a:gd name="T27" fmla="*/ 601 h 2240"/>
                <a:gd name="T28" fmla="*/ 882 w 2985"/>
                <a:gd name="T29" fmla="*/ 643 h 2240"/>
                <a:gd name="T30" fmla="*/ 858 w 2985"/>
                <a:gd name="T31" fmla="*/ 697 h 2240"/>
                <a:gd name="T32" fmla="*/ 828 w 2985"/>
                <a:gd name="T33" fmla="*/ 781 h 2240"/>
                <a:gd name="T34" fmla="*/ 807 w 2985"/>
                <a:gd name="T35" fmla="*/ 853 h 2240"/>
                <a:gd name="T36" fmla="*/ 771 w 2985"/>
                <a:gd name="T37" fmla="*/ 922 h 2240"/>
                <a:gd name="T38" fmla="*/ 768 w 2985"/>
                <a:gd name="T39" fmla="*/ 988 h 2240"/>
                <a:gd name="T40" fmla="*/ 705 w 2985"/>
                <a:gd name="T41" fmla="*/ 1063 h 2240"/>
                <a:gd name="T42" fmla="*/ 669 w 2985"/>
                <a:gd name="T43" fmla="*/ 1165 h 2240"/>
                <a:gd name="T44" fmla="*/ 639 w 2985"/>
                <a:gd name="T45" fmla="*/ 1198 h 2240"/>
                <a:gd name="T46" fmla="*/ 639 w 2985"/>
                <a:gd name="T47" fmla="*/ 1246 h 2240"/>
                <a:gd name="T48" fmla="*/ 654 w 2985"/>
                <a:gd name="T49" fmla="*/ 1267 h 2240"/>
                <a:gd name="T50" fmla="*/ 666 w 2985"/>
                <a:gd name="T51" fmla="*/ 1309 h 2240"/>
                <a:gd name="T52" fmla="*/ 735 w 2985"/>
                <a:gd name="T53" fmla="*/ 1345 h 2240"/>
                <a:gd name="T54" fmla="*/ 759 w 2985"/>
                <a:gd name="T55" fmla="*/ 1375 h 2240"/>
                <a:gd name="T56" fmla="*/ 729 w 2985"/>
                <a:gd name="T57" fmla="*/ 1456 h 2240"/>
                <a:gd name="T58" fmla="*/ 681 w 2985"/>
                <a:gd name="T59" fmla="*/ 1648 h 2240"/>
                <a:gd name="T60" fmla="*/ 1065 w 2985"/>
                <a:gd name="T61" fmla="*/ 1984 h 2240"/>
                <a:gd name="T62" fmla="*/ 1401 w 2985"/>
                <a:gd name="T63" fmla="*/ 2032 h 2240"/>
                <a:gd name="T64" fmla="*/ 1689 w 2985"/>
                <a:gd name="T65" fmla="*/ 2224 h 2240"/>
                <a:gd name="T66" fmla="*/ 2073 w 2985"/>
                <a:gd name="T67" fmla="*/ 2128 h 2240"/>
                <a:gd name="T68" fmla="*/ 2409 w 2985"/>
                <a:gd name="T69" fmla="*/ 1792 h 2240"/>
                <a:gd name="T70" fmla="*/ 2505 w 2985"/>
                <a:gd name="T71" fmla="*/ 1504 h 2240"/>
                <a:gd name="T72" fmla="*/ 2889 w 2985"/>
                <a:gd name="T73" fmla="*/ 1840 h 2240"/>
                <a:gd name="T74" fmla="*/ 2985 w 2985"/>
                <a:gd name="T75" fmla="*/ 1456 h 2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85" h="2240">
                  <a:moveTo>
                    <a:pt x="0" y="307"/>
                  </a:moveTo>
                  <a:cubicBezTo>
                    <a:pt x="33" y="275"/>
                    <a:pt x="152" y="152"/>
                    <a:pt x="201" y="112"/>
                  </a:cubicBezTo>
                  <a:cubicBezTo>
                    <a:pt x="250" y="72"/>
                    <a:pt x="257" y="72"/>
                    <a:pt x="297" y="64"/>
                  </a:cubicBezTo>
                  <a:cubicBezTo>
                    <a:pt x="337" y="56"/>
                    <a:pt x="409" y="72"/>
                    <a:pt x="441" y="64"/>
                  </a:cubicBezTo>
                  <a:cubicBezTo>
                    <a:pt x="473" y="56"/>
                    <a:pt x="449" y="0"/>
                    <a:pt x="489" y="16"/>
                  </a:cubicBezTo>
                  <a:cubicBezTo>
                    <a:pt x="529" y="32"/>
                    <a:pt x="641" y="120"/>
                    <a:pt x="681" y="160"/>
                  </a:cubicBezTo>
                  <a:cubicBezTo>
                    <a:pt x="721" y="200"/>
                    <a:pt x="721" y="230"/>
                    <a:pt x="729" y="256"/>
                  </a:cubicBezTo>
                  <a:cubicBezTo>
                    <a:pt x="737" y="282"/>
                    <a:pt x="726" y="295"/>
                    <a:pt x="729" y="316"/>
                  </a:cubicBezTo>
                  <a:cubicBezTo>
                    <a:pt x="732" y="337"/>
                    <a:pt x="740" y="356"/>
                    <a:pt x="750" y="385"/>
                  </a:cubicBezTo>
                  <a:cubicBezTo>
                    <a:pt x="760" y="414"/>
                    <a:pt x="779" y="470"/>
                    <a:pt x="792" y="493"/>
                  </a:cubicBezTo>
                  <a:cubicBezTo>
                    <a:pt x="805" y="516"/>
                    <a:pt x="818" y="514"/>
                    <a:pt x="831" y="520"/>
                  </a:cubicBezTo>
                  <a:cubicBezTo>
                    <a:pt x="844" y="526"/>
                    <a:pt x="861" y="520"/>
                    <a:pt x="867" y="529"/>
                  </a:cubicBezTo>
                  <a:cubicBezTo>
                    <a:pt x="873" y="538"/>
                    <a:pt x="862" y="562"/>
                    <a:pt x="867" y="574"/>
                  </a:cubicBezTo>
                  <a:cubicBezTo>
                    <a:pt x="872" y="586"/>
                    <a:pt x="895" y="590"/>
                    <a:pt x="897" y="601"/>
                  </a:cubicBezTo>
                  <a:cubicBezTo>
                    <a:pt x="899" y="612"/>
                    <a:pt x="889" y="627"/>
                    <a:pt x="882" y="643"/>
                  </a:cubicBezTo>
                  <a:cubicBezTo>
                    <a:pt x="875" y="659"/>
                    <a:pt x="867" y="674"/>
                    <a:pt x="858" y="697"/>
                  </a:cubicBezTo>
                  <a:cubicBezTo>
                    <a:pt x="849" y="720"/>
                    <a:pt x="837" y="755"/>
                    <a:pt x="828" y="781"/>
                  </a:cubicBezTo>
                  <a:cubicBezTo>
                    <a:pt x="819" y="807"/>
                    <a:pt x="816" y="830"/>
                    <a:pt x="807" y="853"/>
                  </a:cubicBezTo>
                  <a:cubicBezTo>
                    <a:pt x="798" y="876"/>
                    <a:pt x="777" y="900"/>
                    <a:pt x="771" y="922"/>
                  </a:cubicBezTo>
                  <a:cubicBezTo>
                    <a:pt x="765" y="944"/>
                    <a:pt x="779" y="965"/>
                    <a:pt x="768" y="988"/>
                  </a:cubicBezTo>
                  <a:cubicBezTo>
                    <a:pt x="757" y="1011"/>
                    <a:pt x="721" y="1034"/>
                    <a:pt x="705" y="1063"/>
                  </a:cubicBezTo>
                  <a:cubicBezTo>
                    <a:pt x="689" y="1092"/>
                    <a:pt x="680" y="1142"/>
                    <a:pt x="669" y="1165"/>
                  </a:cubicBezTo>
                  <a:cubicBezTo>
                    <a:pt x="658" y="1188"/>
                    <a:pt x="644" y="1185"/>
                    <a:pt x="639" y="1198"/>
                  </a:cubicBezTo>
                  <a:cubicBezTo>
                    <a:pt x="634" y="1211"/>
                    <a:pt x="637" y="1235"/>
                    <a:pt x="639" y="1246"/>
                  </a:cubicBezTo>
                  <a:cubicBezTo>
                    <a:pt x="641" y="1257"/>
                    <a:pt x="649" y="1256"/>
                    <a:pt x="654" y="1267"/>
                  </a:cubicBezTo>
                  <a:cubicBezTo>
                    <a:pt x="659" y="1278"/>
                    <a:pt x="653" y="1296"/>
                    <a:pt x="666" y="1309"/>
                  </a:cubicBezTo>
                  <a:cubicBezTo>
                    <a:pt x="679" y="1322"/>
                    <a:pt x="720" y="1334"/>
                    <a:pt x="735" y="1345"/>
                  </a:cubicBezTo>
                  <a:cubicBezTo>
                    <a:pt x="750" y="1356"/>
                    <a:pt x="760" y="1357"/>
                    <a:pt x="759" y="1375"/>
                  </a:cubicBezTo>
                  <a:cubicBezTo>
                    <a:pt x="758" y="1393"/>
                    <a:pt x="742" y="1411"/>
                    <a:pt x="729" y="1456"/>
                  </a:cubicBezTo>
                  <a:cubicBezTo>
                    <a:pt x="716" y="1501"/>
                    <a:pt x="625" y="1560"/>
                    <a:pt x="681" y="1648"/>
                  </a:cubicBezTo>
                  <a:cubicBezTo>
                    <a:pt x="737" y="1736"/>
                    <a:pt x="945" y="1920"/>
                    <a:pt x="1065" y="1984"/>
                  </a:cubicBezTo>
                  <a:cubicBezTo>
                    <a:pt x="1185" y="2048"/>
                    <a:pt x="1297" y="1992"/>
                    <a:pt x="1401" y="2032"/>
                  </a:cubicBezTo>
                  <a:cubicBezTo>
                    <a:pt x="1505" y="2072"/>
                    <a:pt x="1577" y="2208"/>
                    <a:pt x="1689" y="2224"/>
                  </a:cubicBezTo>
                  <a:cubicBezTo>
                    <a:pt x="1801" y="2240"/>
                    <a:pt x="1953" y="2200"/>
                    <a:pt x="2073" y="2128"/>
                  </a:cubicBezTo>
                  <a:cubicBezTo>
                    <a:pt x="2193" y="2056"/>
                    <a:pt x="2337" y="1896"/>
                    <a:pt x="2409" y="1792"/>
                  </a:cubicBezTo>
                  <a:cubicBezTo>
                    <a:pt x="2481" y="1688"/>
                    <a:pt x="2425" y="1496"/>
                    <a:pt x="2505" y="1504"/>
                  </a:cubicBezTo>
                  <a:cubicBezTo>
                    <a:pt x="2585" y="1512"/>
                    <a:pt x="2809" y="1848"/>
                    <a:pt x="2889" y="1840"/>
                  </a:cubicBezTo>
                  <a:cubicBezTo>
                    <a:pt x="2969" y="1832"/>
                    <a:pt x="2969" y="1520"/>
                    <a:pt x="2985" y="1456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60"/>
            <p:cNvSpPr>
              <a:spLocks/>
            </p:cNvSpPr>
            <p:nvPr/>
          </p:nvSpPr>
          <p:spPr bwMode="auto">
            <a:xfrm>
              <a:off x="804454" y="1461247"/>
              <a:ext cx="3522262" cy="2321353"/>
            </a:xfrm>
            <a:custGeom>
              <a:avLst/>
              <a:gdLst>
                <a:gd name="T0" fmla="*/ 0 w 1998"/>
                <a:gd name="T1" fmla="*/ 1016 h 1419"/>
                <a:gd name="T2" fmla="*/ 9 w 1998"/>
                <a:gd name="T3" fmla="*/ 1012 h 1419"/>
                <a:gd name="T4" fmla="*/ 51 w 1998"/>
                <a:gd name="T5" fmla="*/ 1048 h 1419"/>
                <a:gd name="T6" fmla="*/ 111 w 1998"/>
                <a:gd name="T7" fmla="*/ 1040 h 1419"/>
                <a:gd name="T8" fmla="*/ 171 w 1998"/>
                <a:gd name="T9" fmla="*/ 1037 h 1419"/>
                <a:gd name="T10" fmla="*/ 205 w 1998"/>
                <a:gd name="T11" fmla="*/ 1071 h 1419"/>
                <a:gd name="T12" fmla="*/ 299 w 1998"/>
                <a:gd name="T13" fmla="*/ 1116 h 1419"/>
                <a:gd name="T14" fmla="*/ 385 w 1998"/>
                <a:gd name="T15" fmla="*/ 1158 h 1419"/>
                <a:gd name="T16" fmla="*/ 485 w 1998"/>
                <a:gd name="T17" fmla="*/ 1359 h 1419"/>
                <a:gd name="T18" fmla="*/ 804 w 1998"/>
                <a:gd name="T19" fmla="*/ 1359 h 1419"/>
                <a:gd name="T20" fmla="*/ 1169 w 1998"/>
                <a:gd name="T21" fmla="*/ 1404 h 1419"/>
                <a:gd name="T22" fmla="*/ 1488 w 1998"/>
                <a:gd name="T23" fmla="*/ 1270 h 1419"/>
                <a:gd name="T24" fmla="*/ 1716 w 1998"/>
                <a:gd name="T25" fmla="*/ 1270 h 1419"/>
                <a:gd name="T26" fmla="*/ 1625 w 1998"/>
                <a:gd name="T27" fmla="*/ 1135 h 1419"/>
                <a:gd name="T28" fmla="*/ 1533 w 1998"/>
                <a:gd name="T29" fmla="*/ 911 h 1419"/>
                <a:gd name="T30" fmla="*/ 1442 w 1998"/>
                <a:gd name="T31" fmla="*/ 956 h 1419"/>
                <a:gd name="T32" fmla="*/ 1366 w 1998"/>
                <a:gd name="T33" fmla="*/ 863 h 1419"/>
                <a:gd name="T34" fmla="*/ 1380 w 1998"/>
                <a:gd name="T35" fmla="*/ 829 h 1419"/>
                <a:gd name="T36" fmla="*/ 1360 w 1998"/>
                <a:gd name="T37" fmla="*/ 765 h 1419"/>
                <a:gd name="T38" fmla="*/ 1351 w 1998"/>
                <a:gd name="T39" fmla="*/ 597 h 1419"/>
                <a:gd name="T40" fmla="*/ 1284 w 1998"/>
                <a:gd name="T41" fmla="*/ 533 h 1419"/>
                <a:gd name="T42" fmla="*/ 1260 w 1998"/>
                <a:gd name="T43" fmla="*/ 463 h 1419"/>
                <a:gd name="T44" fmla="*/ 1305 w 1998"/>
                <a:gd name="T45" fmla="*/ 373 h 1419"/>
                <a:gd name="T46" fmla="*/ 1442 w 1998"/>
                <a:gd name="T47" fmla="*/ 329 h 1419"/>
                <a:gd name="T48" fmla="*/ 1488 w 1998"/>
                <a:gd name="T49" fmla="*/ 194 h 1419"/>
                <a:gd name="T50" fmla="*/ 1670 w 1998"/>
                <a:gd name="T51" fmla="*/ 194 h 1419"/>
                <a:gd name="T52" fmla="*/ 1898 w 1998"/>
                <a:gd name="T53" fmla="*/ 373 h 1419"/>
                <a:gd name="T54" fmla="*/ 1975 w 1998"/>
                <a:gd name="T55" fmla="*/ 63 h 1419"/>
                <a:gd name="T56" fmla="*/ 1998 w 1998"/>
                <a:gd name="T57" fmla="*/ 1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998" h="1419">
                  <a:moveTo>
                    <a:pt x="0" y="1016"/>
                  </a:moveTo>
                  <a:cubicBezTo>
                    <a:pt x="1" y="1015"/>
                    <a:pt x="0" y="1006"/>
                    <a:pt x="9" y="1012"/>
                  </a:cubicBezTo>
                  <a:cubicBezTo>
                    <a:pt x="17" y="1018"/>
                    <a:pt x="34" y="1044"/>
                    <a:pt x="51" y="1048"/>
                  </a:cubicBezTo>
                  <a:cubicBezTo>
                    <a:pt x="68" y="1053"/>
                    <a:pt x="91" y="1042"/>
                    <a:pt x="111" y="1040"/>
                  </a:cubicBezTo>
                  <a:cubicBezTo>
                    <a:pt x="131" y="1038"/>
                    <a:pt x="156" y="1033"/>
                    <a:pt x="171" y="1037"/>
                  </a:cubicBezTo>
                  <a:cubicBezTo>
                    <a:pt x="186" y="1042"/>
                    <a:pt x="184" y="1058"/>
                    <a:pt x="205" y="1071"/>
                  </a:cubicBezTo>
                  <a:cubicBezTo>
                    <a:pt x="226" y="1084"/>
                    <a:pt x="270" y="1102"/>
                    <a:pt x="299" y="1116"/>
                  </a:cubicBezTo>
                  <a:cubicBezTo>
                    <a:pt x="329" y="1130"/>
                    <a:pt x="354" y="1117"/>
                    <a:pt x="385" y="1158"/>
                  </a:cubicBezTo>
                  <a:cubicBezTo>
                    <a:pt x="415" y="1198"/>
                    <a:pt x="415" y="1326"/>
                    <a:pt x="485" y="1359"/>
                  </a:cubicBezTo>
                  <a:cubicBezTo>
                    <a:pt x="554" y="1393"/>
                    <a:pt x="690" y="1352"/>
                    <a:pt x="804" y="1359"/>
                  </a:cubicBezTo>
                  <a:cubicBezTo>
                    <a:pt x="918" y="1367"/>
                    <a:pt x="1055" y="1419"/>
                    <a:pt x="1169" y="1404"/>
                  </a:cubicBezTo>
                  <a:cubicBezTo>
                    <a:pt x="1283" y="1389"/>
                    <a:pt x="1397" y="1292"/>
                    <a:pt x="1488" y="1270"/>
                  </a:cubicBezTo>
                  <a:cubicBezTo>
                    <a:pt x="1579" y="1247"/>
                    <a:pt x="1693" y="1292"/>
                    <a:pt x="1716" y="1270"/>
                  </a:cubicBezTo>
                  <a:cubicBezTo>
                    <a:pt x="1739" y="1247"/>
                    <a:pt x="1655" y="1195"/>
                    <a:pt x="1625" y="1135"/>
                  </a:cubicBezTo>
                  <a:cubicBezTo>
                    <a:pt x="1594" y="1075"/>
                    <a:pt x="1564" y="941"/>
                    <a:pt x="1533" y="911"/>
                  </a:cubicBezTo>
                  <a:cubicBezTo>
                    <a:pt x="1503" y="881"/>
                    <a:pt x="1470" y="964"/>
                    <a:pt x="1442" y="956"/>
                  </a:cubicBezTo>
                  <a:cubicBezTo>
                    <a:pt x="1414" y="948"/>
                    <a:pt x="1376" y="884"/>
                    <a:pt x="1366" y="863"/>
                  </a:cubicBezTo>
                  <a:cubicBezTo>
                    <a:pt x="1356" y="842"/>
                    <a:pt x="1381" y="845"/>
                    <a:pt x="1380" y="829"/>
                  </a:cubicBezTo>
                  <a:cubicBezTo>
                    <a:pt x="1379" y="813"/>
                    <a:pt x="1365" y="804"/>
                    <a:pt x="1360" y="765"/>
                  </a:cubicBezTo>
                  <a:cubicBezTo>
                    <a:pt x="1355" y="726"/>
                    <a:pt x="1364" y="636"/>
                    <a:pt x="1351" y="597"/>
                  </a:cubicBezTo>
                  <a:cubicBezTo>
                    <a:pt x="1338" y="558"/>
                    <a:pt x="1299" y="555"/>
                    <a:pt x="1284" y="533"/>
                  </a:cubicBezTo>
                  <a:cubicBezTo>
                    <a:pt x="1269" y="511"/>
                    <a:pt x="1257" y="490"/>
                    <a:pt x="1260" y="463"/>
                  </a:cubicBezTo>
                  <a:cubicBezTo>
                    <a:pt x="1263" y="436"/>
                    <a:pt x="1275" y="396"/>
                    <a:pt x="1305" y="373"/>
                  </a:cubicBezTo>
                  <a:cubicBezTo>
                    <a:pt x="1336" y="351"/>
                    <a:pt x="1412" y="358"/>
                    <a:pt x="1442" y="329"/>
                  </a:cubicBezTo>
                  <a:cubicBezTo>
                    <a:pt x="1473" y="299"/>
                    <a:pt x="1450" y="217"/>
                    <a:pt x="1488" y="194"/>
                  </a:cubicBezTo>
                  <a:cubicBezTo>
                    <a:pt x="1526" y="172"/>
                    <a:pt x="1602" y="164"/>
                    <a:pt x="1670" y="194"/>
                  </a:cubicBezTo>
                  <a:cubicBezTo>
                    <a:pt x="1739" y="224"/>
                    <a:pt x="1847" y="396"/>
                    <a:pt x="1898" y="373"/>
                  </a:cubicBezTo>
                  <a:cubicBezTo>
                    <a:pt x="1950" y="351"/>
                    <a:pt x="1959" y="125"/>
                    <a:pt x="1975" y="63"/>
                  </a:cubicBezTo>
                  <a:cubicBezTo>
                    <a:pt x="1991" y="0"/>
                    <a:pt x="1993" y="14"/>
                    <a:pt x="1998" y="1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73"/>
            <p:cNvSpPr>
              <a:spLocks/>
            </p:cNvSpPr>
            <p:nvPr/>
          </p:nvSpPr>
          <p:spPr bwMode="auto">
            <a:xfrm>
              <a:off x="3427932" y="1027037"/>
              <a:ext cx="173077" cy="753035"/>
            </a:xfrm>
            <a:custGeom>
              <a:avLst/>
              <a:gdLst>
                <a:gd name="T0" fmla="*/ 0 w 102"/>
                <a:gd name="T1" fmla="*/ 496 h 496"/>
                <a:gd name="T2" fmla="*/ 47 w 102"/>
                <a:gd name="T3" fmla="*/ 351 h 496"/>
                <a:gd name="T4" fmla="*/ 94 w 102"/>
                <a:gd name="T5" fmla="*/ 206 h 496"/>
                <a:gd name="T6" fmla="*/ 94 w 102"/>
                <a:gd name="T7" fmla="*/ 62 h 496"/>
                <a:gd name="T8" fmla="*/ 96 w 102"/>
                <a:gd name="T9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96">
                  <a:moveTo>
                    <a:pt x="0" y="496"/>
                  </a:moveTo>
                  <a:cubicBezTo>
                    <a:pt x="16" y="448"/>
                    <a:pt x="31" y="399"/>
                    <a:pt x="47" y="351"/>
                  </a:cubicBezTo>
                  <a:cubicBezTo>
                    <a:pt x="63" y="303"/>
                    <a:pt x="86" y="255"/>
                    <a:pt x="94" y="206"/>
                  </a:cubicBezTo>
                  <a:cubicBezTo>
                    <a:pt x="102" y="158"/>
                    <a:pt x="94" y="96"/>
                    <a:pt x="94" y="62"/>
                  </a:cubicBezTo>
                  <a:cubicBezTo>
                    <a:pt x="94" y="28"/>
                    <a:pt x="96" y="13"/>
                    <a:pt x="96" y="0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64"/>
            <p:cNvSpPr>
              <a:spLocks/>
            </p:cNvSpPr>
            <p:nvPr/>
          </p:nvSpPr>
          <p:spPr bwMode="auto">
            <a:xfrm>
              <a:off x="5034205" y="3539686"/>
              <a:ext cx="1703439" cy="1537953"/>
            </a:xfrm>
            <a:custGeom>
              <a:avLst/>
              <a:gdLst>
                <a:gd name="T0" fmla="*/ 0 w 1016"/>
                <a:gd name="T1" fmla="*/ 48 h 1008"/>
                <a:gd name="T2" fmla="*/ 96 w 1016"/>
                <a:gd name="T3" fmla="*/ 0 h 1008"/>
                <a:gd name="T4" fmla="*/ 192 w 1016"/>
                <a:gd name="T5" fmla="*/ 48 h 1008"/>
                <a:gd name="T6" fmla="*/ 192 w 1016"/>
                <a:gd name="T7" fmla="*/ 192 h 1008"/>
                <a:gd name="T8" fmla="*/ 192 w 1016"/>
                <a:gd name="T9" fmla="*/ 288 h 1008"/>
                <a:gd name="T10" fmla="*/ 288 w 1016"/>
                <a:gd name="T11" fmla="*/ 288 h 1008"/>
                <a:gd name="T12" fmla="*/ 336 w 1016"/>
                <a:gd name="T13" fmla="*/ 288 h 1008"/>
                <a:gd name="T14" fmla="*/ 480 w 1016"/>
                <a:gd name="T15" fmla="*/ 336 h 1008"/>
                <a:gd name="T16" fmla="*/ 528 w 1016"/>
                <a:gd name="T17" fmla="*/ 240 h 1008"/>
                <a:gd name="T18" fmla="*/ 768 w 1016"/>
                <a:gd name="T19" fmla="*/ 336 h 1008"/>
                <a:gd name="T20" fmla="*/ 960 w 1016"/>
                <a:gd name="T21" fmla="*/ 288 h 1008"/>
                <a:gd name="T22" fmla="*/ 1008 w 1016"/>
                <a:gd name="T23" fmla="*/ 432 h 1008"/>
                <a:gd name="T24" fmla="*/ 1008 w 1016"/>
                <a:gd name="T25" fmla="*/ 624 h 1008"/>
                <a:gd name="T26" fmla="*/ 960 w 1016"/>
                <a:gd name="T27" fmla="*/ 720 h 1008"/>
                <a:gd name="T28" fmla="*/ 912 w 1016"/>
                <a:gd name="T29" fmla="*/ 864 h 1008"/>
                <a:gd name="T30" fmla="*/ 720 w 1016"/>
                <a:gd name="T31" fmla="*/ 912 h 1008"/>
                <a:gd name="T32" fmla="*/ 720 w 1016"/>
                <a:gd name="T33" fmla="*/ 1008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16" h="1008">
                  <a:moveTo>
                    <a:pt x="0" y="48"/>
                  </a:moveTo>
                  <a:cubicBezTo>
                    <a:pt x="32" y="24"/>
                    <a:pt x="64" y="0"/>
                    <a:pt x="96" y="0"/>
                  </a:cubicBezTo>
                  <a:cubicBezTo>
                    <a:pt x="128" y="0"/>
                    <a:pt x="176" y="16"/>
                    <a:pt x="192" y="48"/>
                  </a:cubicBezTo>
                  <a:cubicBezTo>
                    <a:pt x="208" y="80"/>
                    <a:pt x="192" y="152"/>
                    <a:pt x="192" y="192"/>
                  </a:cubicBezTo>
                  <a:cubicBezTo>
                    <a:pt x="192" y="232"/>
                    <a:pt x="176" y="272"/>
                    <a:pt x="192" y="288"/>
                  </a:cubicBezTo>
                  <a:cubicBezTo>
                    <a:pt x="208" y="304"/>
                    <a:pt x="264" y="288"/>
                    <a:pt x="288" y="288"/>
                  </a:cubicBezTo>
                  <a:cubicBezTo>
                    <a:pt x="312" y="288"/>
                    <a:pt x="304" y="280"/>
                    <a:pt x="336" y="288"/>
                  </a:cubicBezTo>
                  <a:cubicBezTo>
                    <a:pt x="368" y="296"/>
                    <a:pt x="448" y="344"/>
                    <a:pt x="480" y="336"/>
                  </a:cubicBezTo>
                  <a:cubicBezTo>
                    <a:pt x="512" y="328"/>
                    <a:pt x="480" y="240"/>
                    <a:pt x="528" y="240"/>
                  </a:cubicBezTo>
                  <a:cubicBezTo>
                    <a:pt x="576" y="240"/>
                    <a:pt x="696" y="328"/>
                    <a:pt x="768" y="336"/>
                  </a:cubicBezTo>
                  <a:cubicBezTo>
                    <a:pt x="840" y="344"/>
                    <a:pt x="920" y="272"/>
                    <a:pt x="960" y="288"/>
                  </a:cubicBezTo>
                  <a:cubicBezTo>
                    <a:pt x="1000" y="304"/>
                    <a:pt x="1000" y="376"/>
                    <a:pt x="1008" y="432"/>
                  </a:cubicBezTo>
                  <a:cubicBezTo>
                    <a:pt x="1016" y="488"/>
                    <a:pt x="1016" y="576"/>
                    <a:pt x="1008" y="624"/>
                  </a:cubicBezTo>
                  <a:cubicBezTo>
                    <a:pt x="1000" y="672"/>
                    <a:pt x="976" y="680"/>
                    <a:pt x="960" y="720"/>
                  </a:cubicBezTo>
                  <a:cubicBezTo>
                    <a:pt x="944" y="760"/>
                    <a:pt x="952" y="832"/>
                    <a:pt x="912" y="864"/>
                  </a:cubicBezTo>
                  <a:cubicBezTo>
                    <a:pt x="872" y="896"/>
                    <a:pt x="752" y="888"/>
                    <a:pt x="720" y="912"/>
                  </a:cubicBezTo>
                  <a:cubicBezTo>
                    <a:pt x="688" y="936"/>
                    <a:pt x="720" y="992"/>
                    <a:pt x="720" y="1008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79"/>
            <p:cNvSpPr>
              <a:spLocks/>
            </p:cNvSpPr>
            <p:nvPr/>
          </p:nvSpPr>
          <p:spPr bwMode="auto">
            <a:xfrm>
              <a:off x="5012950" y="3612560"/>
              <a:ext cx="44029" cy="355263"/>
            </a:xfrm>
            <a:custGeom>
              <a:avLst/>
              <a:gdLst>
                <a:gd name="T0" fmla="*/ 14 w 28"/>
                <a:gd name="T1" fmla="*/ 0 h 233"/>
                <a:gd name="T2" fmla="*/ 26 w 28"/>
                <a:gd name="T3" fmla="*/ 103 h 233"/>
                <a:gd name="T4" fmla="*/ 0 w 28"/>
                <a:gd name="T5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3">
                  <a:moveTo>
                    <a:pt x="14" y="0"/>
                  </a:moveTo>
                  <a:cubicBezTo>
                    <a:pt x="16" y="17"/>
                    <a:pt x="28" y="64"/>
                    <a:pt x="26" y="103"/>
                  </a:cubicBezTo>
                  <a:cubicBezTo>
                    <a:pt x="24" y="142"/>
                    <a:pt x="5" y="206"/>
                    <a:pt x="0" y="233"/>
                  </a:cubicBezTo>
                </a:path>
              </a:pathLst>
            </a:custGeom>
            <a:noFill/>
            <a:ln w="254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Text Box 36"/>
            <p:cNvSpPr txBox="1">
              <a:spLocks noChangeArrowheads="1"/>
            </p:cNvSpPr>
            <p:nvPr/>
          </p:nvSpPr>
          <p:spPr bwMode="auto">
            <a:xfrm>
              <a:off x="6239669" y="5528549"/>
              <a:ext cx="680075" cy="289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en-US" sz="1400" b="1" dirty="0">
                  <a:latin typeface="Courier New" pitchFamily="49" charset="0"/>
                </a:rPr>
                <a:t>IDAHO</a:t>
              </a:r>
              <a:endParaRPr lang="en-US" sz="1400" dirty="0">
                <a:latin typeface="Courier New" pitchFamily="49" charset="0"/>
              </a:endParaRPr>
            </a:p>
          </p:txBody>
        </p:sp>
        <p:sp>
          <p:nvSpPr>
            <p:cNvPr id="24" name="Text Box 51"/>
            <p:cNvSpPr txBox="1">
              <a:spLocks noChangeArrowheads="1"/>
            </p:cNvSpPr>
            <p:nvPr/>
          </p:nvSpPr>
          <p:spPr bwMode="auto">
            <a:xfrm>
              <a:off x="4123738" y="1905000"/>
              <a:ext cx="906548" cy="7333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Lower </a:t>
              </a:r>
            </a:p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Granite</a:t>
              </a:r>
            </a:p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Dam</a:t>
              </a:r>
            </a:p>
          </p:txBody>
        </p:sp>
        <p:sp>
          <p:nvSpPr>
            <p:cNvPr id="25" name="Text Box 53"/>
            <p:cNvSpPr txBox="1">
              <a:spLocks noChangeArrowheads="1"/>
            </p:cNvSpPr>
            <p:nvPr/>
          </p:nvSpPr>
          <p:spPr bwMode="auto">
            <a:xfrm>
              <a:off x="1264102" y="4130261"/>
              <a:ext cx="1197013" cy="5179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Bonneville</a:t>
              </a:r>
            </a:p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Dam</a:t>
              </a:r>
            </a:p>
          </p:txBody>
        </p:sp>
        <p:sp>
          <p:nvSpPr>
            <p:cNvPr id="26" name="Freeform 130"/>
            <p:cNvSpPr>
              <a:spLocks/>
            </p:cNvSpPr>
            <p:nvPr/>
          </p:nvSpPr>
          <p:spPr bwMode="auto">
            <a:xfrm>
              <a:off x="3845442" y="3519948"/>
              <a:ext cx="1149289" cy="6073"/>
            </a:xfrm>
            <a:custGeom>
              <a:avLst/>
              <a:gdLst>
                <a:gd name="T0" fmla="*/ 0 w 686"/>
                <a:gd name="T1" fmla="*/ 0 h 5"/>
                <a:gd name="T2" fmla="*/ 686 w 686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6" h="5">
                  <a:moveTo>
                    <a:pt x="0" y="0"/>
                  </a:moveTo>
                  <a:lnTo>
                    <a:pt x="686" y="5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Freeform 131"/>
            <p:cNvSpPr>
              <a:spLocks/>
            </p:cNvSpPr>
            <p:nvPr/>
          </p:nvSpPr>
          <p:spPr bwMode="auto">
            <a:xfrm>
              <a:off x="4906675" y="1140904"/>
              <a:ext cx="16701" cy="2069328"/>
            </a:xfrm>
            <a:custGeom>
              <a:avLst/>
              <a:gdLst>
                <a:gd name="T0" fmla="*/ 11 w 11"/>
                <a:gd name="T1" fmla="*/ 0 h 1357"/>
                <a:gd name="T2" fmla="*/ 5 w 11"/>
                <a:gd name="T3" fmla="*/ 1319 h 1357"/>
                <a:gd name="T4" fmla="*/ 0 w 11"/>
                <a:gd name="T5" fmla="*/ 1335 h 1357"/>
                <a:gd name="T6" fmla="*/ 7 w 11"/>
                <a:gd name="T7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357">
                  <a:moveTo>
                    <a:pt x="11" y="0"/>
                  </a:moveTo>
                  <a:lnTo>
                    <a:pt x="5" y="1319"/>
                  </a:lnTo>
                  <a:lnTo>
                    <a:pt x="0" y="1335"/>
                  </a:lnTo>
                  <a:lnTo>
                    <a:pt x="7" y="1357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Freeform 132"/>
            <p:cNvSpPr>
              <a:spLocks/>
            </p:cNvSpPr>
            <p:nvPr/>
          </p:nvSpPr>
          <p:spPr bwMode="auto">
            <a:xfrm>
              <a:off x="4926412" y="5138367"/>
              <a:ext cx="45546" cy="1624491"/>
            </a:xfrm>
            <a:custGeom>
              <a:avLst/>
              <a:gdLst>
                <a:gd name="T0" fmla="*/ 16 w 26"/>
                <a:gd name="T1" fmla="*/ 1064 h 1064"/>
                <a:gd name="T2" fmla="*/ 0 w 26"/>
                <a:gd name="T3" fmla="*/ 110 h 1064"/>
                <a:gd name="T4" fmla="*/ 26 w 26"/>
                <a:gd name="T5" fmla="*/ 59 h 1064"/>
                <a:gd name="T6" fmla="*/ 18 w 26"/>
                <a:gd name="T7" fmla="*/ 0 h 1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1064">
                  <a:moveTo>
                    <a:pt x="16" y="1064"/>
                  </a:moveTo>
                  <a:lnTo>
                    <a:pt x="0" y="110"/>
                  </a:lnTo>
                  <a:lnTo>
                    <a:pt x="26" y="59"/>
                  </a:lnTo>
                  <a:lnTo>
                    <a:pt x="18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Freeform 133"/>
            <p:cNvSpPr>
              <a:spLocks/>
            </p:cNvSpPr>
            <p:nvPr/>
          </p:nvSpPr>
          <p:spPr bwMode="auto">
            <a:xfrm>
              <a:off x="5472970" y="1154567"/>
              <a:ext cx="619432" cy="1588054"/>
            </a:xfrm>
            <a:custGeom>
              <a:avLst/>
              <a:gdLst>
                <a:gd name="T0" fmla="*/ 0 w 368"/>
                <a:gd name="T1" fmla="*/ 0 h 1042"/>
                <a:gd name="T2" fmla="*/ 0 w 368"/>
                <a:gd name="T3" fmla="*/ 512 h 1042"/>
                <a:gd name="T4" fmla="*/ 32 w 368"/>
                <a:gd name="T5" fmla="*/ 570 h 1042"/>
                <a:gd name="T6" fmla="*/ 64 w 368"/>
                <a:gd name="T7" fmla="*/ 602 h 1042"/>
                <a:gd name="T8" fmla="*/ 90 w 368"/>
                <a:gd name="T9" fmla="*/ 647 h 1042"/>
                <a:gd name="T10" fmla="*/ 128 w 368"/>
                <a:gd name="T11" fmla="*/ 698 h 1042"/>
                <a:gd name="T12" fmla="*/ 116 w 368"/>
                <a:gd name="T13" fmla="*/ 736 h 1042"/>
                <a:gd name="T14" fmla="*/ 141 w 368"/>
                <a:gd name="T15" fmla="*/ 762 h 1042"/>
                <a:gd name="T16" fmla="*/ 109 w 368"/>
                <a:gd name="T17" fmla="*/ 813 h 1042"/>
                <a:gd name="T18" fmla="*/ 173 w 368"/>
                <a:gd name="T19" fmla="*/ 839 h 1042"/>
                <a:gd name="T20" fmla="*/ 231 w 368"/>
                <a:gd name="T21" fmla="*/ 903 h 1042"/>
                <a:gd name="T22" fmla="*/ 269 w 368"/>
                <a:gd name="T23" fmla="*/ 890 h 1042"/>
                <a:gd name="T24" fmla="*/ 282 w 368"/>
                <a:gd name="T25" fmla="*/ 941 h 1042"/>
                <a:gd name="T26" fmla="*/ 333 w 368"/>
                <a:gd name="T27" fmla="*/ 986 h 1042"/>
                <a:gd name="T28" fmla="*/ 368 w 368"/>
                <a:gd name="T29" fmla="*/ 104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8" h="1042">
                  <a:moveTo>
                    <a:pt x="0" y="0"/>
                  </a:moveTo>
                  <a:lnTo>
                    <a:pt x="0" y="512"/>
                  </a:lnTo>
                  <a:lnTo>
                    <a:pt x="32" y="570"/>
                  </a:lnTo>
                  <a:lnTo>
                    <a:pt x="64" y="602"/>
                  </a:lnTo>
                  <a:lnTo>
                    <a:pt x="90" y="647"/>
                  </a:lnTo>
                  <a:lnTo>
                    <a:pt x="128" y="698"/>
                  </a:lnTo>
                  <a:lnTo>
                    <a:pt x="116" y="736"/>
                  </a:lnTo>
                  <a:lnTo>
                    <a:pt x="141" y="762"/>
                  </a:lnTo>
                  <a:lnTo>
                    <a:pt x="109" y="813"/>
                  </a:lnTo>
                  <a:lnTo>
                    <a:pt x="173" y="839"/>
                  </a:lnTo>
                  <a:lnTo>
                    <a:pt x="231" y="903"/>
                  </a:lnTo>
                  <a:lnTo>
                    <a:pt x="269" y="890"/>
                  </a:lnTo>
                  <a:lnTo>
                    <a:pt x="282" y="941"/>
                  </a:lnTo>
                  <a:lnTo>
                    <a:pt x="333" y="986"/>
                  </a:lnTo>
                  <a:lnTo>
                    <a:pt x="368" y="1042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Freeform 134"/>
            <p:cNvSpPr>
              <a:spLocks/>
            </p:cNvSpPr>
            <p:nvPr/>
          </p:nvSpPr>
          <p:spPr bwMode="auto">
            <a:xfrm>
              <a:off x="263969" y="1439992"/>
              <a:ext cx="719635" cy="5951408"/>
            </a:xfrm>
            <a:custGeom>
              <a:avLst/>
              <a:gdLst>
                <a:gd name="T0" fmla="*/ 60 w 421"/>
                <a:gd name="T1" fmla="*/ 3920 h 3920"/>
                <a:gd name="T2" fmla="*/ 26 w 421"/>
                <a:gd name="T3" fmla="*/ 3821 h 3920"/>
                <a:gd name="T4" fmla="*/ 76 w 421"/>
                <a:gd name="T5" fmla="*/ 3769 h 3920"/>
                <a:gd name="T6" fmla="*/ 94 w 421"/>
                <a:gd name="T7" fmla="*/ 3712 h 3920"/>
                <a:gd name="T8" fmla="*/ 100 w 421"/>
                <a:gd name="T9" fmla="*/ 3660 h 3920"/>
                <a:gd name="T10" fmla="*/ 88 w 421"/>
                <a:gd name="T11" fmla="*/ 3551 h 3920"/>
                <a:gd name="T12" fmla="*/ 63 w 421"/>
                <a:gd name="T13" fmla="*/ 3487 h 3920"/>
                <a:gd name="T14" fmla="*/ 63 w 421"/>
                <a:gd name="T15" fmla="*/ 3377 h 3920"/>
                <a:gd name="T16" fmla="*/ 44 w 421"/>
                <a:gd name="T17" fmla="*/ 3326 h 3920"/>
                <a:gd name="T18" fmla="*/ 13 w 421"/>
                <a:gd name="T19" fmla="*/ 3287 h 3920"/>
                <a:gd name="T20" fmla="*/ 13 w 421"/>
                <a:gd name="T21" fmla="*/ 3248 h 3920"/>
                <a:gd name="T22" fmla="*/ 6 w 421"/>
                <a:gd name="T23" fmla="*/ 3107 h 3920"/>
                <a:gd name="T24" fmla="*/ 37 w 421"/>
                <a:gd name="T25" fmla="*/ 3049 h 3920"/>
                <a:gd name="T26" fmla="*/ 31 w 421"/>
                <a:gd name="T27" fmla="*/ 2991 h 3920"/>
                <a:gd name="T28" fmla="*/ 0 w 421"/>
                <a:gd name="T29" fmla="*/ 2959 h 3920"/>
                <a:gd name="T30" fmla="*/ 6 w 421"/>
                <a:gd name="T31" fmla="*/ 2817 h 3920"/>
                <a:gd name="T32" fmla="*/ 57 w 421"/>
                <a:gd name="T33" fmla="*/ 2779 h 3920"/>
                <a:gd name="T34" fmla="*/ 88 w 421"/>
                <a:gd name="T35" fmla="*/ 2618 h 3920"/>
                <a:gd name="T36" fmla="*/ 183 w 421"/>
                <a:gd name="T37" fmla="*/ 2438 h 3920"/>
                <a:gd name="T38" fmla="*/ 188 w 421"/>
                <a:gd name="T39" fmla="*/ 2238 h 3920"/>
                <a:gd name="T40" fmla="*/ 226 w 421"/>
                <a:gd name="T41" fmla="*/ 2039 h 3920"/>
                <a:gd name="T42" fmla="*/ 251 w 421"/>
                <a:gd name="T43" fmla="*/ 1975 h 3920"/>
                <a:gd name="T44" fmla="*/ 233 w 421"/>
                <a:gd name="T45" fmla="*/ 1924 h 3920"/>
                <a:gd name="T46" fmla="*/ 264 w 421"/>
                <a:gd name="T47" fmla="*/ 1801 h 3920"/>
                <a:gd name="T48" fmla="*/ 295 w 421"/>
                <a:gd name="T49" fmla="*/ 1653 h 3920"/>
                <a:gd name="T50" fmla="*/ 301 w 421"/>
                <a:gd name="T51" fmla="*/ 1582 h 3920"/>
                <a:gd name="T52" fmla="*/ 314 w 421"/>
                <a:gd name="T53" fmla="*/ 1512 h 3920"/>
                <a:gd name="T54" fmla="*/ 314 w 421"/>
                <a:gd name="T55" fmla="*/ 1473 h 3920"/>
                <a:gd name="T56" fmla="*/ 320 w 421"/>
                <a:gd name="T57" fmla="*/ 1389 h 3920"/>
                <a:gd name="T58" fmla="*/ 320 w 421"/>
                <a:gd name="T59" fmla="*/ 1286 h 3920"/>
                <a:gd name="T60" fmla="*/ 340 w 421"/>
                <a:gd name="T61" fmla="*/ 1222 h 3920"/>
                <a:gd name="T62" fmla="*/ 333 w 421"/>
                <a:gd name="T63" fmla="*/ 1171 h 3920"/>
                <a:gd name="T64" fmla="*/ 314 w 421"/>
                <a:gd name="T65" fmla="*/ 1132 h 3920"/>
                <a:gd name="T66" fmla="*/ 314 w 421"/>
                <a:gd name="T67" fmla="*/ 1080 h 3920"/>
                <a:gd name="T68" fmla="*/ 327 w 421"/>
                <a:gd name="T69" fmla="*/ 1016 h 3920"/>
                <a:gd name="T70" fmla="*/ 371 w 421"/>
                <a:gd name="T71" fmla="*/ 1016 h 3920"/>
                <a:gd name="T72" fmla="*/ 364 w 421"/>
                <a:gd name="T73" fmla="*/ 965 h 3920"/>
                <a:gd name="T74" fmla="*/ 390 w 421"/>
                <a:gd name="T75" fmla="*/ 907 h 3920"/>
                <a:gd name="T76" fmla="*/ 314 w 421"/>
                <a:gd name="T77" fmla="*/ 887 h 3920"/>
                <a:gd name="T78" fmla="*/ 314 w 421"/>
                <a:gd name="T79" fmla="*/ 836 h 3920"/>
                <a:gd name="T80" fmla="*/ 351 w 421"/>
                <a:gd name="T81" fmla="*/ 804 h 3920"/>
                <a:gd name="T82" fmla="*/ 421 w 421"/>
                <a:gd name="T83" fmla="*/ 772 h 3920"/>
                <a:gd name="T84" fmla="*/ 351 w 421"/>
                <a:gd name="T85" fmla="*/ 740 h 3920"/>
                <a:gd name="T86" fmla="*/ 301 w 421"/>
                <a:gd name="T87" fmla="*/ 727 h 3920"/>
                <a:gd name="T88" fmla="*/ 295 w 421"/>
                <a:gd name="T89" fmla="*/ 592 h 3920"/>
                <a:gd name="T90" fmla="*/ 257 w 421"/>
                <a:gd name="T91" fmla="*/ 547 h 3920"/>
                <a:gd name="T92" fmla="*/ 264 w 421"/>
                <a:gd name="T93" fmla="*/ 444 h 3920"/>
                <a:gd name="T94" fmla="*/ 233 w 421"/>
                <a:gd name="T95" fmla="*/ 322 h 3920"/>
                <a:gd name="T96" fmla="*/ 194 w 421"/>
                <a:gd name="T97" fmla="*/ 257 h 3920"/>
                <a:gd name="T98" fmla="*/ 176 w 421"/>
                <a:gd name="T99" fmla="*/ 206 h 3920"/>
                <a:gd name="T100" fmla="*/ 163 w 421"/>
                <a:gd name="T101" fmla="*/ 148 h 3920"/>
                <a:gd name="T102" fmla="*/ 170 w 421"/>
                <a:gd name="T103" fmla="*/ 70 h 3920"/>
                <a:gd name="T104" fmla="*/ 201 w 421"/>
                <a:gd name="T105" fmla="*/ 32 h 3920"/>
                <a:gd name="T106" fmla="*/ 183 w 421"/>
                <a:gd name="T107" fmla="*/ 0 h 3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1" h="3920">
                  <a:moveTo>
                    <a:pt x="60" y="3920"/>
                  </a:moveTo>
                  <a:lnTo>
                    <a:pt x="26" y="3821"/>
                  </a:lnTo>
                  <a:lnTo>
                    <a:pt x="76" y="3769"/>
                  </a:lnTo>
                  <a:lnTo>
                    <a:pt x="94" y="3712"/>
                  </a:lnTo>
                  <a:lnTo>
                    <a:pt x="100" y="3660"/>
                  </a:lnTo>
                  <a:lnTo>
                    <a:pt x="88" y="3551"/>
                  </a:lnTo>
                  <a:lnTo>
                    <a:pt x="63" y="3487"/>
                  </a:lnTo>
                  <a:lnTo>
                    <a:pt x="63" y="3377"/>
                  </a:lnTo>
                  <a:lnTo>
                    <a:pt x="44" y="3326"/>
                  </a:lnTo>
                  <a:lnTo>
                    <a:pt x="13" y="3287"/>
                  </a:lnTo>
                  <a:lnTo>
                    <a:pt x="13" y="3248"/>
                  </a:lnTo>
                  <a:lnTo>
                    <a:pt x="6" y="3107"/>
                  </a:lnTo>
                  <a:lnTo>
                    <a:pt x="37" y="3049"/>
                  </a:lnTo>
                  <a:lnTo>
                    <a:pt x="31" y="2991"/>
                  </a:lnTo>
                  <a:lnTo>
                    <a:pt x="0" y="2959"/>
                  </a:lnTo>
                  <a:lnTo>
                    <a:pt x="6" y="2817"/>
                  </a:lnTo>
                  <a:lnTo>
                    <a:pt x="57" y="2779"/>
                  </a:lnTo>
                  <a:lnTo>
                    <a:pt x="88" y="2618"/>
                  </a:lnTo>
                  <a:lnTo>
                    <a:pt x="183" y="2438"/>
                  </a:lnTo>
                  <a:lnTo>
                    <a:pt x="188" y="2238"/>
                  </a:lnTo>
                  <a:lnTo>
                    <a:pt x="226" y="2039"/>
                  </a:lnTo>
                  <a:lnTo>
                    <a:pt x="251" y="1975"/>
                  </a:lnTo>
                  <a:lnTo>
                    <a:pt x="233" y="1924"/>
                  </a:lnTo>
                  <a:lnTo>
                    <a:pt x="264" y="1801"/>
                  </a:lnTo>
                  <a:lnTo>
                    <a:pt x="295" y="1653"/>
                  </a:lnTo>
                  <a:lnTo>
                    <a:pt x="301" y="1582"/>
                  </a:lnTo>
                  <a:lnTo>
                    <a:pt x="314" y="1512"/>
                  </a:lnTo>
                  <a:lnTo>
                    <a:pt x="314" y="1473"/>
                  </a:lnTo>
                  <a:lnTo>
                    <a:pt x="320" y="1389"/>
                  </a:lnTo>
                  <a:lnTo>
                    <a:pt x="320" y="1286"/>
                  </a:lnTo>
                  <a:lnTo>
                    <a:pt x="340" y="1222"/>
                  </a:lnTo>
                  <a:lnTo>
                    <a:pt x="333" y="1171"/>
                  </a:lnTo>
                  <a:lnTo>
                    <a:pt x="314" y="1132"/>
                  </a:lnTo>
                  <a:lnTo>
                    <a:pt x="314" y="1080"/>
                  </a:lnTo>
                  <a:lnTo>
                    <a:pt x="327" y="1016"/>
                  </a:lnTo>
                  <a:lnTo>
                    <a:pt x="371" y="1016"/>
                  </a:lnTo>
                  <a:lnTo>
                    <a:pt x="364" y="965"/>
                  </a:lnTo>
                  <a:lnTo>
                    <a:pt x="390" y="907"/>
                  </a:lnTo>
                  <a:lnTo>
                    <a:pt x="314" y="887"/>
                  </a:lnTo>
                  <a:lnTo>
                    <a:pt x="314" y="836"/>
                  </a:lnTo>
                  <a:lnTo>
                    <a:pt x="351" y="804"/>
                  </a:lnTo>
                  <a:lnTo>
                    <a:pt x="421" y="772"/>
                  </a:lnTo>
                  <a:lnTo>
                    <a:pt x="351" y="740"/>
                  </a:lnTo>
                  <a:lnTo>
                    <a:pt x="301" y="727"/>
                  </a:lnTo>
                  <a:lnTo>
                    <a:pt x="295" y="592"/>
                  </a:lnTo>
                  <a:lnTo>
                    <a:pt x="257" y="547"/>
                  </a:lnTo>
                  <a:lnTo>
                    <a:pt x="264" y="444"/>
                  </a:lnTo>
                  <a:lnTo>
                    <a:pt x="233" y="322"/>
                  </a:lnTo>
                  <a:lnTo>
                    <a:pt x="194" y="257"/>
                  </a:lnTo>
                  <a:lnTo>
                    <a:pt x="176" y="206"/>
                  </a:lnTo>
                  <a:lnTo>
                    <a:pt x="163" y="148"/>
                  </a:lnTo>
                  <a:lnTo>
                    <a:pt x="170" y="70"/>
                  </a:lnTo>
                  <a:lnTo>
                    <a:pt x="201" y="32"/>
                  </a:lnTo>
                  <a:lnTo>
                    <a:pt x="183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Freeform 136"/>
            <p:cNvSpPr>
              <a:spLocks/>
            </p:cNvSpPr>
            <p:nvPr/>
          </p:nvSpPr>
          <p:spPr bwMode="auto">
            <a:xfrm>
              <a:off x="575204" y="990600"/>
              <a:ext cx="1395240" cy="1326921"/>
            </a:xfrm>
            <a:custGeom>
              <a:avLst/>
              <a:gdLst>
                <a:gd name="T0" fmla="*/ 0 w 817"/>
                <a:gd name="T1" fmla="*/ 276 h 874"/>
                <a:gd name="T2" fmla="*/ 69 w 817"/>
                <a:gd name="T3" fmla="*/ 332 h 874"/>
                <a:gd name="T4" fmla="*/ 163 w 817"/>
                <a:gd name="T5" fmla="*/ 378 h 874"/>
                <a:gd name="T6" fmla="*/ 220 w 817"/>
                <a:gd name="T7" fmla="*/ 429 h 874"/>
                <a:gd name="T8" fmla="*/ 333 w 817"/>
                <a:gd name="T9" fmla="*/ 442 h 874"/>
                <a:gd name="T10" fmla="*/ 402 w 817"/>
                <a:gd name="T11" fmla="*/ 461 h 874"/>
                <a:gd name="T12" fmla="*/ 477 w 817"/>
                <a:gd name="T13" fmla="*/ 474 h 874"/>
                <a:gd name="T14" fmla="*/ 534 w 817"/>
                <a:gd name="T15" fmla="*/ 455 h 874"/>
                <a:gd name="T16" fmla="*/ 559 w 817"/>
                <a:gd name="T17" fmla="*/ 501 h 874"/>
                <a:gd name="T18" fmla="*/ 566 w 817"/>
                <a:gd name="T19" fmla="*/ 539 h 874"/>
                <a:gd name="T20" fmla="*/ 577 w 817"/>
                <a:gd name="T21" fmla="*/ 493 h 874"/>
                <a:gd name="T22" fmla="*/ 597 w 817"/>
                <a:gd name="T23" fmla="*/ 565 h 874"/>
                <a:gd name="T24" fmla="*/ 616 w 817"/>
                <a:gd name="T25" fmla="*/ 514 h 874"/>
                <a:gd name="T26" fmla="*/ 647 w 817"/>
                <a:gd name="T27" fmla="*/ 487 h 874"/>
                <a:gd name="T28" fmla="*/ 640 w 817"/>
                <a:gd name="T29" fmla="*/ 546 h 874"/>
                <a:gd name="T30" fmla="*/ 666 w 817"/>
                <a:gd name="T31" fmla="*/ 610 h 874"/>
                <a:gd name="T32" fmla="*/ 634 w 817"/>
                <a:gd name="T33" fmla="*/ 662 h 874"/>
                <a:gd name="T34" fmla="*/ 597 w 817"/>
                <a:gd name="T35" fmla="*/ 694 h 874"/>
                <a:gd name="T36" fmla="*/ 603 w 817"/>
                <a:gd name="T37" fmla="*/ 635 h 874"/>
                <a:gd name="T38" fmla="*/ 577 w 817"/>
                <a:gd name="T39" fmla="*/ 732 h 874"/>
                <a:gd name="T40" fmla="*/ 503 w 817"/>
                <a:gd name="T41" fmla="*/ 810 h 874"/>
                <a:gd name="T42" fmla="*/ 503 w 817"/>
                <a:gd name="T43" fmla="*/ 874 h 874"/>
                <a:gd name="T44" fmla="*/ 597 w 817"/>
                <a:gd name="T45" fmla="*/ 842 h 874"/>
                <a:gd name="T46" fmla="*/ 521 w 817"/>
                <a:gd name="T47" fmla="*/ 842 h 874"/>
                <a:gd name="T48" fmla="*/ 546 w 817"/>
                <a:gd name="T49" fmla="*/ 804 h 874"/>
                <a:gd name="T50" fmla="*/ 603 w 817"/>
                <a:gd name="T51" fmla="*/ 732 h 874"/>
                <a:gd name="T52" fmla="*/ 647 w 817"/>
                <a:gd name="T53" fmla="*/ 668 h 874"/>
                <a:gd name="T54" fmla="*/ 697 w 817"/>
                <a:gd name="T55" fmla="*/ 610 h 874"/>
                <a:gd name="T56" fmla="*/ 723 w 817"/>
                <a:gd name="T57" fmla="*/ 694 h 874"/>
                <a:gd name="T58" fmla="*/ 684 w 817"/>
                <a:gd name="T59" fmla="*/ 751 h 874"/>
                <a:gd name="T60" fmla="*/ 691 w 817"/>
                <a:gd name="T61" fmla="*/ 796 h 874"/>
                <a:gd name="T62" fmla="*/ 747 w 817"/>
                <a:gd name="T63" fmla="*/ 874 h 874"/>
                <a:gd name="T64" fmla="*/ 760 w 817"/>
                <a:gd name="T65" fmla="*/ 874 h 874"/>
                <a:gd name="T66" fmla="*/ 741 w 817"/>
                <a:gd name="T67" fmla="*/ 804 h 874"/>
                <a:gd name="T68" fmla="*/ 747 w 817"/>
                <a:gd name="T69" fmla="*/ 707 h 874"/>
                <a:gd name="T70" fmla="*/ 760 w 817"/>
                <a:gd name="T71" fmla="*/ 649 h 874"/>
                <a:gd name="T72" fmla="*/ 779 w 817"/>
                <a:gd name="T73" fmla="*/ 597 h 874"/>
                <a:gd name="T74" fmla="*/ 817 w 817"/>
                <a:gd name="T75" fmla="*/ 552 h 874"/>
                <a:gd name="T76" fmla="*/ 773 w 817"/>
                <a:gd name="T77" fmla="*/ 493 h 874"/>
                <a:gd name="T78" fmla="*/ 754 w 817"/>
                <a:gd name="T79" fmla="*/ 436 h 874"/>
                <a:gd name="T80" fmla="*/ 729 w 817"/>
                <a:gd name="T81" fmla="*/ 481 h 874"/>
                <a:gd name="T82" fmla="*/ 766 w 817"/>
                <a:gd name="T83" fmla="*/ 533 h 874"/>
                <a:gd name="T84" fmla="*/ 735 w 817"/>
                <a:gd name="T85" fmla="*/ 597 h 874"/>
                <a:gd name="T86" fmla="*/ 710 w 817"/>
                <a:gd name="T87" fmla="*/ 552 h 874"/>
                <a:gd name="T88" fmla="*/ 691 w 817"/>
                <a:gd name="T89" fmla="*/ 514 h 874"/>
                <a:gd name="T90" fmla="*/ 672 w 817"/>
                <a:gd name="T91" fmla="*/ 468 h 874"/>
                <a:gd name="T92" fmla="*/ 653 w 817"/>
                <a:gd name="T93" fmla="*/ 429 h 874"/>
                <a:gd name="T94" fmla="*/ 666 w 817"/>
                <a:gd name="T95" fmla="*/ 385 h 874"/>
                <a:gd name="T96" fmla="*/ 691 w 817"/>
                <a:gd name="T97" fmla="*/ 339 h 874"/>
                <a:gd name="T98" fmla="*/ 716 w 817"/>
                <a:gd name="T99" fmla="*/ 288 h 874"/>
                <a:gd name="T100" fmla="*/ 747 w 817"/>
                <a:gd name="T101" fmla="*/ 236 h 874"/>
                <a:gd name="T102" fmla="*/ 747 w 817"/>
                <a:gd name="T103" fmla="*/ 159 h 874"/>
                <a:gd name="T104" fmla="*/ 710 w 817"/>
                <a:gd name="T105" fmla="*/ 152 h 874"/>
                <a:gd name="T106" fmla="*/ 679 w 817"/>
                <a:gd name="T107" fmla="*/ 114 h 874"/>
                <a:gd name="T108" fmla="*/ 666 w 817"/>
                <a:gd name="T109" fmla="*/ 75 h 874"/>
                <a:gd name="T110" fmla="*/ 653 w 817"/>
                <a:gd name="T111" fmla="*/ 23 h 874"/>
                <a:gd name="T112" fmla="*/ 622 w 817"/>
                <a:gd name="T113" fmla="*/ 0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17" h="874">
                  <a:moveTo>
                    <a:pt x="0" y="276"/>
                  </a:moveTo>
                  <a:lnTo>
                    <a:pt x="69" y="332"/>
                  </a:lnTo>
                  <a:lnTo>
                    <a:pt x="163" y="378"/>
                  </a:lnTo>
                  <a:lnTo>
                    <a:pt x="220" y="429"/>
                  </a:lnTo>
                  <a:lnTo>
                    <a:pt x="333" y="442"/>
                  </a:lnTo>
                  <a:lnTo>
                    <a:pt x="402" y="461"/>
                  </a:lnTo>
                  <a:lnTo>
                    <a:pt x="477" y="474"/>
                  </a:lnTo>
                  <a:lnTo>
                    <a:pt x="534" y="455"/>
                  </a:lnTo>
                  <a:lnTo>
                    <a:pt x="559" y="501"/>
                  </a:lnTo>
                  <a:lnTo>
                    <a:pt x="566" y="539"/>
                  </a:lnTo>
                  <a:lnTo>
                    <a:pt x="577" y="493"/>
                  </a:lnTo>
                  <a:lnTo>
                    <a:pt x="597" y="565"/>
                  </a:lnTo>
                  <a:lnTo>
                    <a:pt x="616" y="514"/>
                  </a:lnTo>
                  <a:lnTo>
                    <a:pt x="647" y="487"/>
                  </a:lnTo>
                  <a:lnTo>
                    <a:pt x="640" y="546"/>
                  </a:lnTo>
                  <a:lnTo>
                    <a:pt x="666" y="610"/>
                  </a:lnTo>
                  <a:lnTo>
                    <a:pt x="634" y="662"/>
                  </a:lnTo>
                  <a:lnTo>
                    <a:pt x="597" y="694"/>
                  </a:lnTo>
                  <a:lnTo>
                    <a:pt x="603" y="635"/>
                  </a:lnTo>
                  <a:lnTo>
                    <a:pt x="577" y="732"/>
                  </a:lnTo>
                  <a:lnTo>
                    <a:pt x="503" y="810"/>
                  </a:lnTo>
                  <a:lnTo>
                    <a:pt x="503" y="874"/>
                  </a:lnTo>
                  <a:lnTo>
                    <a:pt x="597" y="842"/>
                  </a:lnTo>
                  <a:lnTo>
                    <a:pt x="521" y="842"/>
                  </a:lnTo>
                  <a:lnTo>
                    <a:pt x="546" y="804"/>
                  </a:lnTo>
                  <a:lnTo>
                    <a:pt x="603" y="732"/>
                  </a:lnTo>
                  <a:lnTo>
                    <a:pt x="647" y="668"/>
                  </a:lnTo>
                  <a:lnTo>
                    <a:pt x="697" y="610"/>
                  </a:lnTo>
                  <a:lnTo>
                    <a:pt x="723" y="694"/>
                  </a:lnTo>
                  <a:lnTo>
                    <a:pt x="684" y="751"/>
                  </a:lnTo>
                  <a:lnTo>
                    <a:pt x="691" y="796"/>
                  </a:lnTo>
                  <a:lnTo>
                    <a:pt x="747" y="874"/>
                  </a:lnTo>
                  <a:lnTo>
                    <a:pt x="760" y="874"/>
                  </a:lnTo>
                  <a:lnTo>
                    <a:pt x="741" y="804"/>
                  </a:lnTo>
                  <a:lnTo>
                    <a:pt x="747" y="707"/>
                  </a:lnTo>
                  <a:lnTo>
                    <a:pt x="760" y="649"/>
                  </a:lnTo>
                  <a:lnTo>
                    <a:pt x="779" y="597"/>
                  </a:lnTo>
                  <a:lnTo>
                    <a:pt x="817" y="552"/>
                  </a:lnTo>
                  <a:lnTo>
                    <a:pt x="773" y="493"/>
                  </a:lnTo>
                  <a:lnTo>
                    <a:pt x="754" y="436"/>
                  </a:lnTo>
                  <a:lnTo>
                    <a:pt x="729" y="481"/>
                  </a:lnTo>
                  <a:lnTo>
                    <a:pt x="766" y="533"/>
                  </a:lnTo>
                  <a:lnTo>
                    <a:pt x="735" y="597"/>
                  </a:lnTo>
                  <a:lnTo>
                    <a:pt x="710" y="552"/>
                  </a:lnTo>
                  <a:lnTo>
                    <a:pt x="691" y="514"/>
                  </a:lnTo>
                  <a:lnTo>
                    <a:pt x="672" y="468"/>
                  </a:lnTo>
                  <a:lnTo>
                    <a:pt x="653" y="429"/>
                  </a:lnTo>
                  <a:lnTo>
                    <a:pt x="666" y="385"/>
                  </a:lnTo>
                  <a:lnTo>
                    <a:pt x="691" y="339"/>
                  </a:lnTo>
                  <a:lnTo>
                    <a:pt x="716" y="288"/>
                  </a:lnTo>
                  <a:lnTo>
                    <a:pt x="747" y="236"/>
                  </a:lnTo>
                  <a:lnTo>
                    <a:pt x="747" y="159"/>
                  </a:lnTo>
                  <a:lnTo>
                    <a:pt x="710" y="152"/>
                  </a:lnTo>
                  <a:lnTo>
                    <a:pt x="679" y="114"/>
                  </a:lnTo>
                  <a:lnTo>
                    <a:pt x="666" y="75"/>
                  </a:lnTo>
                  <a:lnTo>
                    <a:pt x="653" y="23"/>
                  </a:lnTo>
                  <a:lnTo>
                    <a:pt x="622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Freeform 137"/>
            <p:cNvSpPr>
              <a:spLocks/>
            </p:cNvSpPr>
            <p:nvPr/>
          </p:nvSpPr>
          <p:spPr bwMode="auto">
            <a:xfrm>
              <a:off x="4800400" y="3207196"/>
              <a:ext cx="434210" cy="1926617"/>
            </a:xfrm>
            <a:custGeom>
              <a:avLst/>
              <a:gdLst>
                <a:gd name="T0" fmla="*/ 69 w 260"/>
                <a:gd name="T1" fmla="*/ 0 h 1263"/>
                <a:gd name="T2" fmla="*/ 86 w 260"/>
                <a:gd name="T3" fmla="*/ 54 h 1263"/>
                <a:gd name="T4" fmla="*/ 96 w 260"/>
                <a:gd name="T5" fmla="*/ 87 h 1263"/>
                <a:gd name="T6" fmla="*/ 91 w 260"/>
                <a:gd name="T7" fmla="*/ 111 h 1263"/>
                <a:gd name="T8" fmla="*/ 97 w 260"/>
                <a:gd name="T9" fmla="*/ 157 h 1263"/>
                <a:gd name="T10" fmla="*/ 110 w 260"/>
                <a:gd name="T11" fmla="*/ 200 h 1263"/>
                <a:gd name="T12" fmla="*/ 130 w 260"/>
                <a:gd name="T13" fmla="*/ 247 h 1263"/>
                <a:gd name="T14" fmla="*/ 148 w 260"/>
                <a:gd name="T15" fmla="*/ 300 h 1263"/>
                <a:gd name="T16" fmla="*/ 165 w 260"/>
                <a:gd name="T17" fmla="*/ 321 h 1263"/>
                <a:gd name="T18" fmla="*/ 200 w 260"/>
                <a:gd name="T19" fmla="*/ 339 h 1263"/>
                <a:gd name="T20" fmla="*/ 226 w 260"/>
                <a:gd name="T21" fmla="*/ 353 h 1263"/>
                <a:gd name="T22" fmla="*/ 230 w 260"/>
                <a:gd name="T23" fmla="*/ 374 h 1263"/>
                <a:gd name="T24" fmla="*/ 231 w 260"/>
                <a:gd name="T25" fmla="*/ 386 h 1263"/>
                <a:gd name="T26" fmla="*/ 249 w 260"/>
                <a:gd name="T27" fmla="*/ 408 h 1263"/>
                <a:gd name="T28" fmla="*/ 260 w 260"/>
                <a:gd name="T29" fmla="*/ 422 h 1263"/>
                <a:gd name="T30" fmla="*/ 234 w 260"/>
                <a:gd name="T31" fmla="*/ 488 h 1263"/>
                <a:gd name="T32" fmla="*/ 193 w 260"/>
                <a:gd name="T33" fmla="*/ 597 h 1263"/>
                <a:gd name="T34" fmla="*/ 178 w 260"/>
                <a:gd name="T35" fmla="*/ 642 h 1263"/>
                <a:gd name="T36" fmla="*/ 170 w 260"/>
                <a:gd name="T37" fmla="*/ 667 h 1263"/>
                <a:gd name="T38" fmla="*/ 144 w 260"/>
                <a:gd name="T39" fmla="*/ 719 h 1263"/>
                <a:gd name="T40" fmla="*/ 135 w 260"/>
                <a:gd name="T41" fmla="*/ 751 h 1263"/>
                <a:gd name="T42" fmla="*/ 134 w 260"/>
                <a:gd name="T43" fmla="*/ 800 h 1263"/>
                <a:gd name="T44" fmla="*/ 97 w 260"/>
                <a:gd name="T45" fmla="*/ 845 h 1263"/>
                <a:gd name="T46" fmla="*/ 68 w 260"/>
                <a:gd name="T47" fmla="*/ 882 h 1263"/>
                <a:gd name="T48" fmla="*/ 52 w 260"/>
                <a:gd name="T49" fmla="*/ 925 h 1263"/>
                <a:gd name="T50" fmla="*/ 30 w 260"/>
                <a:gd name="T51" fmla="*/ 985 h 1263"/>
                <a:gd name="T52" fmla="*/ 14 w 260"/>
                <a:gd name="T53" fmla="*/ 999 h 1263"/>
                <a:gd name="T54" fmla="*/ 0 w 260"/>
                <a:gd name="T55" fmla="*/ 1029 h 1263"/>
                <a:gd name="T56" fmla="*/ 1 w 260"/>
                <a:gd name="T57" fmla="*/ 1063 h 1263"/>
                <a:gd name="T58" fmla="*/ 15 w 260"/>
                <a:gd name="T59" fmla="*/ 1082 h 1263"/>
                <a:gd name="T60" fmla="*/ 21 w 260"/>
                <a:gd name="T61" fmla="*/ 1101 h 1263"/>
                <a:gd name="T62" fmla="*/ 25 w 260"/>
                <a:gd name="T63" fmla="*/ 1123 h 1263"/>
                <a:gd name="T64" fmla="*/ 50 w 260"/>
                <a:gd name="T65" fmla="*/ 1139 h 1263"/>
                <a:gd name="T66" fmla="*/ 90 w 260"/>
                <a:gd name="T67" fmla="*/ 1161 h 1263"/>
                <a:gd name="T68" fmla="*/ 119 w 260"/>
                <a:gd name="T69" fmla="*/ 1175 h 1263"/>
                <a:gd name="T70" fmla="*/ 121 w 260"/>
                <a:gd name="T71" fmla="*/ 1206 h 1263"/>
                <a:gd name="T72" fmla="*/ 105 w 260"/>
                <a:gd name="T73" fmla="*/ 1235 h 1263"/>
                <a:gd name="T74" fmla="*/ 94 w 260"/>
                <a:gd name="T75" fmla="*/ 1263 h 1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60" h="1263">
                  <a:moveTo>
                    <a:pt x="69" y="0"/>
                  </a:moveTo>
                  <a:lnTo>
                    <a:pt x="86" y="54"/>
                  </a:lnTo>
                  <a:lnTo>
                    <a:pt x="96" y="87"/>
                  </a:lnTo>
                  <a:lnTo>
                    <a:pt x="91" y="111"/>
                  </a:lnTo>
                  <a:lnTo>
                    <a:pt x="97" y="157"/>
                  </a:lnTo>
                  <a:lnTo>
                    <a:pt x="110" y="200"/>
                  </a:lnTo>
                  <a:lnTo>
                    <a:pt x="130" y="247"/>
                  </a:lnTo>
                  <a:lnTo>
                    <a:pt x="148" y="300"/>
                  </a:lnTo>
                  <a:lnTo>
                    <a:pt x="165" y="321"/>
                  </a:lnTo>
                  <a:lnTo>
                    <a:pt x="200" y="339"/>
                  </a:lnTo>
                  <a:lnTo>
                    <a:pt x="226" y="353"/>
                  </a:lnTo>
                  <a:lnTo>
                    <a:pt x="230" y="374"/>
                  </a:lnTo>
                  <a:lnTo>
                    <a:pt x="231" y="386"/>
                  </a:lnTo>
                  <a:lnTo>
                    <a:pt x="249" y="408"/>
                  </a:lnTo>
                  <a:lnTo>
                    <a:pt x="260" y="422"/>
                  </a:lnTo>
                  <a:lnTo>
                    <a:pt x="234" y="488"/>
                  </a:lnTo>
                  <a:lnTo>
                    <a:pt x="193" y="597"/>
                  </a:lnTo>
                  <a:lnTo>
                    <a:pt x="178" y="642"/>
                  </a:lnTo>
                  <a:lnTo>
                    <a:pt x="170" y="667"/>
                  </a:lnTo>
                  <a:lnTo>
                    <a:pt x="144" y="719"/>
                  </a:lnTo>
                  <a:lnTo>
                    <a:pt x="135" y="751"/>
                  </a:lnTo>
                  <a:lnTo>
                    <a:pt x="134" y="800"/>
                  </a:lnTo>
                  <a:lnTo>
                    <a:pt x="97" y="845"/>
                  </a:lnTo>
                  <a:lnTo>
                    <a:pt x="68" y="882"/>
                  </a:lnTo>
                  <a:lnTo>
                    <a:pt x="52" y="925"/>
                  </a:lnTo>
                  <a:lnTo>
                    <a:pt x="30" y="985"/>
                  </a:lnTo>
                  <a:lnTo>
                    <a:pt x="14" y="999"/>
                  </a:lnTo>
                  <a:lnTo>
                    <a:pt x="0" y="1029"/>
                  </a:lnTo>
                  <a:lnTo>
                    <a:pt x="1" y="1063"/>
                  </a:lnTo>
                  <a:lnTo>
                    <a:pt x="15" y="1082"/>
                  </a:lnTo>
                  <a:lnTo>
                    <a:pt x="21" y="1101"/>
                  </a:lnTo>
                  <a:lnTo>
                    <a:pt x="25" y="1123"/>
                  </a:lnTo>
                  <a:lnTo>
                    <a:pt x="50" y="1139"/>
                  </a:lnTo>
                  <a:lnTo>
                    <a:pt x="90" y="1161"/>
                  </a:lnTo>
                  <a:lnTo>
                    <a:pt x="119" y="1175"/>
                  </a:lnTo>
                  <a:lnTo>
                    <a:pt x="121" y="1206"/>
                  </a:lnTo>
                  <a:lnTo>
                    <a:pt x="105" y="1235"/>
                  </a:lnTo>
                  <a:lnTo>
                    <a:pt x="94" y="1263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Freeform 141"/>
            <p:cNvSpPr>
              <a:spLocks/>
            </p:cNvSpPr>
            <p:nvPr/>
          </p:nvSpPr>
          <p:spPr bwMode="auto">
            <a:xfrm>
              <a:off x="798381" y="3111549"/>
              <a:ext cx="3040988" cy="648278"/>
            </a:xfrm>
            <a:custGeom>
              <a:avLst/>
              <a:gdLst>
                <a:gd name="T0" fmla="*/ 0 w 1725"/>
                <a:gd name="T1" fmla="*/ 0 h 398"/>
                <a:gd name="T2" fmla="*/ 20 w 1725"/>
                <a:gd name="T3" fmla="*/ 13 h 398"/>
                <a:gd name="T4" fmla="*/ 40 w 1725"/>
                <a:gd name="T5" fmla="*/ 35 h 398"/>
                <a:gd name="T6" fmla="*/ 61 w 1725"/>
                <a:gd name="T7" fmla="*/ 42 h 398"/>
                <a:gd name="T8" fmla="*/ 95 w 1725"/>
                <a:gd name="T9" fmla="*/ 36 h 398"/>
                <a:gd name="T10" fmla="*/ 125 w 1725"/>
                <a:gd name="T11" fmla="*/ 32 h 398"/>
                <a:gd name="T12" fmla="*/ 144 w 1725"/>
                <a:gd name="T13" fmla="*/ 30 h 398"/>
                <a:gd name="T14" fmla="*/ 169 w 1725"/>
                <a:gd name="T15" fmla="*/ 30 h 398"/>
                <a:gd name="T16" fmla="*/ 184 w 1725"/>
                <a:gd name="T17" fmla="*/ 36 h 398"/>
                <a:gd name="T18" fmla="*/ 198 w 1725"/>
                <a:gd name="T19" fmla="*/ 55 h 398"/>
                <a:gd name="T20" fmla="*/ 222 w 1725"/>
                <a:gd name="T21" fmla="*/ 72 h 398"/>
                <a:gd name="T22" fmla="*/ 257 w 1725"/>
                <a:gd name="T23" fmla="*/ 88 h 398"/>
                <a:gd name="T24" fmla="*/ 296 w 1725"/>
                <a:gd name="T25" fmla="*/ 103 h 398"/>
                <a:gd name="T26" fmla="*/ 319 w 1725"/>
                <a:gd name="T27" fmla="*/ 114 h 398"/>
                <a:gd name="T28" fmla="*/ 349 w 1725"/>
                <a:gd name="T29" fmla="*/ 121 h 398"/>
                <a:gd name="T30" fmla="*/ 372 w 1725"/>
                <a:gd name="T31" fmla="*/ 133 h 398"/>
                <a:gd name="T32" fmla="*/ 392 w 1725"/>
                <a:gd name="T33" fmla="*/ 159 h 398"/>
                <a:gd name="T34" fmla="*/ 409 w 1725"/>
                <a:gd name="T35" fmla="*/ 194 h 398"/>
                <a:gd name="T36" fmla="*/ 420 w 1725"/>
                <a:gd name="T37" fmla="*/ 239 h 398"/>
                <a:gd name="T38" fmla="*/ 433 w 1725"/>
                <a:gd name="T39" fmla="*/ 281 h 398"/>
                <a:gd name="T40" fmla="*/ 450 w 1725"/>
                <a:gd name="T41" fmla="*/ 321 h 398"/>
                <a:gd name="T42" fmla="*/ 479 w 1725"/>
                <a:gd name="T43" fmla="*/ 347 h 398"/>
                <a:gd name="T44" fmla="*/ 534 w 1725"/>
                <a:gd name="T45" fmla="*/ 364 h 398"/>
                <a:gd name="T46" fmla="*/ 590 w 1725"/>
                <a:gd name="T47" fmla="*/ 366 h 398"/>
                <a:gd name="T48" fmla="*/ 691 w 1725"/>
                <a:gd name="T49" fmla="*/ 357 h 398"/>
                <a:gd name="T50" fmla="*/ 757 w 1725"/>
                <a:gd name="T51" fmla="*/ 351 h 398"/>
                <a:gd name="T52" fmla="*/ 818 w 1725"/>
                <a:gd name="T53" fmla="*/ 353 h 398"/>
                <a:gd name="T54" fmla="*/ 899 w 1725"/>
                <a:gd name="T55" fmla="*/ 363 h 398"/>
                <a:gd name="T56" fmla="*/ 969 w 1725"/>
                <a:gd name="T57" fmla="*/ 377 h 398"/>
                <a:gd name="T58" fmla="*/ 1038 w 1725"/>
                <a:gd name="T59" fmla="*/ 393 h 398"/>
                <a:gd name="T60" fmla="*/ 1116 w 1725"/>
                <a:gd name="T61" fmla="*/ 398 h 398"/>
                <a:gd name="T62" fmla="*/ 1182 w 1725"/>
                <a:gd name="T63" fmla="*/ 396 h 398"/>
                <a:gd name="T64" fmla="*/ 1248 w 1725"/>
                <a:gd name="T65" fmla="*/ 376 h 398"/>
                <a:gd name="T66" fmla="*/ 1357 w 1725"/>
                <a:gd name="T67" fmla="*/ 321 h 398"/>
                <a:gd name="T68" fmla="*/ 1444 w 1725"/>
                <a:gd name="T69" fmla="*/ 277 h 398"/>
                <a:gd name="T70" fmla="*/ 1519 w 1725"/>
                <a:gd name="T71" fmla="*/ 254 h 398"/>
                <a:gd name="T72" fmla="*/ 1605 w 1725"/>
                <a:gd name="T73" fmla="*/ 259 h 398"/>
                <a:gd name="T74" fmla="*/ 1645 w 1725"/>
                <a:gd name="T75" fmla="*/ 265 h 398"/>
                <a:gd name="T76" fmla="*/ 1691 w 1725"/>
                <a:gd name="T77" fmla="*/ 265 h 398"/>
                <a:gd name="T78" fmla="*/ 1714 w 1725"/>
                <a:gd name="T79" fmla="*/ 269 h 398"/>
                <a:gd name="T80" fmla="*/ 1725 w 1725"/>
                <a:gd name="T81" fmla="*/ 254 h 398"/>
                <a:gd name="T82" fmla="*/ 1719 w 1725"/>
                <a:gd name="T83" fmla="*/ 26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25" h="398">
                  <a:moveTo>
                    <a:pt x="0" y="0"/>
                  </a:moveTo>
                  <a:lnTo>
                    <a:pt x="20" y="13"/>
                  </a:lnTo>
                  <a:lnTo>
                    <a:pt x="40" y="35"/>
                  </a:lnTo>
                  <a:lnTo>
                    <a:pt x="61" y="42"/>
                  </a:lnTo>
                  <a:lnTo>
                    <a:pt x="95" y="36"/>
                  </a:lnTo>
                  <a:lnTo>
                    <a:pt x="125" y="32"/>
                  </a:lnTo>
                  <a:lnTo>
                    <a:pt x="144" y="30"/>
                  </a:lnTo>
                  <a:lnTo>
                    <a:pt x="169" y="30"/>
                  </a:lnTo>
                  <a:lnTo>
                    <a:pt x="184" y="36"/>
                  </a:lnTo>
                  <a:lnTo>
                    <a:pt x="198" y="55"/>
                  </a:lnTo>
                  <a:lnTo>
                    <a:pt x="222" y="72"/>
                  </a:lnTo>
                  <a:lnTo>
                    <a:pt x="257" y="88"/>
                  </a:lnTo>
                  <a:lnTo>
                    <a:pt x="296" y="103"/>
                  </a:lnTo>
                  <a:lnTo>
                    <a:pt x="319" y="114"/>
                  </a:lnTo>
                  <a:lnTo>
                    <a:pt x="349" y="121"/>
                  </a:lnTo>
                  <a:lnTo>
                    <a:pt x="372" y="133"/>
                  </a:lnTo>
                  <a:lnTo>
                    <a:pt x="392" y="159"/>
                  </a:lnTo>
                  <a:lnTo>
                    <a:pt x="409" y="194"/>
                  </a:lnTo>
                  <a:lnTo>
                    <a:pt x="420" y="239"/>
                  </a:lnTo>
                  <a:lnTo>
                    <a:pt x="433" y="281"/>
                  </a:lnTo>
                  <a:lnTo>
                    <a:pt x="450" y="321"/>
                  </a:lnTo>
                  <a:lnTo>
                    <a:pt x="479" y="347"/>
                  </a:lnTo>
                  <a:lnTo>
                    <a:pt x="534" y="364"/>
                  </a:lnTo>
                  <a:lnTo>
                    <a:pt x="590" y="366"/>
                  </a:lnTo>
                  <a:lnTo>
                    <a:pt x="691" y="357"/>
                  </a:lnTo>
                  <a:lnTo>
                    <a:pt x="757" y="351"/>
                  </a:lnTo>
                  <a:lnTo>
                    <a:pt x="818" y="353"/>
                  </a:lnTo>
                  <a:lnTo>
                    <a:pt x="899" y="363"/>
                  </a:lnTo>
                  <a:lnTo>
                    <a:pt x="969" y="377"/>
                  </a:lnTo>
                  <a:lnTo>
                    <a:pt x="1038" y="393"/>
                  </a:lnTo>
                  <a:lnTo>
                    <a:pt x="1116" y="398"/>
                  </a:lnTo>
                  <a:lnTo>
                    <a:pt x="1182" y="396"/>
                  </a:lnTo>
                  <a:lnTo>
                    <a:pt x="1248" y="376"/>
                  </a:lnTo>
                  <a:lnTo>
                    <a:pt x="1357" y="321"/>
                  </a:lnTo>
                  <a:lnTo>
                    <a:pt x="1444" y="277"/>
                  </a:lnTo>
                  <a:lnTo>
                    <a:pt x="1519" y="254"/>
                  </a:lnTo>
                  <a:lnTo>
                    <a:pt x="1605" y="259"/>
                  </a:lnTo>
                  <a:lnTo>
                    <a:pt x="1645" y="265"/>
                  </a:lnTo>
                  <a:lnTo>
                    <a:pt x="1691" y="265"/>
                  </a:lnTo>
                  <a:lnTo>
                    <a:pt x="1714" y="269"/>
                  </a:lnTo>
                  <a:lnTo>
                    <a:pt x="1725" y="254"/>
                  </a:lnTo>
                  <a:lnTo>
                    <a:pt x="1719" y="26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Freeform 143"/>
            <p:cNvSpPr>
              <a:spLocks/>
            </p:cNvSpPr>
            <p:nvPr/>
          </p:nvSpPr>
          <p:spPr bwMode="auto">
            <a:xfrm>
              <a:off x="6086329" y="2741104"/>
              <a:ext cx="2457992" cy="2042000"/>
            </a:xfrm>
            <a:custGeom>
              <a:avLst/>
              <a:gdLst>
                <a:gd name="T0" fmla="*/ 1448 w 1469"/>
                <a:gd name="T1" fmla="*/ 1248 h 1338"/>
                <a:gd name="T2" fmla="*/ 1402 w 1469"/>
                <a:gd name="T3" fmla="*/ 1212 h 1338"/>
                <a:gd name="T4" fmla="*/ 1387 w 1469"/>
                <a:gd name="T5" fmla="*/ 1170 h 1338"/>
                <a:gd name="T6" fmla="*/ 1333 w 1469"/>
                <a:gd name="T7" fmla="*/ 1111 h 1338"/>
                <a:gd name="T8" fmla="*/ 1303 w 1469"/>
                <a:gd name="T9" fmla="*/ 1143 h 1338"/>
                <a:gd name="T10" fmla="*/ 1290 w 1469"/>
                <a:gd name="T11" fmla="*/ 1196 h 1338"/>
                <a:gd name="T12" fmla="*/ 1287 w 1469"/>
                <a:gd name="T13" fmla="*/ 1220 h 1338"/>
                <a:gd name="T14" fmla="*/ 1199 w 1469"/>
                <a:gd name="T15" fmla="*/ 1247 h 1338"/>
                <a:gd name="T16" fmla="*/ 1135 w 1469"/>
                <a:gd name="T17" fmla="*/ 1234 h 1338"/>
                <a:gd name="T18" fmla="*/ 1058 w 1469"/>
                <a:gd name="T19" fmla="*/ 1244 h 1338"/>
                <a:gd name="T20" fmla="*/ 1010 w 1469"/>
                <a:gd name="T21" fmla="*/ 1245 h 1338"/>
                <a:gd name="T22" fmla="*/ 930 w 1469"/>
                <a:gd name="T23" fmla="*/ 1287 h 1338"/>
                <a:gd name="T24" fmla="*/ 819 w 1469"/>
                <a:gd name="T25" fmla="*/ 1311 h 1338"/>
                <a:gd name="T26" fmla="*/ 792 w 1469"/>
                <a:gd name="T27" fmla="*/ 1325 h 1338"/>
                <a:gd name="T28" fmla="*/ 759 w 1469"/>
                <a:gd name="T29" fmla="*/ 1272 h 1338"/>
                <a:gd name="T30" fmla="*/ 731 w 1469"/>
                <a:gd name="T31" fmla="*/ 1220 h 1338"/>
                <a:gd name="T32" fmla="*/ 727 w 1469"/>
                <a:gd name="T33" fmla="*/ 1180 h 1338"/>
                <a:gd name="T34" fmla="*/ 707 w 1469"/>
                <a:gd name="T35" fmla="*/ 1141 h 1338"/>
                <a:gd name="T36" fmla="*/ 631 w 1469"/>
                <a:gd name="T37" fmla="*/ 1135 h 1338"/>
                <a:gd name="T38" fmla="*/ 599 w 1469"/>
                <a:gd name="T39" fmla="*/ 1101 h 1338"/>
                <a:gd name="T40" fmla="*/ 583 w 1469"/>
                <a:gd name="T41" fmla="*/ 1039 h 1338"/>
                <a:gd name="T42" fmla="*/ 571 w 1469"/>
                <a:gd name="T43" fmla="*/ 986 h 1338"/>
                <a:gd name="T44" fmla="*/ 559 w 1469"/>
                <a:gd name="T45" fmla="*/ 962 h 1338"/>
                <a:gd name="T46" fmla="*/ 535 w 1469"/>
                <a:gd name="T47" fmla="*/ 944 h 1338"/>
                <a:gd name="T48" fmla="*/ 472 w 1469"/>
                <a:gd name="T49" fmla="*/ 853 h 1338"/>
                <a:gd name="T50" fmla="*/ 458 w 1469"/>
                <a:gd name="T51" fmla="*/ 788 h 1338"/>
                <a:gd name="T52" fmla="*/ 458 w 1469"/>
                <a:gd name="T53" fmla="*/ 751 h 1338"/>
                <a:gd name="T54" fmla="*/ 447 w 1469"/>
                <a:gd name="T55" fmla="*/ 701 h 1338"/>
                <a:gd name="T56" fmla="*/ 410 w 1469"/>
                <a:gd name="T57" fmla="*/ 685 h 1338"/>
                <a:gd name="T58" fmla="*/ 378 w 1469"/>
                <a:gd name="T59" fmla="*/ 658 h 1338"/>
                <a:gd name="T60" fmla="*/ 370 w 1469"/>
                <a:gd name="T61" fmla="*/ 695 h 1338"/>
                <a:gd name="T62" fmla="*/ 344 w 1469"/>
                <a:gd name="T63" fmla="*/ 717 h 1338"/>
                <a:gd name="T64" fmla="*/ 325 w 1469"/>
                <a:gd name="T65" fmla="*/ 752 h 1338"/>
                <a:gd name="T66" fmla="*/ 301 w 1469"/>
                <a:gd name="T67" fmla="*/ 765 h 1338"/>
                <a:gd name="T68" fmla="*/ 261 w 1469"/>
                <a:gd name="T69" fmla="*/ 789 h 1338"/>
                <a:gd name="T70" fmla="*/ 219 w 1469"/>
                <a:gd name="T71" fmla="*/ 736 h 1338"/>
                <a:gd name="T72" fmla="*/ 195 w 1469"/>
                <a:gd name="T73" fmla="*/ 729 h 1338"/>
                <a:gd name="T74" fmla="*/ 195 w 1469"/>
                <a:gd name="T75" fmla="*/ 702 h 1338"/>
                <a:gd name="T76" fmla="*/ 210 w 1469"/>
                <a:gd name="T77" fmla="*/ 657 h 1338"/>
                <a:gd name="T78" fmla="*/ 195 w 1469"/>
                <a:gd name="T79" fmla="*/ 639 h 1338"/>
                <a:gd name="T80" fmla="*/ 208 w 1469"/>
                <a:gd name="T81" fmla="*/ 596 h 1338"/>
                <a:gd name="T82" fmla="*/ 226 w 1469"/>
                <a:gd name="T83" fmla="*/ 584 h 1338"/>
                <a:gd name="T84" fmla="*/ 227 w 1469"/>
                <a:gd name="T85" fmla="*/ 549 h 1338"/>
                <a:gd name="T86" fmla="*/ 221 w 1469"/>
                <a:gd name="T87" fmla="*/ 517 h 1338"/>
                <a:gd name="T88" fmla="*/ 207 w 1469"/>
                <a:gd name="T89" fmla="*/ 496 h 1338"/>
                <a:gd name="T90" fmla="*/ 213 w 1469"/>
                <a:gd name="T91" fmla="*/ 464 h 1338"/>
                <a:gd name="T92" fmla="*/ 195 w 1469"/>
                <a:gd name="T93" fmla="*/ 428 h 1338"/>
                <a:gd name="T94" fmla="*/ 221 w 1469"/>
                <a:gd name="T95" fmla="*/ 399 h 1338"/>
                <a:gd name="T96" fmla="*/ 226 w 1469"/>
                <a:gd name="T97" fmla="*/ 333 h 1338"/>
                <a:gd name="T98" fmla="*/ 246 w 1469"/>
                <a:gd name="T99" fmla="*/ 276 h 1338"/>
                <a:gd name="T100" fmla="*/ 250 w 1469"/>
                <a:gd name="T101" fmla="*/ 240 h 1338"/>
                <a:gd name="T102" fmla="*/ 243 w 1469"/>
                <a:gd name="T103" fmla="*/ 194 h 1338"/>
                <a:gd name="T104" fmla="*/ 248 w 1469"/>
                <a:gd name="T105" fmla="*/ 167 h 1338"/>
                <a:gd name="T106" fmla="*/ 210 w 1469"/>
                <a:gd name="T107" fmla="*/ 172 h 1338"/>
                <a:gd name="T108" fmla="*/ 163 w 1469"/>
                <a:gd name="T109" fmla="*/ 175 h 1338"/>
                <a:gd name="T110" fmla="*/ 144 w 1469"/>
                <a:gd name="T111" fmla="*/ 143 h 1338"/>
                <a:gd name="T112" fmla="*/ 93 w 1469"/>
                <a:gd name="T113" fmla="*/ 135 h 1338"/>
                <a:gd name="T114" fmla="*/ 72 w 1469"/>
                <a:gd name="T115" fmla="*/ 100 h 1338"/>
                <a:gd name="T116" fmla="*/ 34 w 1469"/>
                <a:gd name="T117" fmla="*/ 63 h 1338"/>
                <a:gd name="T118" fmla="*/ 24 w 1469"/>
                <a:gd name="T119" fmla="*/ 21 h 1338"/>
                <a:gd name="T120" fmla="*/ 2 w 1469"/>
                <a:gd name="T121" fmla="*/ 0 h 1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69" h="1338">
                  <a:moveTo>
                    <a:pt x="1469" y="1258"/>
                  </a:moveTo>
                  <a:lnTo>
                    <a:pt x="1448" y="1248"/>
                  </a:lnTo>
                  <a:lnTo>
                    <a:pt x="1426" y="1224"/>
                  </a:lnTo>
                  <a:lnTo>
                    <a:pt x="1402" y="1212"/>
                  </a:lnTo>
                  <a:lnTo>
                    <a:pt x="1392" y="1189"/>
                  </a:lnTo>
                  <a:lnTo>
                    <a:pt x="1387" y="1170"/>
                  </a:lnTo>
                  <a:lnTo>
                    <a:pt x="1363" y="1144"/>
                  </a:lnTo>
                  <a:lnTo>
                    <a:pt x="1333" y="1111"/>
                  </a:lnTo>
                  <a:lnTo>
                    <a:pt x="1328" y="1133"/>
                  </a:lnTo>
                  <a:lnTo>
                    <a:pt x="1303" y="1143"/>
                  </a:lnTo>
                  <a:lnTo>
                    <a:pt x="1306" y="1164"/>
                  </a:lnTo>
                  <a:lnTo>
                    <a:pt x="1290" y="1196"/>
                  </a:lnTo>
                  <a:lnTo>
                    <a:pt x="1309" y="1216"/>
                  </a:lnTo>
                  <a:lnTo>
                    <a:pt x="1287" y="1220"/>
                  </a:lnTo>
                  <a:lnTo>
                    <a:pt x="1255" y="1213"/>
                  </a:lnTo>
                  <a:lnTo>
                    <a:pt x="1199" y="1247"/>
                  </a:lnTo>
                  <a:lnTo>
                    <a:pt x="1160" y="1223"/>
                  </a:lnTo>
                  <a:lnTo>
                    <a:pt x="1135" y="1234"/>
                  </a:lnTo>
                  <a:lnTo>
                    <a:pt x="1090" y="1245"/>
                  </a:lnTo>
                  <a:lnTo>
                    <a:pt x="1058" y="1244"/>
                  </a:lnTo>
                  <a:lnTo>
                    <a:pt x="1031" y="1234"/>
                  </a:lnTo>
                  <a:lnTo>
                    <a:pt x="1010" y="1245"/>
                  </a:lnTo>
                  <a:lnTo>
                    <a:pt x="973" y="1290"/>
                  </a:lnTo>
                  <a:lnTo>
                    <a:pt x="930" y="1287"/>
                  </a:lnTo>
                  <a:lnTo>
                    <a:pt x="859" y="1274"/>
                  </a:lnTo>
                  <a:lnTo>
                    <a:pt x="819" y="1311"/>
                  </a:lnTo>
                  <a:lnTo>
                    <a:pt x="827" y="1338"/>
                  </a:lnTo>
                  <a:lnTo>
                    <a:pt x="792" y="1325"/>
                  </a:lnTo>
                  <a:lnTo>
                    <a:pt x="760" y="1298"/>
                  </a:lnTo>
                  <a:lnTo>
                    <a:pt x="759" y="1272"/>
                  </a:lnTo>
                  <a:lnTo>
                    <a:pt x="741" y="1244"/>
                  </a:lnTo>
                  <a:lnTo>
                    <a:pt x="731" y="1220"/>
                  </a:lnTo>
                  <a:lnTo>
                    <a:pt x="733" y="1192"/>
                  </a:lnTo>
                  <a:lnTo>
                    <a:pt x="727" y="1180"/>
                  </a:lnTo>
                  <a:lnTo>
                    <a:pt x="711" y="1162"/>
                  </a:lnTo>
                  <a:lnTo>
                    <a:pt x="707" y="1141"/>
                  </a:lnTo>
                  <a:lnTo>
                    <a:pt x="669" y="1112"/>
                  </a:lnTo>
                  <a:lnTo>
                    <a:pt x="631" y="1135"/>
                  </a:lnTo>
                  <a:lnTo>
                    <a:pt x="629" y="1120"/>
                  </a:lnTo>
                  <a:lnTo>
                    <a:pt x="599" y="1101"/>
                  </a:lnTo>
                  <a:lnTo>
                    <a:pt x="565" y="1064"/>
                  </a:lnTo>
                  <a:lnTo>
                    <a:pt x="583" y="1039"/>
                  </a:lnTo>
                  <a:lnTo>
                    <a:pt x="583" y="1016"/>
                  </a:lnTo>
                  <a:lnTo>
                    <a:pt x="571" y="986"/>
                  </a:lnTo>
                  <a:lnTo>
                    <a:pt x="557" y="975"/>
                  </a:lnTo>
                  <a:lnTo>
                    <a:pt x="559" y="962"/>
                  </a:lnTo>
                  <a:lnTo>
                    <a:pt x="539" y="962"/>
                  </a:lnTo>
                  <a:lnTo>
                    <a:pt x="535" y="944"/>
                  </a:lnTo>
                  <a:lnTo>
                    <a:pt x="488" y="866"/>
                  </a:lnTo>
                  <a:lnTo>
                    <a:pt x="472" y="853"/>
                  </a:lnTo>
                  <a:lnTo>
                    <a:pt x="467" y="816"/>
                  </a:lnTo>
                  <a:lnTo>
                    <a:pt x="458" y="788"/>
                  </a:lnTo>
                  <a:lnTo>
                    <a:pt x="463" y="765"/>
                  </a:lnTo>
                  <a:lnTo>
                    <a:pt x="458" y="751"/>
                  </a:lnTo>
                  <a:lnTo>
                    <a:pt x="437" y="751"/>
                  </a:lnTo>
                  <a:lnTo>
                    <a:pt x="447" y="701"/>
                  </a:lnTo>
                  <a:lnTo>
                    <a:pt x="419" y="701"/>
                  </a:lnTo>
                  <a:lnTo>
                    <a:pt x="410" y="685"/>
                  </a:lnTo>
                  <a:lnTo>
                    <a:pt x="400" y="668"/>
                  </a:lnTo>
                  <a:lnTo>
                    <a:pt x="378" y="658"/>
                  </a:lnTo>
                  <a:lnTo>
                    <a:pt x="376" y="674"/>
                  </a:lnTo>
                  <a:lnTo>
                    <a:pt x="370" y="695"/>
                  </a:lnTo>
                  <a:lnTo>
                    <a:pt x="359" y="708"/>
                  </a:lnTo>
                  <a:lnTo>
                    <a:pt x="344" y="717"/>
                  </a:lnTo>
                  <a:lnTo>
                    <a:pt x="341" y="735"/>
                  </a:lnTo>
                  <a:lnTo>
                    <a:pt x="325" y="752"/>
                  </a:lnTo>
                  <a:lnTo>
                    <a:pt x="301" y="741"/>
                  </a:lnTo>
                  <a:lnTo>
                    <a:pt x="301" y="765"/>
                  </a:lnTo>
                  <a:lnTo>
                    <a:pt x="282" y="778"/>
                  </a:lnTo>
                  <a:lnTo>
                    <a:pt x="261" y="789"/>
                  </a:lnTo>
                  <a:lnTo>
                    <a:pt x="237" y="778"/>
                  </a:lnTo>
                  <a:lnTo>
                    <a:pt x="219" y="736"/>
                  </a:lnTo>
                  <a:lnTo>
                    <a:pt x="202" y="743"/>
                  </a:lnTo>
                  <a:lnTo>
                    <a:pt x="195" y="729"/>
                  </a:lnTo>
                  <a:lnTo>
                    <a:pt x="195" y="714"/>
                  </a:lnTo>
                  <a:lnTo>
                    <a:pt x="195" y="702"/>
                  </a:lnTo>
                  <a:lnTo>
                    <a:pt x="216" y="684"/>
                  </a:lnTo>
                  <a:lnTo>
                    <a:pt x="210" y="657"/>
                  </a:lnTo>
                  <a:lnTo>
                    <a:pt x="191" y="650"/>
                  </a:lnTo>
                  <a:lnTo>
                    <a:pt x="195" y="639"/>
                  </a:lnTo>
                  <a:lnTo>
                    <a:pt x="201" y="615"/>
                  </a:lnTo>
                  <a:lnTo>
                    <a:pt x="208" y="596"/>
                  </a:lnTo>
                  <a:lnTo>
                    <a:pt x="211" y="584"/>
                  </a:lnTo>
                  <a:lnTo>
                    <a:pt x="226" y="584"/>
                  </a:lnTo>
                  <a:lnTo>
                    <a:pt x="239" y="572"/>
                  </a:lnTo>
                  <a:lnTo>
                    <a:pt x="227" y="549"/>
                  </a:lnTo>
                  <a:lnTo>
                    <a:pt x="249" y="525"/>
                  </a:lnTo>
                  <a:lnTo>
                    <a:pt x="221" y="517"/>
                  </a:lnTo>
                  <a:lnTo>
                    <a:pt x="207" y="506"/>
                  </a:lnTo>
                  <a:lnTo>
                    <a:pt x="207" y="496"/>
                  </a:lnTo>
                  <a:lnTo>
                    <a:pt x="199" y="482"/>
                  </a:lnTo>
                  <a:lnTo>
                    <a:pt x="213" y="464"/>
                  </a:lnTo>
                  <a:lnTo>
                    <a:pt x="191" y="442"/>
                  </a:lnTo>
                  <a:lnTo>
                    <a:pt x="195" y="428"/>
                  </a:lnTo>
                  <a:lnTo>
                    <a:pt x="219" y="420"/>
                  </a:lnTo>
                  <a:lnTo>
                    <a:pt x="221" y="399"/>
                  </a:lnTo>
                  <a:lnTo>
                    <a:pt x="213" y="360"/>
                  </a:lnTo>
                  <a:lnTo>
                    <a:pt x="226" y="333"/>
                  </a:lnTo>
                  <a:lnTo>
                    <a:pt x="223" y="309"/>
                  </a:lnTo>
                  <a:lnTo>
                    <a:pt x="246" y="276"/>
                  </a:lnTo>
                  <a:lnTo>
                    <a:pt x="229" y="248"/>
                  </a:lnTo>
                  <a:lnTo>
                    <a:pt x="250" y="240"/>
                  </a:lnTo>
                  <a:lnTo>
                    <a:pt x="245" y="218"/>
                  </a:lnTo>
                  <a:lnTo>
                    <a:pt x="243" y="194"/>
                  </a:lnTo>
                  <a:lnTo>
                    <a:pt x="250" y="180"/>
                  </a:lnTo>
                  <a:lnTo>
                    <a:pt x="248" y="167"/>
                  </a:lnTo>
                  <a:lnTo>
                    <a:pt x="231" y="162"/>
                  </a:lnTo>
                  <a:lnTo>
                    <a:pt x="210" y="172"/>
                  </a:lnTo>
                  <a:lnTo>
                    <a:pt x="186" y="178"/>
                  </a:lnTo>
                  <a:lnTo>
                    <a:pt x="163" y="175"/>
                  </a:lnTo>
                  <a:lnTo>
                    <a:pt x="146" y="167"/>
                  </a:lnTo>
                  <a:lnTo>
                    <a:pt x="144" y="143"/>
                  </a:lnTo>
                  <a:lnTo>
                    <a:pt x="138" y="124"/>
                  </a:lnTo>
                  <a:lnTo>
                    <a:pt x="93" y="135"/>
                  </a:lnTo>
                  <a:lnTo>
                    <a:pt x="95" y="108"/>
                  </a:lnTo>
                  <a:lnTo>
                    <a:pt x="72" y="100"/>
                  </a:lnTo>
                  <a:lnTo>
                    <a:pt x="56" y="87"/>
                  </a:lnTo>
                  <a:lnTo>
                    <a:pt x="34" y="63"/>
                  </a:lnTo>
                  <a:lnTo>
                    <a:pt x="35" y="39"/>
                  </a:lnTo>
                  <a:lnTo>
                    <a:pt x="24" y="21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Text Box 25"/>
            <p:cNvSpPr txBox="1">
              <a:spLocks noChangeAspect="1" noChangeArrowheads="1"/>
            </p:cNvSpPr>
            <p:nvPr/>
          </p:nvSpPr>
          <p:spPr bwMode="auto">
            <a:xfrm rot="5386919">
              <a:off x="1726962" y="3632131"/>
              <a:ext cx="278528" cy="87449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36" name="Text Box 22"/>
            <p:cNvSpPr txBox="1">
              <a:spLocks noChangeAspect="1" noChangeArrowheads="1"/>
            </p:cNvSpPr>
            <p:nvPr/>
          </p:nvSpPr>
          <p:spPr bwMode="auto">
            <a:xfrm rot="4808815">
              <a:off x="2660480" y="3662863"/>
              <a:ext cx="234550" cy="8744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37" name="Text Box 13"/>
            <p:cNvSpPr txBox="1">
              <a:spLocks noChangeAspect="1" noChangeArrowheads="1"/>
            </p:cNvSpPr>
            <p:nvPr/>
          </p:nvSpPr>
          <p:spPr bwMode="auto">
            <a:xfrm rot="3357491">
              <a:off x="3707592" y="3198218"/>
              <a:ext cx="227785" cy="8744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grpSp>
          <p:nvGrpSpPr>
            <p:cNvPr id="38" name="Group 235"/>
            <p:cNvGrpSpPr>
              <a:grpSpLocks/>
            </p:cNvGrpSpPr>
            <p:nvPr/>
          </p:nvGrpSpPr>
          <p:grpSpPr bwMode="auto">
            <a:xfrm>
              <a:off x="3613157" y="2820051"/>
              <a:ext cx="1118926" cy="830465"/>
              <a:chOff x="2296" y="1249"/>
              <a:chExt cx="737" cy="547"/>
            </a:xfrm>
          </p:grpSpPr>
          <p:sp>
            <p:nvSpPr>
              <p:cNvPr id="47" name="Text Box 10"/>
              <p:cNvSpPr txBox="1">
                <a:spLocks noChangeAspect="1" noChangeArrowheads="1"/>
              </p:cNvSpPr>
              <p:nvPr/>
            </p:nvSpPr>
            <p:spPr bwMode="auto">
              <a:xfrm rot="3590916">
                <a:off x="2513" y="1359"/>
                <a:ext cx="159" cy="5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  <p:sp>
            <p:nvSpPr>
              <p:cNvPr id="48" name="Text Box 7"/>
              <p:cNvSpPr txBox="1">
                <a:spLocks noChangeAspect="1" noChangeArrowheads="1"/>
              </p:cNvSpPr>
              <p:nvPr/>
            </p:nvSpPr>
            <p:spPr bwMode="auto">
              <a:xfrm rot="4693282">
                <a:off x="2709" y="1299"/>
                <a:ext cx="157" cy="5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  <p:sp>
            <p:nvSpPr>
              <p:cNvPr id="49" name="Text Box 3"/>
              <p:cNvSpPr txBox="1">
                <a:spLocks noChangeAspect="1" noChangeArrowheads="1"/>
              </p:cNvSpPr>
              <p:nvPr/>
            </p:nvSpPr>
            <p:spPr bwMode="auto">
              <a:xfrm rot="6544080">
                <a:off x="2923" y="1343"/>
                <a:ext cx="162" cy="58"/>
              </a:xfrm>
              <a:prstGeom prst="rect">
                <a:avLst/>
              </a:prstGeom>
              <a:solidFill>
                <a:srgbClr val="FF00FF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  <p:sp>
            <p:nvSpPr>
              <p:cNvPr id="50" name="Text Box 16"/>
              <p:cNvSpPr txBox="1">
                <a:spLocks noChangeAspect="1" noChangeArrowheads="1"/>
              </p:cNvSpPr>
              <p:nvPr/>
            </p:nvSpPr>
            <p:spPr bwMode="auto">
              <a:xfrm rot="3638683">
                <a:off x="2244" y="1686"/>
                <a:ext cx="162" cy="5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</p:grpSp>
        <p:sp>
          <p:nvSpPr>
            <p:cNvPr id="39" name="Text Box 200"/>
            <p:cNvSpPr txBox="1">
              <a:spLocks noChangeAspect="1" noChangeArrowheads="1"/>
            </p:cNvSpPr>
            <p:nvPr/>
          </p:nvSpPr>
          <p:spPr bwMode="auto">
            <a:xfrm rot="1329347">
              <a:off x="5039208" y="3979104"/>
              <a:ext cx="279656" cy="87449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40" name="Freeform 201"/>
            <p:cNvSpPr>
              <a:spLocks/>
            </p:cNvSpPr>
            <p:nvPr/>
          </p:nvSpPr>
          <p:spPr bwMode="auto">
            <a:xfrm>
              <a:off x="5702220" y="4039178"/>
              <a:ext cx="174595" cy="309716"/>
            </a:xfrm>
            <a:custGeom>
              <a:avLst/>
              <a:gdLst>
                <a:gd name="T0" fmla="*/ 84 w 102"/>
                <a:gd name="T1" fmla="*/ 0 h 204"/>
                <a:gd name="T2" fmla="*/ 96 w 102"/>
                <a:gd name="T3" fmla="*/ 60 h 204"/>
                <a:gd name="T4" fmla="*/ 48 w 102"/>
                <a:gd name="T5" fmla="*/ 108 h 204"/>
                <a:gd name="T6" fmla="*/ 0 w 102"/>
                <a:gd name="T7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" h="204">
                  <a:moveTo>
                    <a:pt x="84" y="0"/>
                  </a:moveTo>
                  <a:cubicBezTo>
                    <a:pt x="86" y="9"/>
                    <a:pt x="102" y="42"/>
                    <a:pt x="96" y="60"/>
                  </a:cubicBezTo>
                  <a:cubicBezTo>
                    <a:pt x="90" y="78"/>
                    <a:pt x="64" y="84"/>
                    <a:pt x="48" y="108"/>
                  </a:cubicBezTo>
                  <a:cubicBezTo>
                    <a:pt x="32" y="132"/>
                    <a:pt x="8" y="188"/>
                    <a:pt x="0" y="204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Text Box 203"/>
            <p:cNvSpPr txBox="1">
              <a:spLocks noChangeAspect="1" noChangeArrowheads="1"/>
            </p:cNvSpPr>
            <p:nvPr/>
          </p:nvSpPr>
          <p:spPr bwMode="auto">
            <a:xfrm rot="2511335">
              <a:off x="5228227" y="2946040"/>
              <a:ext cx="279656" cy="87449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42" name="Text Box 221"/>
            <p:cNvSpPr txBox="1">
              <a:spLocks noChangeArrowheads="1"/>
            </p:cNvSpPr>
            <p:nvPr/>
          </p:nvSpPr>
          <p:spPr bwMode="auto">
            <a:xfrm>
              <a:off x="3270037" y="5733508"/>
              <a:ext cx="177632" cy="264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/>
            </a:p>
            <a:p>
              <a:endParaRPr lang="en-US"/>
            </a:p>
          </p:txBody>
        </p:sp>
        <p:sp>
          <p:nvSpPr>
            <p:cNvPr id="43" name="Text Box 223"/>
            <p:cNvSpPr txBox="1">
              <a:spLocks noChangeArrowheads="1"/>
            </p:cNvSpPr>
            <p:nvPr/>
          </p:nvSpPr>
          <p:spPr bwMode="auto">
            <a:xfrm rot="2049734">
              <a:off x="4835186" y="5491518"/>
              <a:ext cx="1110230" cy="294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Snake River</a:t>
              </a:r>
              <a:endParaRPr lang="en-US" sz="1400" dirty="0"/>
            </a:p>
          </p:txBody>
        </p:sp>
        <p:sp>
          <p:nvSpPr>
            <p:cNvPr id="44" name="Text Box 224"/>
            <p:cNvSpPr txBox="1">
              <a:spLocks noChangeArrowheads="1"/>
            </p:cNvSpPr>
            <p:nvPr/>
          </p:nvSpPr>
          <p:spPr bwMode="auto">
            <a:xfrm rot="1433912">
              <a:off x="847206" y="2977308"/>
              <a:ext cx="1347852" cy="294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Columbia River</a:t>
              </a:r>
              <a:endParaRPr lang="en-US" sz="1400" dirty="0"/>
            </a:p>
          </p:txBody>
        </p:sp>
        <p:sp>
          <p:nvSpPr>
            <p:cNvPr id="45" name="Text Box 230"/>
            <p:cNvSpPr txBox="1">
              <a:spLocks noChangeArrowheads="1"/>
            </p:cNvSpPr>
            <p:nvPr/>
          </p:nvSpPr>
          <p:spPr bwMode="auto">
            <a:xfrm rot="455631">
              <a:off x="5287421" y="3665177"/>
              <a:ext cx="1205278" cy="294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Salmon River</a:t>
              </a:r>
              <a:endParaRPr lang="en-US" sz="1400" dirty="0"/>
            </a:p>
          </p:txBody>
        </p:sp>
        <p:sp>
          <p:nvSpPr>
            <p:cNvPr id="46" name="Text Box 19"/>
            <p:cNvSpPr txBox="1">
              <a:spLocks noChangeAspect="1" noChangeArrowheads="1"/>
            </p:cNvSpPr>
            <p:nvPr/>
          </p:nvSpPr>
          <p:spPr bwMode="auto">
            <a:xfrm rot="5409323">
              <a:off x="2302680" y="3650448"/>
              <a:ext cx="278528" cy="8744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</p:grpSp>
      <p:cxnSp>
        <p:nvCxnSpPr>
          <p:cNvPr id="51" name="Straight Arrow Connector 50"/>
          <p:cNvCxnSpPr>
            <a:stCxn id="25" idx="0"/>
            <a:endCxn id="35" idx="3"/>
          </p:cNvCxnSpPr>
          <p:nvPr/>
        </p:nvCxnSpPr>
        <p:spPr>
          <a:xfrm flipV="1">
            <a:off x="1862609" y="3815118"/>
            <a:ext cx="4146" cy="31514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24" idx="2"/>
            <a:endCxn id="49" idx="1"/>
          </p:cNvCxnSpPr>
          <p:nvPr/>
        </p:nvCxnSpPr>
        <p:spPr>
          <a:xfrm>
            <a:off x="4577012" y="2638383"/>
            <a:ext cx="151217" cy="25218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-Point Star 53"/>
          <p:cNvSpPr/>
          <p:nvPr/>
        </p:nvSpPr>
        <p:spPr>
          <a:xfrm>
            <a:off x="6019800" y="6096000"/>
            <a:ext cx="234112" cy="223829"/>
          </a:xfrm>
          <a:prstGeom prst="star5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948721" y="2923082"/>
            <a:ext cx="2645764" cy="825875"/>
          </a:xfrm>
          <a:custGeom>
            <a:avLst/>
            <a:gdLst>
              <a:gd name="connsiteX0" fmla="*/ 2645764 w 2645764"/>
              <a:gd name="connsiteY0" fmla="*/ 0 h 825875"/>
              <a:gd name="connsiteX1" fmla="*/ 2353456 w 2645764"/>
              <a:gd name="connsiteY1" fmla="*/ 29980 h 825875"/>
              <a:gd name="connsiteX2" fmla="*/ 2016177 w 2645764"/>
              <a:gd name="connsiteY2" fmla="*/ 179882 h 825875"/>
              <a:gd name="connsiteX3" fmla="*/ 1821305 w 2645764"/>
              <a:gd name="connsiteY3" fmla="*/ 419725 h 825875"/>
              <a:gd name="connsiteX4" fmla="*/ 1813810 w 2645764"/>
              <a:gd name="connsiteY4" fmla="*/ 569626 h 825875"/>
              <a:gd name="connsiteX5" fmla="*/ 1566472 w 2645764"/>
              <a:gd name="connsiteY5" fmla="*/ 704538 h 825875"/>
              <a:gd name="connsiteX6" fmla="*/ 899410 w 2645764"/>
              <a:gd name="connsiteY6" fmla="*/ 816964 h 825875"/>
              <a:gd name="connsiteX7" fmla="*/ 314794 w 2645764"/>
              <a:gd name="connsiteY7" fmla="*/ 816964 h 825875"/>
              <a:gd name="connsiteX8" fmla="*/ 0 w 2645764"/>
              <a:gd name="connsiteY8" fmla="*/ 801974 h 82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5764" h="825875">
                <a:moveTo>
                  <a:pt x="2645764" y="0"/>
                </a:moveTo>
                <a:cubicBezTo>
                  <a:pt x="2552075" y="0"/>
                  <a:pt x="2458387" y="0"/>
                  <a:pt x="2353456" y="29980"/>
                </a:cubicBezTo>
                <a:cubicBezTo>
                  <a:pt x="2248525" y="59960"/>
                  <a:pt x="2104869" y="114925"/>
                  <a:pt x="2016177" y="179882"/>
                </a:cubicBezTo>
                <a:cubicBezTo>
                  <a:pt x="1927485" y="244839"/>
                  <a:pt x="1855033" y="354768"/>
                  <a:pt x="1821305" y="419725"/>
                </a:cubicBezTo>
                <a:cubicBezTo>
                  <a:pt x="1787577" y="484682"/>
                  <a:pt x="1856282" y="522157"/>
                  <a:pt x="1813810" y="569626"/>
                </a:cubicBezTo>
                <a:cubicBezTo>
                  <a:pt x="1771338" y="617095"/>
                  <a:pt x="1718872" y="663315"/>
                  <a:pt x="1566472" y="704538"/>
                </a:cubicBezTo>
                <a:cubicBezTo>
                  <a:pt x="1414072" y="745761"/>
                  <a:pt x="1108023" y="798226"/>
                  <a:pt x="899410" y="816964"/>
                </a:cubicBezTo>
                <a:cubicBezTo>
                  <a:pt x="690797" y="835702"/>
                  <a:pt x="464696" y="819462"/>
                  <a:pt x="314794" y="816964"/>
                </a:cubicBezTo>
                <a:cubicBezTo>
                  <a:pt x="164892" y="814466"/>
                  <a:pt x="82446" y="808220"/>
                  <a:pt x="0" y="801974"/>
                </a:cubicBezTo>
              </a:path>
            </a:pathLst>
          </a:custGeom>
          <a:noFill/>
          <a:ln w="63500">
            <a:solidFill>
              <a:srgbClr val="CC00CC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48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Estuary &amp; Near Shore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990600"/>
            <a:ext cx="8686800" cy="57722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263969" y="990600"/>
            <a:ext cx="8470130" cy="6400800"/>
            <a:chOff x="263969" y="990600"/>
            <a:chExt cx="8470130" cy="6400800"/>
          </a:xfrm>
        </p:grpSpPr>
        <p:sp>
          <p:nvSpPr>
            <p:cNvPr id="10" name="Text Box 26"/>
            <p:cNvSpPr txBox="1">
              <a:spLocks noChangeArrowheads="1"/>
            </p:cNvSpPr>
            <p:nvPr/>
          </p:nvSpPr>
          <p:spPr bwMode="auto">
            <a:xfrm>
              <a:off x="1738158" y="2452643"/>
              <a:ext cx="1193644" cy="289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en-US" sz="1400" b="1" dirty="0">
                  <a:latin typeface="Courier New" pitchFamily="49" charset="0"/>
                </a:rPr>
                <a:t>WASHINGTON</a:t>
              </a:r>
              <a:endParaRPr lang="en-US" sz="1400" dirty="0">
                <a:latin typeface="Courier New" pitchFamily="49" charset="0"/>
              </a:endParaRPr>
            </a:p>
          </p:txBody>
        </p:sp>
        <p:sp>
          <p:nvSpPr>
            <p:cNvPr id="11" name="Text Box 30"/>
            <p:cNvSpPr txBox="1">
              <a:spLocks noChangeArrowheads="1"/>
            </p:cNvSpPr>
            <p:nvPr/>
          </p:nvSpPr>
          <p:spPr bwMode="auto">
            <a:xfrm>
              <a:off x="2258905" y="5442010"/>
              <a:ext cx="874771" cy="318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en-US" sz="1600" b="1" dirty="0">
                  <a:latin typeface="Courier New" pitchFamily="49" charset="0"/>
                </a:rPr>
                <a:t>OREGON</a:t>
              </a:r>
            </a:p>
          </p:txBody>
        </p:sp>
        <p:sp>
          <p:nvSpPr>
            <p:cNvPr id="12" name="Freeform 68"/>
            <p:cNvSpPr>
              <a:spLocks/>
            </p:cNvSpPr>
            <p:nvPr/>
          </p:nvSpPr>
          <p:spPr bwMode="auto">
            <a:xfrm>
              <a:off x="4472465" y="3758309"/>
              <a:ext cx="255060" cy="485829"/>
            </a:xfrm>
            <a:custGeom>
              <a:avLst/>
              <a:gdLst>
                <a:gd name="T0" fmla="*/ 0 w 152"/>
                <a:gd name="T1" fmla="*/ 0 h 319"/>
                <a:gd name="T2" fmla="*/ 96 w 152"/>
                <a:gd name="T3" fmla="*/ 240 h 319"/>
                <a:gd name="T4" fmla="*/ 144 w 152"/>
                <a:gd name="T5" fmla="*/ 288 h 319"/>
                <a:gd name="T6" fmla="*/ 146 w 152"/>
                <a:gd name="T7" fmla="*/ 319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2" h="319">
                  <a:moveTo>
                    <a:pt x="0" y="0"/>
                  </a:moveTo>
                  <a:cubicBezTo>
                    <a:pt x="36" y="96"/>
                    <a:pt x="72" y="192"/>
                    <a:pt x="96" y="240"/>
                  </a:cubicBezTo>
                  <a:cubicBezTo>
                    <a:pt x="120" y="288"/>
                    <a:pt x="136" y="275"/>
                    <a:pt x="144" y="288"/>
                  </a:cubicBezTo>
                  <a:cubicBezTo>
                    <a:pt x="152" y="301"/>
                    <a:pt x="146" y="313"/>
                    <a:pt x="146" y="319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66"/>
            <p:cNvSpPr>
              <a:spLocks/>
            </p:cNvSpPr>
            <p:nvPr/>
          </p:nvSpPr>
          <p:spPr bwMode="auto">
            <a:xfrm>
              <a:off x="4092911" y="3462256"/>
              <a:ext cx="871456" cy="649797"/>
            </a:xfrm>
            <a:custGeom>
              <a:avLst/>
              <a:gdLst>
                <a:gd name="T0" fmla="*/ 494 w 494"/>
                <a:gd name="T1" fmla="*/ 0 h 399"/>
                <a:gd name="T2" fmla="*/ 351 w 494"/>
                <a:gd name="T3" fmla="*/ 48 h 399"/>
                <a:gd name="T4" fmla="*/ 306 w 494"/>
                <a:gd name="T5" fmla="*/ 93 h 399"/>
                <a:gd name="T6" fmla="*/ 214 w 494"/>
                <a:gd name="T7" fmla="*/ 93 h 399"/>
                <a:gd name="T8" fmla="*/ 214 w 494"/>
                <a:gd name="T9" fmla="*/ 182 h 399"/>
                <a:gd name="T10" fmla="*/ 169 w 494"/>
                <a:gd name="T11" fmla="*/ 272 h 399"/>
                <a:gd name="T12" fmla="*/ 169 w 494"/>
                <a:gd name="T13" fmla="*/ 361 h 399"/>
                <a:gd name="T14" fmla="*/ 56 w 494"/>
                <a:gd name="T15" fmla="*/ 361 h 399"/>
                <a:gd name="T16" fmla="*/ 0 w 494"/>
                <a:gd name="T17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4" h="399">
                  <a:moveTo>
                    <a:pt x="494" y="0"/>
                  </a:moveTo>
                  <a:cubicBezTo>
                    <a:pt x="471" y="8"/>
                    <a:pt x="382" y="33"/>
                    <a:pt x="351" y="48"/>
                  </a:cubicBezTo>
                  <a:cubicBezTo>
                    <a:pt x="320" y="63"/>
                    <a:pt x="328" y="85"/>
                    <a:pt x="306" y="93"/>
                  </a:cubicBezTo>
                  <a:cubicBezTo>
                    <a:pt x="283" y="100"/>
                    <a:pt x="230" y="78"/>
                    <a:pt x="214" y="93"/>
                  </a:cubicBezTo>
                  <a:cubicBezTo>
                    <a:pt x="199" y="107"/>
                    <a:pt x="222" y="152"/>
                    <a:pt x="214" y="182"/>
                  </a:cubicBezTo>
                  <a:cubicBezTo>
                    <a:pt x="207" y="212"/>
                    <a:pt x="176" y="242"/>
                    <a:pt x="169" y="272"/>
                  </a:cubicBezTo>
                  <a:cubicBezTo>
                    <a:pt x="161" y="302"/>
                    <a:pt x="188" y="346"/>
                    <a:pt x="169" y="361"/>
                  </a:cubicBezTo>
                  <a:cubicBezTo>
                    <a:pt x="150" y="376"/>
                    <a:pt x="84" y="355"/>
                    <a:pt x="56" y="361"/>
                  </a:cubicBezTo>
                  <a:cubicBezTo>
                    <a:pt x="28" y="367"/>
                    <a:pt x="12" y="391"/>
                    <a:pt x="0" y="399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65"/>
            <p:cNvSpPr>
              <a:spLocks/>
            </p:cNvSpPr>
            <p:nvPr/>
          </p:nvSpPr>
          <p:spPr bwMode="auto">
            <a:xfrm>
              <a:off x="5934508" y="4051324"/>
              <a:ext cx="385627" cy="731780"/>
            </a:xfrm>
            <a:custGeom>
              <a:avLst/>
              <a:gdLst>
                <a:gd name="T0" fmla="*/ 219 w 219"/>
                <a:gd name="T1" fmla="*/ 0 h 448"/>
                <a:gd name="T2" fmla="*/ 189 w 219"/>
                <a:gd name="T3" fmla="*/ 134 h 448"/>
                <a:gd name="T4" fmla="*/ 189 w 219"/>
                <a:gd name="T5" fmla="*/ 194 h 448"/>
                <a:gd name="T6" fmla="*/ 173 w 219"/>
                <a:gd name="T7" fmla="*/ 269 h 448"/>
                <a:gd name="T8" fmla="*/ 153 w 219"/>
                <a:gd name="T9" fmla="*/ 292 h 448"/>
                <a:gd name="T10" fmla="*/ 61 w 219"/>
                <a:gd name="T11" fmla="*/ 292 h 448"/>
                <a:gd name="T12" fmla="*/ 43 w 219"/>
                <a:gd name="T13" fmla="*/ 348 h 448"/>
                <a:gd name="T14" fmla="*/ 1 w 219"/>
                <a:gd name="T15" fmla="*/ 366 h 448"/>
                <a:gd name="T16" fmla="*/ 36 w 219"/>
                <a:gd name="T17" fmla="*/ 44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" h="448">
                  <a:moveTo>
                    <a:pt x="219" y="0"/>
                  </a:moveTo>
                  <a:cubicBezTo>
                    <a:pt x="214" y="22"/>
                    <a:pt x="194" y="102"/>
                    <a:pt x="189" y="134"/>
                  </a:cubicBezTo>
                  <a:cubicBezTo>
                    <a:pt x="184" y="166"/>
                    <a:pt x="192" y="172"/>
                    <a:pt x="189" y="194"/>
                  </a:cubicBezTo>
                  <a:cubicBezTo>
                    <a:pt x="186" y="216"/>
                    <a:pt x="179" y="253"/>
                    <a:pt x="173" y="269"/>
                  </a:cubicBezTo>
                  <a:cubicBezTo>
                    <a:pt x="167" y="285"/>
                    <a:pt x="172" y="288"/>
                    <a:pt x="153" y="292"/>
                  </a:cubicBezTo>
                  <a:cubicBezTo>
                    <a:pt x="134" y="296"/>
                    <a:pt x="79" y="283"/>
                    <a:pt x="61" y="292"/>
                  </a:cubicBezTo>
                  <a:cubicBezTo>
                    <a:pt x="43" y="301"/>
                    <a:pt x="53" y="336"/>
                    <a:pt x="43" y="348"/>
                  </a:cubicBezTo>
                  <a:cubicBezTo>
                    <a:pt x="33" y="360"/>
                    <a:pt x="2" y="349"/>
                    <a:pt x="1" y="366"/>
                  </a:cubicBezTo>
                  <a:cubicBezTo>
                    <a:pt x="0" y="383"/>
                    <a:pt x="29" y="431"/>
                    <a:pt x="36" y="448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62"/>
            <p:cNvSpPr>
              <a:spLocks/>
            </p:cNvSpPr>
            <p:nvPr/>
          </p:nvSpPr>
          <p:spPr bwMode="auto">
            <a:xfrm>
              <a:off x="4899084" y="3049301"/>
              <a:ext cx="1261637" cy="391700"/>
            </a:xfrm>
            <a:custGeom>
              <a:avLst/>
              <a:gdLst>
                <a:gd name="T0" fmla="*/ 0 w 715"/>
                <a:gd name="T1" fmla="*/ 85 h 238"/>
                <a:gd name="T2" fmla="*/ 115 w 715"/>
                <a:gd name="T3" fmla="*/ 27 h 238"/>
                <a:gd name="T4" fmla="*/ 193 w 715"/>
                <a:gd name="T5" fmla="*/ 31 h 238"/>
                <a:gd name="T6" fmla="*/ 259 w 715"/>
                <a:gd name="T7" fmla="*/ 29 h 238"/>
                <a:gd name="T8" fmla="*/ 350 w 715"/>
                <a:gd name="T9" fmla="*/ 208 h 238"/>
                <a:gd name="T10" fmla="*/ 487 w 715"/>
                <a:gd name="T11" fmla="*/ 208 h 238"/>
                <a:gd name="T12" fmla="*/ 569 w 715"/>
                <a:gd name="T13" fmla="*/ 117 h 238"/>
                <a:gd name="T14" fmla="*/ 645 w 715"/>
                <a:gd name="T15" fmla="*/ 61 h 238"/>
                <a:gd name="T16" fmla="*/ 715 w 715"/>
                <a:gd name="T17" fmla="*/ 2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5" h="238">
                  <a:moveTo>
                    <a:pt x="0" y="85"/>
                  </a:moveTo>
                  <a:cubicBezTo>
                    <a:pt x="19" y="75"/>
                    <a:pt x="83" y="36"/>
                    <a:pt x="115" y="27"/>
                  </a:cubicBezTo>
                  <a:cubicBezTo>
                    <a:pt x="147" y="18"/>
                    <a:pt x="169" y="31"/>
                    <a:pt x="193" y="31"/>
                  </a:cubicBezTo>
                  <a:cubicBezTo>
                    <a:pt x="217" y="31"/>
                    <a:pt x="233" y="0"/>
                    <a:pt x="259" y="29"/>
                  </a:cubicBezTo>
                  <a:cubicBezTo>
                    <a:pt x="285" y="58"/>
                    <a:pt x="312" y="178"/>
                    <a:pt x="350" y="208"/>
                  </a:cubicBezTo>
                  <a:cubicBezTo>
                    <a:pt x="388" y="238"/>
                    <a:pt x="451" y="223"/>
                    <a:pt x="487" y="208"/>
                  </a:cubicBezTo>
                  <a:cubicBezTo>
                    <a:pt x="523" y="193"/>
                    <a:pt x="543" y="142"/>
                    <a:pt x="569" y="117"/>
                  </a:cubicBezTo>
                  <a:cubicBezTo>
                    <a:pt x="595" y="92"/>
                    <a:pt x="621" y="76"/>
                    <a:pt x="645" y="61"/>
                  </a:cubicBezTo>
                  <a:cubicBezTo>
                    <a:pt x="669" y="46"/>
                    <a:pt x="701" y="36"/>
                    <a:pt x="715" y="29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63"/>
            <p:cNvSpPr>
              <a:spLocks/>
            </p:cNvSpPr>
            <p:nvPr/>
          </p:nvSpPr>
          <p:spPr bwMode="auto">
            <a:xfrm>
              <a:off x="5756876" y="3340799"/>
              <a:ext cx="482793" cy="417510"/>
            </a:xfrm>
            <a:custGeom>
              <a:avLst/>
              <a:gdLst>
                <a:gd name="T0" fmla="*/ 0 w 288"/>
                <a:gd name="T1" fmla="*/ 32 h 272"/>
                <a:gd name="T2" fmla="*/ 96 w 288"/>
                <a:gd name="T3" fmla="*/ 80 h 272"/>
                <a:gd name="T4" fmla="*/ 240 w 288"/>
                <a:gd name="T5" fmla="*/ 32 h 272"/>
                <a:gd name="T6" fmla="*/ 288 w 288"/>
                <a:gd name="T7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272">
                  <a:moveTo>
                    <a:pt x="0" y="32"/>
                  </a:moveTo>
                  <a:cubicBezTo>
                    <a:pt x="28" y="56"/>
                    <a:pt x="56" y="80"/>
                    <a:pt x="96" y="80"/>
                  </a:cubicBezTo>
                  <a:cubicBezTo>
                    <a:pt x="136" y="80"/>
                    <a:pt x="208" y="0"/>
                    <a:pt x="240" y="32"/>
                  </a:cubicBezTo>
                  <a:cubicBezTo>
                    <a:pt x="272" y="64"/>
                    <a:pt x="280" y="232"/>
                    <a:pt x="288" y="272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0"/>
            <p:cNvSpPr>
              <a:spLocks/>
            </p:cNvSpPr>
            <p:nvPr/>
          </p:nvSpPr>
          <p:spPr bwMode="auto">
            <a:xfrm>
              <a:off x="5343921" y="2806387"/>
              <a:ext cx="654352" cy="293016"/>
            </a:xfrm>
            <a:custGeom>
              <a:avLst/>
              <a:gdLst>
                <a:gd name="T0" fmla="*/ 8 w 392"/>
                <a:gd name="T1" fmla="*/ 192 h 192"/>
                <a:gd name="T2" fmla="*/ 8 w 392"/>
                <a:gd name="T3" fmla="*/ 144 h 192"/>
                <a:gd name="T4" fmla="*/ 56 w 392"/>
                <a:gd name="T5" fmla="*/ 144 h 192"/>
                <a:gd name="T6" fmla="*/ 104 w 392"/>
                <a:gd name="T7" fmla="*/ 48 h 192"/>
                <a:gd name="T8" fmla="*/ 152 w 392"/>
                <a:gd name="T9" fmla="*/ 0 h 192"/>
                <a:gd name="T10" fmla="*/ 296 w 392"/>
                <a:gd name="T11" fmla="*/ 48 h 192"/>
                <a:gd name="T12" fmla="*/ 248 w 392"/>
                <a:gd name="T13" fmla="*/ 96 h 192"/>
                <a:gd name="T14" fmla="*/ 296 w 392"/>
                <a:gd name="T15" fmla="*/ 144 h 192"/>
                <a:gd name="T16" fmla="*/ 392 w 392"/>
                <a:gd name="T17" fmla="*/ 48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2" h="192">
                  <a:moveTo>
                    <a:pt x="8" y="192"/>
                  </a:moveTo>
                  <a:cubicBezTo>
                    <a:pt x="4" y="172"/>
                    <a:pt x="0" y="152"/>
                    <a:pt x="8" y="144"/>
                  </a:cubicBezTo>
                  <a:cubicBezTo>
                    <a:pt x="16" y="136"/>
                    <a:pt x="40" y="160"/>
                    <a:pt x="56" y="144"/>
                  </a:cubicBezTo>
                  <a:cubicBezTo>
                    <a:pt x="72" y="128"/>
                    <a:pt x="88" y="72"/>
                    <a:pt x="104" y="48"/>
                  </a:cubicBezTo>
                  <a:cubicBezTo>
                    <a:pt x="120" y="24"/>
                    <a:pt x="120" y="0"/>
                    <a:pt x="152" y="0"/>
                  </a:cubicBezTo>
                  <a:cubicBezTo>
                    <a:pt x="184" y="0"/>
                    <a:pt x="280" y="32"/>
                    <a:pt x="296" y="48"/>
                  </a:cubicBezTo>
                  <a:cubicBezTo>
                    <a:pt x="312" y="64"/>
                    <a:pt x="248" y="80"/>
                    <a:pt x="248" y="96"/>
                  </a:cubicBezTo>
                  <a:cubicBezTo>
                    <a:pt x="248" y="112"/>
                    <a:pt x="272" y="152"/>
                    <a:pt x="296" y="144"/>
                  </a:cubicBezTo>
                  <a:cubicBezTo>
                    <a:pt x="320" y="136"/>
                    <a:pt x="376" y="64"/>
                    <a:pt x="392" y="48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61"/>
            <p:cNvSpPr>
              <a:spLocks/>
            </p:cNvSpPr>
            <p:nvPr/>
          </p:nvSpPr>
          <p:spPr bwMode="auto">
            <a:xfrm>
              <a:off x="3733094" y="2927844"/>
              <a:ext cx="5001005" cy="3419023"/>
            </a:xfrm>
            <a:custGeom>
              <a:avLst/>
              <a:gdLst>
                <a:gd name="T0" fmla="*/ 0 w 2985"/>
                <a:gd name="T1" fmla="*/ 307 h 2240"/>
                <a:gd name="T2" fmla="*/ 201 w 2985"/>
                <a:gd name="T3" fmla="*/ 112 h 2240"/>
                <a:gd name="T4" fmla="*/ 297 w 2985"/>
                <a:gd name="T5" fmla="*/ 64 h 2240"/>
                <a:gd name="T6" fmla="*/ 441 w 2985"/>
                <a:gd name="T7" fmla="*/ 64 h 2240"/>
                <a:gd name="T8" fmla="*/ 489 w 2985"/>
                <a:gd name="T9" fmla="*/ 16 h 2240"/>
                <a:gd name="T10" fmla="*/ 681 w 2985"/>
                <a:gd name="T11" fmla="*/ 160 h 2240"/>
                <a:gd name="T12" fmla="*/ 729 w 2985"/>
                <a:gd name="T13" fmla="*/ 256 h 2240"/>
                <a:gd name="T14" fmla="*/ 729 w 2985"/>
                <a:gd name="T15" fmla="*/ 316 h 2240"/>
                <a:gd name="T16" fmla="*/ 750 w 2985"/>
                <a:gd name="T17" fmla="*/ 385 h 2240"/>
                <a:gd name="T18" fmla="*/ 792 w 2985"/>
                <a:gd name="T19" fmla="*/ 493 h 2240"/>
                <a:gd name="T20" fmla="*/ 831 w 2985"/>
                <a:gd name="T21" fmla="*/ 520 h 2240"/>
                <a:gd name="T22" fmla="*/ 867 w 2985"/>
                <a:gd name="T23" fmla="*/ 529 h 2240"/>
                <a:gd name="T24" fmla="*/ 867 w 2985"/>
                <a:gd name="T25" fmla="*/ 574 h 2240"/>
                <a:gd name="T26" fmla="*/ 897 w 2985"/>
                <a:gd name="T27" fmla="*/ 601 h 2240"/>
                <a:gd name="T28" fmla="*/ 882 w 2985"/>
                <a:gd name="T29" fmla="*/ 643 h 2240"/>
                <a:gd name="T30" fmla="*/ 858 w 2985"/>
                <a:gd name="T31" fmla="*/ 697 h 2240"/>
                <a:gd name="T32" fmla="*/ 828 w 2985"/>
                <a:gd name="T33" fmla="*/ 781 h 2240"/>
                <a:gd name="T34" fmla="*/ 807 w 2985"/>
                <a:gd name="T35" fmla="*/ 853 h 2240"/>
                <a:gd name="T36" fmla="*/ 771 w 2985"/>
                <a:gd name="T37" fmla="*/ 922 h 2240"/>
                <a:gd name="T38" fmla="*/ 768 w 2985"/>
                <a:gd name="T39" fmla="*/ 988 h 2240"/>
                <a:gd name="T40" fmla="*/ 705 w 2985"/>
                <a:gd name="T41" fmla="*/ 1063 h 2240"/>
                <a:gd name="T42" fmla="*/ 669 w 2985"/>
                <a:gd name="T43" fmla="*/ 1165 h 2240"/>
                <a:gd name="T44" fmla="*/ 639 w 2985"/>
                <a:gd name="T45" fmla="*/ 1198 h 2240"/>
                <a:gd name="T46" fmla="*/ 639 w 2985"/>
                <a:gd name="T47" fmla="*/ 1246 h 2240"/>
                <a:gd name="T48" fmla="*/ 654 w 2985"/>
                <a:gd name="T49" fmla="*/ 1267 h 2240"/>
                <a:gd name="T50" fmla="*/ 666 w 2985"/>
                <a:gd name="T51" fmla="*/ 1309 h 2240"/>
                <a:gd name="T52" fmla="*/ 735 w 2985"/>
                <a:gd name="T53" fmla="*/ 1345 h 2240"/>
                <a:gd name="T54" fmla="*/ 759 w 2985"/>
                <a:gd name="T55" fmla="*/ 1375 h 2240"/>
                <a:gd name="T56" fmla="*/ 729 w 2985"/>
                <a:gd name="T57" fmla="*/ 1456 h 2240"/>
                <a:gd name="T58" fmla="*/ 681 w 2985"/>
                <a:gd name="T59" fmla="*/ 1648 h 2240"/>
                <a:gd name="T60" fmla="*/ 1065 w 2985"/>
                <a:gd name="T61" fmla="*/ 1984 h 2240"/>
                <a:gd name="T62" fmla="*/ 1401 w 2985"/>
                <a:gd name="T63" fmla="*/ 2032 h 2240"/>
                <a:gd name="T64" fmla="*/ 1689 w 2985"/>
                <a:gd name="T65" fmla="*/ 2224 h 2240"/>
                <a:gd name="T66" fmla="*/ 2073 w 2985"/>
                <a:gd name="T67" fmla="*/ 2128 h 2240"/>
                <a:gd name="T68" fmla="*/ 2409 w 2985"/>
                <a:gd name="T69" fmla="*/ 1792 h 2240"/>
                <a:gd name="T70" fmla="*/ 2505 w 2985"/>
                <a:gd name="T71" fmla="*/ 1504 h 2240"/>
                <a:gd name="T72" fmla="*/ 2889 w 2985"/>
                <a:gd name="T73" fmla="*/ 1840 h 2240"/>
                <a:gd name="T74" fmla="*/ 2985 w 2985"/>
                <a:gd name="T75" fmla="*/ 1456 h 2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85" h="2240">
                  <a:moveTo>
                    <a:pt x="0" y="307"/>
                  </a:moveTo>
                  <a:cubicBezTo>
                    <a:pt x="33" y="275"/>
                    <a:pt x="152" y="152"/>
                    <a:pt x="201" y="112"/>
                  </a:cubicBezTo>
                  <a:cubicBezTo>
                    <a:pt x="250" y="72"/>
                    <a:pt x="257" y="72"/>
                    <a:pt x="297" y="64"/>
                  </a:cubicBezTo>
                  <a:cubicBezTo>
                    <a:pt x="337" y="56"/>
                    <a:pt x="409" y="72"/>
                    <a:pt x="441" y="64"/>
                  </a:cubicBezTo>
                  <a:cubicBezTo>
                    <a:pt x="473" y="56"/>
                    <a:pt x="449" y="0"/>
                    <a:pt x="489" y="16"/>
                  </a:cubicBezTo>
                  <a:cubicBezTo>
                    <a:pt x="529" y="32"/>
                    <a:pt x="641" y="120"/>
                    <a:pt x="681" y="160"/>
                  </a:cubicBezTo>
                  <a:cubicBezTo>
                    <a:pt x="721" y="200"/>
                    <a:pt x="721" y="230"/>
                    <a:pt x="729" y="256"/>
                  </a:cubicBezTo>
                  <a:cubicBezTo>
                    <a:pt x="737" y="282"/>
                    <a:pt x="726" y="295"/>
                    <a:pt x="729" y="316"/>
                  </a:cubicBezTo>
                  <a:cubicBezTo>
                    <a:pt x="732" y="337"/>
                    <a:pt x="740" y="356"/>
                    <a:pt x="750" y="385"/>
                  </a:cubicBezTo>
                  <a:cubicBezTo>
                    <a:pt x="760" y="414"/>
                    <a:pt x="779" y="470"/>
                    <a:pt x="792" y="493"/>
                  </a:cubicBezTo>
                  <a:cubicBezTo>
                    <a:pt x="805" y="516"/>
                    <a:pt x="818" y="514"/>
                    <a:pt x="831" y="520"/>
                  </a:cubicBezTo>
                  <a:cubicBezTo>
                    <a:pt x="844" y="526"/>
                    <a:pt x="861" y="520"/>
                    <a:pt x="867" y="529"/>
                  </a:cubicBezTo>
                  <a:cubicBezTo>
                    <a:pt x="873" y="538"/>
                    <a:pt x="862" y="562"/>
                    <a:pt x="867" y="574"/>
                  </a:cubicBezTo>
                  <a:cubicBezTo>
                    <a:pt x="872" y="586"/>
                    <a:pt x="895" y="590"/>
                    <a:pt x="897" y="601"/>
                  </a:cubicBezTo>
                  <a:cubicBezTo>
                    <a:pt x="899" y="612"/>
                    <a:pt x="889" y="627"/>
                    <a:pt x="882" y="643"/>
                  </a:cubicBezTo>
                  <a:cubicBezTo>
                    <a:pt x="875" y="659"/>
                    <a:pt x="867" y="674"/>
                    <a:pt x="858" y="697"/>
                  </a:cubicBezTo>
                  <a:cubicBezTo>
                    <a:pt x="849" y="720"/>
                    <a:pt x="837" y="755"/>
                    <a:pt x="828" y="781"/>
                  </a:cubicBezTo>
                  <a:cubicBezTo>
                    <a:pt x="819" y="807"/>
                    <a:pt x="816" y="830"/>
                    <a:pt x="807" y="853"/>
                  </a:cubicBezTo>
                  <a:cubicBezTo>
                    <a:pt x="798" y="876"/>
                    <a:pt x="777" y="900"/>
                    <a:pt x="771" y="922"/>
                  </a:cubicBezTo>
                  <a:cubicBezTo>
                    <a:pt x="765" y="944"/>
                    <a:pt x="779" y="965"/>
                    <a:pt x="768" y="988"/>
                  </a:cubicBezTo>
                  <a:cubicBezTo>
                    <a:pt x="757" y="1011"/>
                    <a:pt x="721" y="1034"/>
                    <a:pt x="705" y="1063"/>
                  </a:cubicBezTo>
                  <a:cubicBezTo>
                    <a:pt x="689" y="1092"/>
                    <a:pt x="680" y="1142"/>
                    <a:pt x="669" y="1165"/>
                  </a:cubicBezTo>
                  <a:cubicBezTo>
                    <a:pt x="658" y="1188"/>
                    <a:pt x="644" y="1185"/>
                    <a:pt x="639" y="1198"/>
                  </a:cubicBezTo>
                  <a:cubicBezTo>
                    <a:pt x="634" y="1211"/>
                    <a:pt x="637" y="1235"/>
                    <a:pt x="639" y="1246"/>
                  </a:cubicBezTo>
                  <a:cubicBezTo>
                    <a:pt x="641" y="1257"/>
                    <a:pt x="649" y="1256"/>
                    <a:pt x="654" y="1267"/>
                  </a:cubicBezTo>
                  <a:cubicBezTo>
                    <a:pt x="659" y="1278"/>
                    <a:pt x="653" y="1296"/>
                    <a:pt x="666" y="1309"/>
                  </a:cubicBezTo>
                  <a:cubicBezTo>
                    <a:pt x="679" y="1322"/>
                    <a:pt x="720" y="1334"/>
                    <a:pt x="735" y="1345"/>
                  </a:cubicBezTo>
                  <a:cubicBezTo>
                    <a:pt x="750" y="1356"/>
                    <a:pt x="760" y="1357"/>
                    <a:pt x="759" y="1375"/>
                  </a:cubicBezTo>
                  <a:cubicBezTo>
                    <a:pt x="758" y="1393"/>
                    <a:pt x="742" y="1411"/>
                    <a:pt x="729" y="1456"/>
                  </a:cubicBezTo>
                  <a:cubicBezTo>
                    <a:pt x="716" y="1501"/>
                    <a:pt x="625" y="1560"/>
                    <a:pt x="681" y="1648"/>
                  </a:cubicBezTo>
                  <a:cubicBezTo>
                    <a:pt x="737" y="1736"/>
                    <a:pt x="945" y="1920"/>
                    <a:pt x="1065" y="1984"/>
                  </a:cubicBezTo>
                  <a:cubicBezTo>
                    <a:pt x="1185" y="2048"/>
                    <a:pt x="1297" y="1992"/>
                    <a:pt x="1401" y="2032"/>
                  </a:cubicBezTo>
                  <a:cubicBezTo>
                    <a:pt x="1505" y="2072"/>
                    <a:pt x="1577" y="2208"/>
                    <a:pt x="1689" y="2224"/>
                  </a:cubicBezTo>
                  <a:cubicBezTo>
                    <a:pt x="1801" y="2240"/>
                    <a:pt x="1953" y="2200"/>
                    <a:pt x="2073" y="2128"/>
                  </a:cubicBezTo>
                  <a:cubicBezTo>
                    <a:pt x="2193" y="2056"/>
                    <a:pt x="2337" y="1896"/>
                    <a:pt x="2409" y="1792"/>
                  </a:cubicBezTo>
                  <a:cubicBezTo>
                    <a:pt x="2481" y="1688"/>
                    <a:pt x="2425" y="1496"/>
                    <a:pt x="2505" y="1504"/>
                  </a:cubicBezTo>
                  <a:cubicBezTo>
                    <a:pt x="2585" y="1512"/>
                    <a:pt x="2809" y="1848"/>
                    <a:pt x="2889" y="1840"/>
                  </a:cubicBezTo>
                  <a:cubicBezTo>
                    <a:pt x="2969" y="1832"/>
                    <a:pt x="2969" y="1520"/>
                    <a:pt x="2985" y="1456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60"/>
            <p:cNvSpPr>
              <a:spLocks/>
            </p:cNvSpPr>
            <p:nvPr/>
          </p:nvSpPr>
          <p:spPr bwMode="auto">
            <a:xfrm>
              <a:off x="804454" y="1461247"/>
              <a:ext cx="3522262" cy="2321353"/>
            </a:xfrm>
            <a:custGeom>
              <a:avLst/>
              <a:gdLst>
                <a:gd name="T0" fmla="*/ 0 w 1998"/>
                <a:gd name="T1" fmla="*/ 1016 h 1419"/>
                <a:gd name="T2" fmla="*/ 9 w 1998"/>
                <a:gd name="T3" fmla="*/ 1012 h 1419"/>
                <a:gd name="T4" fmla="*/ 51 w 1998"/>
                <a:gd name="T5" fmla="*/ 1048 h 1419"/>
                <a:gd name="T6" fmla="*/ 111 w 1998"/>
                <a:gd name="T7" fmla="*/ 1040 h 1419"/>
                <a:gd name="T8" fmla="*/ 171 w 1998"/>
                <a:gd name="T9" fmla="*/ 1037 h 1419"/>
                <a:gd name="T10" fmla="*/ 205 w 1998"/>
                <a:gd name="T11" fmla="*/ 1071 h 1419"/>
                <a:gd name="T12" fmla="*/ 299 w 1998"/>
                <a:gd name="T13" fmla="*/ 1116 h 1419"/>
                <a:gd name="T14" fmla="*/ 385 w 1998"/>
                <a:gd name="T15" fmla="*/ 1158 h 1419"/>
                <a:gd name="T16" fmla="*/ 485 w 1998"/>
                <a:gd name="T17" fmla="*/ 1359 h 1419"/>
                <a:gd name="T18" fmla="*/ 804 w 1998"/>
                <a:gd name="T19" fmla="*/ 1359 h 1419"/>
                <a:gd name="T20" fmla="*/ 1169 w 1998"/>
                <a:gd name="T21" fmla="*/ 1404 h 1419"/>
                <a:gd name="T22" fmla="*/ 1488 w 1998"/>
                <a:gd name="T23" fmla="*/ 1270 h 1419"/>
                <a:gd name="T24" fmla="*/ 1716 w 1998"/>
                <a:gd name="T25" fmla="*/ 1270 h 1419"/>
                <a:gd name="T26" fmla="*/ 1625 w 1998"/>
                <a:gd name="T27" fmla="*/ 1135 h 1419"/>
                <a:gd name="T28" fmla="*/ 1533 w 1998"/>
                <a:gd name="T29" fmla="*/ 911 h 1419"/>
                <a:gd name="T30" fmla="*/ 1442 w 1998"/>
                <a:gd name="T31" fmla="*/ 956 h 1419"/>
                <a:gd name="T32" fmla="*/ 1366 w 1998"/>
                <a:gd name="T33" fmla="*/ 863 h 1419"/>
                <a:gd name="T34" fmla="*/ 1380 w 1998"/>
                <a:gd name="T35" fmla="*/ 829 h 1419"/>
                <a:gd name="T36" fmla="*/ 1360 w 1998"/>
                <a:gd name="T37" fmla="*/ 765 h 1419"/>
                <a:gd name="T38" fmla="*/ 1351 w 1998"/>
                <a:gd name="T39" fmla="*/ 597 h 1419"/>
                <a:gd name="T40" fmla="*/ 1284 w 1998"/>
                <a:gd name="T41" fmla="*/ 533 h 1419"/>
                <a:gd name="T42" fmla="*/ 1260 w 1998"/>
                <a:gd name="T43" fmla="*/ 463 h 1419"/>
                <a:gd name="T44" fmla="*/ 1305 w 1998"/>
                <a:gd name="T45" fmla="*/ 373 h 1419"/>
                <a:gd name="T46" fmla="*/ 1442 w 1998"/>
                <a:gd name="T47" fmla="*/ 329 h 1419"/>
                <a:gd name="T48" fmla="*/ 1488 w 1998"/>
                <a:gd name="T49" fmla="*/ 194 h 1419"/>
                <a:gd name="T50" fmla="*/ 1670 w 1998"/>
                <a:gd name="T51" fmla="*/ 194 h 1419"/>
                <a:gd name="T52" fmla="*/ 1898 w 1998"/>
                <a:gd name="T53" fmla="*/ 373 h 1419"/>
                <a:gd name="T54" fmla="*/ 1975 w 1998"/>
                <a:gd name="T55" fmla="*/ 63 h 1419"/>
                <a:gd name="T56" fmla="*/ 1998 w 1998"/>
                <a:gd name="T57" fmla="*/ 1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998" h="1419">
                  <a:moveTo>
                    <a:pt x="0" y="1016"/>
                  </a:moveTo>
                  <a:cubicBezTo>
                    <a:pt x="1" y="1015"/>
                    <a:pt x="0" y="1006"/>
                    <a:pt x="9" y="1012"/>
                  </a:cubicBezTo>
                  <a:cubicBezTo>
                    <a:pt x="17" y="1018"/>
                    <a:pt x="34" y="1044"/>
                    <a:pt x="51" y="1048"/>
                  </a:cubicBezTo>
                  <a:cubicBezTo>
                    <a:pt x="68" y="1053"/>
                    <a:pt x="91" y="1042"/>
                    <a:pt x="111" y="1040"/>
                  </a:cubicBezTo>
                  <a:cubicBezTo>
                    <a:pt x="131" y="1038"/>
                    <a:pt x="156" y="1033"/>
                    <a:pt x="171" y="1037"/>
                  </a:cubicBezTo>
                  <a:cubicBezTo>
                    <a:pt x="186" y="1042"/>
                    <a:pt x="184" y="1058"/>
                    <a:pt x="205" y="1071"/>
                  </a:cubicBezTo>
                  <a:cubicBezTo>
                    <a:pt x="226" y="1084"/>
                    <a:pt x="270" y="1102"/>
                    <a:pt x="299" y="1116"/>
                  </a:cubicBezTo>
                  <a:cubicBezTo>
                    <a:pt x="329" y="1130"/>
                    <a:pt x="354" y="1117"/>
                    <a:pt x="385" y="1158"/>
                  </a:cubicBezTo>
                  <a:cubicBezTo>
                    <a:pt x="415" y="1198"/>
                    <a:pt x="415" y="1326"/>
                    <a:pt x="485" y="1359"/>
                  </a:cubicBezTo>
                  <a:cubicBezTo>
                    <a:pt x="554" y="1393"/>
                    <a:pt x="690" y="1352"/>
                    <a:pt x="804" y="1359"/>
                  </a:cubicBezTo>
                  <a:cubicBezTo>
                    <a:pt x="918" y="1367"/>
                    <a:pt x="1055" y="1419"/>
                    <a:pt x="1169" y="1404"/>
                  </a:cubicBezTo>
                  <a:cubicBezTo>
                    <a:pt x="1283" y="1389"/>
                    <a:pt x="1397" y="1292"/>
                    <a:pt x="1488" y="1270"/>
                  </a:cubicBezTo>
                  <a:cubicBezTo>
                    <a:pt x="1579" y="1247"/>
                    <a:pt x="1693" y="1292"/>
                    <a:pt x="1716" y="1270"/>
                  </a:cubicBezTo>
                  <a:cubicBezTo>
                    <a:pt x="1739" y="1247"/>
                    <a:pt x="1655" y="1195"/>
                    <a:pt x="1625" y="1135"/>
                  </a:cubicBezTo>
                  <a:cubicBezTo>
                    <a:pt x="1594" y="1075"/>
                    <a:pt x="1564" y="941"/>
                    <a:pt x="1533" y="911"/>
                  </a:cubicBezTo>
                  <a:cubicBezTo>
                    <a:pt x="1503" y="881"/>
                    <a:pt x="1470" y="964"/>
                    <a:pt x="1442" y="956"/>
                  </a:cubicBezTo>
                  <a:cubicBezTo>
                    <a:pt x="1414" y="948"/>
                    <a:pt x="1376" y="884"/>
                    <a:pt x="1366" y="863"/>
                  </a:cubicBezTo>
                  <a:cubicBezTo>
                    <a:pt x="1356" y="842"/>
                    <a:pt x="1381" y="845"/>
                    <a:pt x="1380" y="829"/>
                  </a:cubicBezTo>
                  <a:cubicBezTo>
                    <a:pt x="1379" y="813"/>
                    <a:pt x="1365" y="804"/>
                    <a:pt x="1360" y="765"/>
                  </a:cubicBezTo>
                  <a:cubicBezTo>
                    <a:pt x="1355" y="726"/>
                    <a:pt x="1364" y="636"/>
                    <a:pt x="1351" y="597"/>
                  </a:cubicBezTo>
                  <a:cubicBezTo>
                    <a:pt x="1338" y="558"/>
                    <a:pt x="1299" y="555"/>
                    <a:pt x="1284" y="533"/>
                  </a:cubicBezTo>
                  <a:cubicBezTo>
                    <a:pt x="1269" y="511"/>
                    <a:pt x="1257" y="490"/>
                    <a:pt x="1260" y="463"/>
                  </a:cubicBezTo>
                  <a:cubicBezTo>
                    <a:pt x="1263" y="436"/>
                    <a:pt x="1275" y="396"/>
                    <a:pt x="1305" y="373"/>
                  </a:cubicBezTo>
                  <a:cubicBezTo>
                    <a:pt x="1336" y="351"/>
                    <a:pt x="1412" y="358"/>
                    <a:pt x="1442" y="329"/>
                  </a:cubicBezTo>
                  <a:cubicBezTo>
                    <a:pt x="1473" y="299"/>
                    <a:pt x="1450" y="217"/>
                    <a:pt x="1488" y="194"/>
                  </a:cubicBezTo>
                  <a:cubicBezTo>
                    <a:pt x="1526" y="172"/>
                    <a:pt x="1602" y="164"/>
                    <a:pt x="1670" y="194"/>
                  </a:cubicBezTo>
                  <a:cubicBezTo>
                    <a:pt x="1739" y="224"/>
                    <a:pt x="1847" y="396"/>
                    <a:pt x="1898" y="373"/>
                  </a:cubicBezTo>
                  <a:cubicBezTo>
                    <a:pt x="1950" y="351"/>
                    <a:pt x="1959" y="125"/>
                    <a:pt x="1975" y="63"/>
                  </a:cubicBezTo>
                  <a:cubicBezTo>
                    <a:pt x="1991" y="0"/>
                    <a:pt x="1993" y="14"/>
                    <a:pt x="1998" y="1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73"/>
            <p:cNvSpPr>
              <a:spLocks/>
            </p:cNvSpPr>
            <p:nvPr/>
          </p:nvSpPr>
          <p:spPr bwMode="auto">
            <a:xfrm>
              <a:off x="3427932" y="1027037"/>
              <a:ext cx="173077" cy="753035"/>
            </a:xfrm>
            <a:custGeom>
              <a:avLst/>
              <a:gdLst>
                <a:gd name="T0" fmla="*/ 0 w 102"/>
                <a:gd name="T1" fmla="*/ 496 h 496"/>
                <a:gd name="T2" fmla="*/ 47 w 102"/>
                <a:gd name="T3" fmla="*/ 351 h 496"/>
                <a:gd name="T4" fmla="*/ 94 w 102"/>
                <a:gd name="T5" fmla="*/ 206 h 496"/>
                <a:gd name="T6" fmla="*/ 94 w 102"/>
                <a:gd name="T7" fmla="*/ 62 h 496"/>
                <a:gd name="T8" fmla="*/ 96 w 102"/>
                <a:gd name="T9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96">
                  <a:moveTo>
                    <a:pt x="0" y="496"/>
                  </a:moveTo>
                  <a:cubicBezTo>
                    <a:pt x="16" y="448"/>
                    <a:pt x="31" y="399"/>
                    <a:pt x="47" y="351"/>
                  </a:cubicBezTo>
                  <a:cubicBezTo>
                    <a:pt x="63" y="303"/>
                    <a:pt x="86" y="255"/>
                    <a:pt x="94" y="206"/>
                  </a:cubicBezTo>
                  <a:cubicBezTo>
                    <a:pt x="102" y="158"/>
                    <a:pt x="94" y="96"/>
                    <a:pt x="94" y="62"/>
                  </a:cubicBezTo>
                  <a:cubicBezTo>
                    <a:pt x="94" y="28"/>
                    <a:pt x="96" y="13"/>
                    <a:pt x="96" y="0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64"/>
            <p:cNvSpPr>
              <a:spLocks/>
            </p:cNvSpPr>
            <p:nvPr/>
          </p:nvSpPr>
          <p:spPr bwMode="auto">
            <a:xfrm>
              <a:off x="5034205" y="3539686"/>
              <a:ext cx="1703439" cy="1537953"/>
            </a:xfrm>
            <a:custGeom>
              <a:avLst/>
              <a:gdLst>
                <a:gd name="T0" fmla="*/ 0 w 1016"/>
                <a:gd name="T1" fmla="*/ 48 h 1008"/>
                <a:gd name="T2" fmla="*/ 96 w 1016"/>
                <a:gd name="T3" fmla="*/ 0 h 1008"/>
                <a:gd name="T4" fmla="*/ 192 w 1016"/>
                <a:gd name="T5" fmla="*/ 48 h 1008"/>
                <a:gd name="T6" fmla="*/ 192 w 1016"/>
                <a:gd name="T7" fmla="*/ 192 h 1008"/>
                <a:gd name="T8" fmla="*/ 192 w 1016"/>
                <a:gd name="T9" fmla="*/ 288 h 1008"/>
                <a:gd name="T10" fmla="*/ 288 w 1016"/>
                <a:gd name="T11" fmla="*/ 288 h 1008"/>
                <a:gd name="T12" fmla="*/ 336 w 1016"/>
                <a:gd name="T13" fmla="*/ 288 h 1008"/>
                <a:gd name="T14" fmla="*/ 480 w 1016"/>
                <a:gd name="T15" fmla="*/ 336 h 1008"/>
                <a:gd name="T16" fmla="*/ 528 w 1016"/>
                <a:gd name="T17" fmla="*/ 240 h 1008"/>
                <a:gd name="T18" fmla="*/ 768 w 1016"/>
                <a:gd name="T19" fmla="*/ 336 h 1008"/>
                <a:gd name="T20" fmla="*/ 960 w 1016"/>
                <a:gd name="T21" fmla="*/ 288 h 1008"/>
                <a:gd name="T22" fmla="*/ 1008 w 1016"/>
                <a:gd name="T23" fmla="*/ 432 h 1008"/>
                <a:gd name="T24" fmla="*/ 1008 w 1016"/>
                <a:gd name="T25" fmla="*/ 624 h 1008"/>
                <a:gd name="T26" fmla="*/ 960 w 1016"/>
                <a:gd name="T27" fmla="*/ 720 h 1008"/>
                <a:gd name="T28" fmla="*/ 912 w 1016"/>
                <a:gd name="T29" fmla="*/ 864 h 1008"/>
                <a:gd name="T30" fmla="*/ 720 w 1016"/>
                <a:gd name="T31" fmla="*/ 912 h 1008"/>
                <a:gd name="T32" fmla="*/ 720 w 1016"/>
                <a:gd name="T33" fmla="*/ 1008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16" h="1008">
                  <a:moveTo>
                    <a:pt x="0" y="48"/>
                  </a:moveTo>
                  <a:cubicBezTo>
                    <a:pt x="32" y="24"/>
                    <a:pt x="64" y="0"/>
                    <a:pt x="96" y="0"/>
                  </a:cubicBezTo>
                  <a:cubicBezTo>
                    <a:pt x="128" y="0"/>
                    <a:pt x="176" y="16"/>
                    <a:pt x="192" y="48"/>
                  </a:cubicBezTo>
                  <a:cubicBezTo>
                    <a:pt x="208" y="80"/>
                    <a:pt x="192" y="152"/>
                    <a:pt x="192" y="192"/>
                  </a:cubicBezTo>
                  <a:cubicBezTo>
                    <a:pt x="192" y="232"/>
                    <a:pt x="176" y="272"/>
                    <a:pt x="192" y="288"/>
                  </a:cubicBezTo>
                  <a:cubicBezTo>
                    <a:pt x="208" y="304"/>
                    <a:pt x="264" y="288"/>
                    <a:pt x="288" y="288"/>
                  </a:cubicBezTo>
                  <a:cubicBezTo>
                    <a:pt x="312" y="288"/>
                    <a:pt x="304" y="280"/>
                    <a:pt x="336" y="288"/>
                  </a:cubicBezTo>
                  <a:cubicBezTo>
                    <a:pt x="368" y="296"/>
                    <a:pt x="448" y="344"/>
                    <a:pt x="480" y="336"/>
                  </a:cubicBezTo>
                  <a:cubicBezTo>
                    <a:pt x="512" y="328"/>
                    <a:pt x="480" y="240"/>
                    <a:pt x="528" y="240"/>
                  </a:cubicBezTo>
                  <a:cubicBezTo>
                    <a:pt x="576" y="240"/>
                    <a:pt x="696" y="328"/>
                    <a:pt x="768" y="336"/>
                  </a:cubicBezTo>
                  <a:cubicBezTo>
                    <a:pt x="840" y="344"/>
                    <a:pt x="920" y="272"/>
                    <a:pt x="960" y="288"/>
                  </a:cubicBezTo>
                  <a:cubicBezTo>
                    <a:pt x="1000" y="304"/>
                    <a:pt x="1000" y="376"/>
                    <a:pt x="1008" y="432"/>
                  </a:cubicBezTo>
                  <a:cubicBezTo>
                    <a:pt x="1016" y="488"/>
                    <a:pt x="1016" y="576"/>
                    <a:pt x="1008" y="624"/>
                  </a:cubicBezTo>
                  <a:cubicBezTo>
                    <a:pt x="1000" y="672"/>
                    <a:pt x="976" y="680"/>
                    <a:pt x="960" y="720"/>
                  </a:cubicBezTo>
                  <a:cubicBezTo>
                    <a:pt x="944" y="760"/>
                    <a:pt x="952" y="832"/>
                    <a:pt x="912" y="864"/>
                  </a:cubicBezTo>
                  <a:cubicBezTo>
                    <a:pt x="872" y="896"/>
                    <a:pt x="752" y="888"/>
                    <a:pt x="720" y="912"/>
                  </a:cubicBezTo>
                  <a:cubicBezTo>
                    <a:pt x="688" y="936"/>
                    <a:pt x="720" y="992"/>
                    <a:pt x="720" y="1008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79"/>
            <p:cNvSpPr>
              <a:spLocks/>
            </p:cNvSpPr>
            <p:nvPr/>
          </p:nvSpPr>
          <p:spPr bwMode="auto">
            <a:xfrm>
              <a:off x="5012950" y="3612560"/>
              <a:ext cx="44029" cy="355263"/>
            </a:xfrm>
            <a:custGeom>
              <a:avLst/>
              <a:gdLst>
                <a:gd name="T0" fmla="*/ 14 w 28"/>
                <a:gd name="T1" fmla="*/ 0 h 233"/>
                <a:gd name="T2" fmla="*/ 26 w 28"/>
                <a:gd name="T3" fmla="*/ 103 h 233"/>
                <a:gd name="T4" fmla="*/ 0 w 28"/>
                <a:gd name="T5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3">
                  <a:moveTo>
                    <a:pt x="14" y="0"/>
                  </a:moveTo>
                  <a:cubicBezTo>
                    <a:pt x="16" y="17"/>
                    <a:pt x="28" y="64"/>
                    <a:pt x="26" y="103"/>
                  </a:cubicBezTo>
                  <a:cubicBezTo>
                    <a:pt x="24" y="142"/>
                    <a:pt x="5" y="206"/>
                    <a:pt x="0" y="233"/>
                  </a:cubicBezTo>
                </a:path>
              </a:pathLst>
            </a:custGeom>
            <a:noFill/>
            <a:ln w="254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Text Box 36"/>
            <p:cNvSpPr txBox="1">
              <a:spLocks noChangeArrowheads="1"/>
            </p:cNvSpPr>
            <p:nvPr/>
          </p:nvSpPr>
          <p:spPr bwMode="auto">
            <a:xfrm>
              <a:off x="6239669" y="5528549"/>
              <a:ext cx="680075" cy="289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en-US" sz="1400" b="1" dirty="0">
                  <a:latin typeface="Courier New" pitchFamily="49" charset="0"/>
                </a:rPr>
                <a:t>IDAHO</a:t>
              </a:r>
              <a:endParaRPr lang="en-US" sz="1400" dirty="0">
                <a:latin typeface="Courier New" pitchFamily="49" charset="0"/>
              </a:endParaRPr>
            </a:p>
          </p:txBody>
        </p:sp>
        <p:sp>
          <p:nvSpPr>
            <p:cNvPr id="24" name="Text Box 51"/>
            <p:cNvSpPr txBox="1">
              <a:spLocks noChangeArrowheads="1"/>
            </p:cNvSpPr>
            <p:nvPr/>
          </p:nvSpPr>
          <p:spPr bwMode="auto">
            <a:xfrm>
              <a:off x="4123738" y="1905000"/>
              <a:ext cx="906548" cy="7333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Lower </a:t>
              </a:r>
            </a:p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Granite</a:t>
              </a:r>
            </a:p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Dam</a:t>
              </a:r>
            </a:p>
          </p:txBody>
        </p:sp>
        <p:sp>
          <p:nvSpPr>
            <p:cNvPr id="25" name="Text Box 53"/>
            <p:cNvSpPr txBox="1">
              <a:spLocks noChangeArrowheads="1"/>
            </p:cNvSpPr>
            <p:nvPr/>
          </p:nvSpPr>
          <p:spPr bwMode="auto">
            <a:xfrm>
              <a:off x="1264102" y="4130261"/>
              <a:ext cx="1197013" cy="5179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Bonneville</a:t>
              </a:r>
            </a:p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Dam</a:t>
              </a:r>
            </a:p>
          </p:txBody>
        </p:sp>
        <p:sp>
          <p:nvSpPr>
            <p:cNvPr id="26" name="Freeform 130"/>
            <p:cNvSpPr>
              <a:spLocks/>
            </p:cNvSpPr>
            <p:nvPr/>
          </p:nvSpPr>
          <p:spPr bwMode="auto">
            <a:xfrm>
              <a:off x="3845442" y="3519948"/>
              <a:ext cx="1149289" cy="6073"/>
            </a:xfrm>
            <a:custGeom>
              <a:avLst/>
              <a:gdLst>
                <a:gd name="T0" fmla="*/ 0 w 686"/>
                <a:gd name="T1" fmla="*/ 0 h 5"/>
                <a:gd name="T2" fmla="*/ 686 w 686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6" h="5">
                  <a:moveTo>
                    <a:pt x="0" y="0"/>
                  </a:moveTo>
                  <a:lnTo>
                    <a:pt x="686" y="5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Freeform 131"/>
            <p:cNvSpPr>
              <a:spLocks/>
            </p:cNvSpPr>
            <p:nvPr/>
          </p:nvSpPr>
          <p:spPr bwMode="auto">
            <a:xfrm>
              <a:off x="4906675" y="1140904"/>
              <a:ext cx="16701" cy="2069328"/>
            </a:xfrm>
            <a:custGeom>
              <a:avLst/>
              <a:gdLst>
                <a:gd name="T0" fmla="*/ 11 w 11"/>
                <a:gd name="T1" fmla="*/ 0 h 1357"/>
                <a:gd name="T2" fmla="*/ 5 w 11"/>
                <a:gd name="T3" fmla="*/ 1319 h 1357"/>
                <a:gd name="T4" fmla="*/ 0 w 11"/>
                <a:gd name="T5" fmla="*/ 1335 h 1357"/>
                <a:gd name="T6" fmla="*/ 7 w 11"/>
                <a:gd name="T7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357">
                  <a:moveTo>
                    <a:pt x="11" y="0"/>
                  </a:moveTo>
                  <a:lnTo>
                    <a:pt x="5" y="1319"/>
                  </a:lnTo>
                  <a:lnTo>
                    <a:pt x="0" y="1335"/>
                  </a:lnTo>
                  <a:lnTo>
                    <a:pt x="7" y="1357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Freeform 132"/>
            <p:cNvSpPr>
              <a:spLocks/>
            </p:cNvSpPr>
            <p:nvPr/>
          </p:nvSpPr>
          <p:spPr bwMode="auto">
            <a:xfrm>
              <a:off x="4926412" y="5138367"/>
              <a:ext cx="45546" cy="1624491"/>
            </a:xfrm>
            <a:custGeom>
              <a:avLst/>
              <a:gdLst>
                <a:gd name="T0" fmla="*/ 16 w 26"/>
                <a:gd name="T1" fmla="*/ 1064 h 1064"/>
                <a:gd name="T2" fmla="*/ 0 w 26"/>
                <a:gd name="T3" fmla="*/ 110 h 1064"/>
                <a:gd name="T4" fmla="*/ 26 w 26"/>
                <a:gd name="T5" fmla="*/ 59 h 1064"/>
                <a:gd name="T6" fmla="*/ 18 w 26"/>
                <a:gd name="T7" fmla="*/ 0 h 1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1064">
                  <a:moveTo>
                    <a:pt x="16" y="1064"/>
                  </a:moveTo>
                  <a:lnTo>
                    <a:pt x="0" y="110"/>
                  </a:lnTo>
                  <a:lnTo>
                    <a:pt x="26" y="59"/>
                  </a:lnTo>
                  <a:lnTo>
                    <a:pt x="18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Freeform 133"/>
            <p:cNvSpPr>
              <a:spLocks/>
            </p:cNvSpPr>
            <p:nvPr/>
          </p:nvSpPr>
          <p:spPr bwMode="auto">
            <a:xfrm>
              <a:off x="5472970" y="1154567"/>
              <a:ext cx="619432" cy="1588054"/>
            </a:xfrm>
            <a:custGeom>
              <a:avLst/>
              <a:gdLst>
                <a:gd name="T0" fmla="*/ 0 w 368"/>
                <a:gd name="T1" fmla="*/ 0 h 1042"/>
                <a:gd name="T2" fmla="*/ 0 w 368"/>
                <a:gd name="T3" fmla="*/ 512 h 1042"/>
                <a:gd name="T4" fmla="*/ 32 w 368"/>
                <a:gd name="T5" fmla="*/ 570 h 1042"/>
                <a:gd name="T6" fmla="*/ 64 w 368"/>
                <a:gd name="T7" fmla="*/ 602 h 1042"/>
                <a:gd name="T8" fmla="*/ 90 w 368"/>
                <a:gd name="T9" fmla="*/ 647 h 1042"/>
                <a:gd name="T10" fmla="*/ 128 w 368"/>
                <a:gd name="T11" fmla="*/ 698 h 1042"/>
                <a:gd name="T12" fmla="*/ 116 w 368"/>
                <a:gd name="T13" fmla="*/ 736 h 1042"/>
                <a:gd name="T14" fmla="*/ 141 w 368"/>
                <a:gd name="T15" fmla="*/ 762 h 1042"/>
                <a:gd name="T16" fmla="*/ 109 w 368"/>
                <a:gd name="T17" fmla="*/ 813 h 1042"/>
                <a:gd name="T18" fmla="*/ 173 w 368"/>
                <a:gd name="T19" fmla="*/ 839 h 1042"/>
                <a:gd name="T20" fmla="*/ 231 w 368"/>
                <a:gd name="T21" fmla="*/ 903 h 1042"/>
                <a:gd name="T22" fmla="*/ 269 w 368"/>
                <a:gd name="T23" fmla="*/ 890 h 1042"/>
                <a:gd name="T24" fmla="*/ 282 w 368"/>
                <a:gd name="T25" fmla="*/ 941 h 1042"/>
                <a:gd name="T26" fmla="*/ 333 w 368"/>
                <a:gd name="T27" fmla="*/ 986 h 1042"/>
                <a:gd name="T28" fmla="*/ 368 w 368"/>
                <a:gd name="T29" fmla="*/ 104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8" h="1042">
                  <a:moveTo>
                    <a:pt x="0" y="0"/>
                  </a:moveTo>
                  <a:lnTo>
                    <a:pt x="0" y="512"/>
                  </a:lnTo>
                  <a:lnTo>
                    <a:pt x="32" y="570"/>
                  </a:lnTo>
                  <a:lnTo>
                    <a:pt x="64" y="602"/>
                  </a:lnTo>
                  <a:lnTo>
                    <a:pt x="90" y="647"/>
                  </a:lnTo>
                  <a:lnTo>
                    <a:pt x="128" y="698"/>
                  </a:lnTo>
                  <a:lnTo>
                    <a:pt x="116" y="736"/>
                  </a:lnTo>
                  <a:lnTo>
                    <a:pt x="141" y="762"/>
                  </a:lnTo>
                  <a:lnTo>
                    <a:pt x="109" y="813"/>
                  </a:lnTo>
                  <a:lnTo>
                    <a:pt x="173" y="839"/>
                  </a:lnTo>
                  <a:lnTo>
                    <a:pt x="231" y="903"/>
                  </a:lnTo>
                  <a:lnTo>
                    <a:pt x="269" y="890"/>
                  </a:lnTo>
                  <a:lnTo>
                    <a:pt x="282" y="941"/>
                  </a:lnTo>
                  <a:lnTo>
                    <a:pt x="333" y="986"/>
                  </a:lnTo>
                  <a:lnTo>
                    <a:pt x="368" y="1042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Freeform 134"/>
            <p:cNvSpPr>
              <a:spLocks/>
            </p:cNvSpPr>
            <p:nvPr/>
          </p:nvSpPr>
          <p:spPr bwMode="auto">
            <a:xfrm>
              <a:off x="263969" y="1439992"/>
              <a:ext cx="719635" cy="5951408"/>
            </a:xfrm>
            <a:custGeom>
              <a:avLst/>
              <a:gdLst>
                <a:gd name="T0" fmla="*/ 60 w 421"/>
                <a:gd name="T1" fmla="*/ 3920 h 3920"/>
                <a:gd name="T2" fmla="*/ 26 w 421"/>
                <a:gd name="T3" fmla="*/ 3821 h 3920"/>
                <a:gd name="T4" fmla="*/ 76 w 421"/>
                <a:gd name="T5" fmla="*/ 3769 h 3920"/>
                <a:gd name="T6" fmla="*/ 94 w 421"/>
                <a:gd name="T7" fmla="*/ 3712 h 3920"/>
                <a:gd name="T8" fmla="*/ 100 w 421"/>
                <a:gd name="T9" fmla="*/ 3660 h 3920"/>
                <a:gd name="T10" fmla="*/ 88 w 421"/>
                <a:gd name="T11" fmla="*/ 3551 h 3920"/>
                <a:gd name="T12" fmla="*/ 63 w 421"/>
                <a:gd name="T13" fmla="*/ 3487 h 3920"/>
                <a:gd name="T14" fmla="*/ 63 w 421"/>
                <a:gd name="T15" fmla="*/ 3377 h 3920"/>
                <a:gd name="T16" fmla="*/ 44 w 421"/>
                <a:gd name="T17" fmla="*/ 3326 h 3920"/>
                <a:gd name="T18" fmla="*/ 13 w 421"/>
                <a:gd name="T19" fmla="*/ 3287 h 3920"/>
                <a:gd name="T20" fmla="*/ 13 w 421"/>
                <a:gd name="T21" fmla="*/ 3248 h 3920"/>
                <a:gd name="T22" fmla="*/ 6 w 421"/>
                <a:gd name="T23" fmla="*/ 3107 h 3920"/>
                <a:gd name="T24" fmla="*/ 37 w 421"/>
                <a:gd name="T25" fmla="*/ 3049 h 3920"/>
                <a:gd name="T26" fmla="*/ 31 w 421"/>
                <a:gd name="T27" fmla="*/ 2991 h 3920"/>
                <a:gd name="T28" fmla="*/ 0 w 421"/>
                <a:gd name="T29" fmla="*/ 2959 h 3920"/>
                <a:gd name="T30" fmla="*/ 6 w 421"/>
                <a:gd name="T31" fmla="*/ 2817 h 3920"/>
                <a:gd name="T32" fmla="*/ 57 w 421"/>
                <a:gd name="T33" fmla="*/ 2779 h 3920"/>
                <a:gd name="T34" fmla="*/ 88 w 421"/>
                <a:gd name="T35" fmla="*/ 2618 h 3920"/>
                <a:gd name="T36" fmla="*/ 183 w 421"/>
                <a:gd name="T37" fmla="*/ 2438 h 3920"/>
                <a:gd name="T38" fmla="*/ 188 w 421"/>
                <a:gd name="T39" fmla="*/ 2238 h 3920"/>
                <a:gd name="T40" fmla="*/ 226 w 421"/>
                <a:gd name="T41" fmla="*/ 2039 h 3920"/>
                <a:gd name="T42" fmla="*/ 251 w 421"/>
                <a:gd name="T43" fmla="*/ 1975 h 3920"/>
                <a:gd name="T44" fmla="*/ 233 w 421"/>
                <a:gd name="T45" fmla="*/ 1924 h 3920"/>
                <a:gd name="T46" fmla="*/ 264 w 421"/>
                <a:gd name="T47" fmla="*/ 1801 h 3920"/>
                <a:gd name="T48" fmla="*/ 295 w 421"/>
                <a:gd name="T49" fmla="*/ 1653 h 3920"/>
                <a:gd name="T50" fmla="*/ 301 w 421"/>
                <a:gd name="T51" fmla="*/ 1582 h 3920"/>
                <a:gd name="T52" fmla="*/ 314 w 421"/>
                <a:gd name="T53" fmla="*/ 1512 h 3920"/>
                <a:gd name="T54" fmla="*/ 314 w 421"/>
                <a:gd name="T55" fmla="*/ 1473 h 3920"/>
                <a:gd name="T56" fmla="*/ 320 w 421"/>
                <a:gd name="T57" fmla="*/ 1389 h 3920"/>
                <a:gd name="T58" fmla="*/ 320 w 421"/>
                <a:gd name="T59" fmla="*/ 1286 h 3920"/>
                <a:gd name="T60" fmla="*/ 340 w 421"/>
                <a:gd name="T61" fmla="*/ 1222 h 3920"/>
                <a:gd name="T62" fmla="*/ 333 w 421"/>
                <a:gd name="T63" fmla="*/ 1171 h 3920"/>
                <a:gd name="T64" fmla="*/ 314 w 421"/>
                <a:gd name="T65" fmla="*/ 1132 h 3920"/>
                <a:gd name="T66" fmla="*/ 314 w 421"/>
                <a:gd name="T67" fmla="*/ 1080 h 3920"/>
                <a:gd name="T68" fmla="*/ 327 w 421"/>
                <a:gd name="T69" fmla="*/ 1016 h 3920"/>
                <a:gd name="T70" fmla="*/ 371 w 421"/>
                <a:gd name="T71" fmla="*/ 1016 h 3920"/>
                <a:gd name="T72" fmla="*/ 364 w 421"/>
                <a:gd name="T73" fmla="*/ 965 h 3920"/>
                <a:gd name="T74" fmla="*/ 390 w 421"/>
                <a:gd name="T75" fmla="*/ 907 h 3920"/>
                <a:gd name="T76" fmla="*/ 314 w 421"/>
                <a:gd name="T77" fmla="*/ 887 h 3920"/>
                <a:gd name="T78" fmla="*/ 314 w 421"/>
                <a:gd name="T79" fmla="*/ 836 h 3920"/>
                <a:gd name="T80" fmla="*/ 351 w 421"/>
                <a:gd name="T81" fmla="*/ 804 h 3920"/>
                <a:gd name="T82" fmla="*/ 421 w 421"/>
                <a:gd name="T83" fmla="*/ 772 h 3920"/>
                <a:gd name="T84" fmla="*/ 351 w 421"/>
                <a:gd name="T85" fmla="*/ 740 h 3920"/>
                <a:gd name="T86" fmla="*/ 301 w 421"/>
                <a:gd name="T87" fmla="*/ 727 h 3920"/>
                <a:gd name="T88" fmla="*/ 295 w 421"/>
                <a:gd name="T89" fmla="*/ 592 h 3920"/>
                <a:gd name="T90" fmla="*/ 257 w 421"/>
                <a:gd name="T91" fmla="*/ 547 h 3920"/>
                <a:gd name="T92" fmla="*/ 264 w 421"/>
                <a:gd name="T93" fmla="*/ 444 h 3920"/>
                <a:gd name="T94" fmla="*/ 233 w 421"/>
                <a:gd name="T95" fmla="*/ 322 h 3920"/>
                <a:gd name="T96" fmla="*/ 194 w 421"/>
                <a:gd name="T97" fmla="*/ 257 h 3920"/>
                <a:gd name="T98" fmla="*/ 176 w 421"/>
                <a:gd name="T99" fmla="*/ 206 h 3920"/>
                <a:gd name="T100" fmla="*/ 163 w 421"/>
                <a:gd name="T101" fmla="*/ 148 h 3920"/>
                <a:gd name="T102" fmla="*/ 170 w 421"/>
                <a:gd name="T103" fmla="*/ 70 h 3920"/>
                <a:gd name="T104" fmla="*/ 201 w 421"/>
                <a:gd name="T105" fmla="*/ 32 h 3920"/>
                <a:gd name="T106" fmla="*/ 183 w 421"/>
                <a:gd name="T107" fmla="*/ 0 h 3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1" h="3920">
                  <a:moveTo>
                    <a:pt x="60" y="3920"/>
                  </a:moveTo>
                  <a:lnTo>
                    <a:pt x="26" y="3821"/>
                  </a:lnTo>
                  <a:lnTo>
                    <a:pt x="76" y="3769"/>
                  </a:lnTo>
                  <a:lnTo>
                    <a:pt x="94" y="3712"/>
                  </a:lnTo>
                  <a:lnTo>
                    <a:pt x="100" y="3660"/>
                  </a:lnTo>
                  <a:lnTo>
                    <a:pt x="88" y="3551"/>
                  </a:lnTo>
                  <a:lnTo>
                    <a:pt x="63" y="3487"/>
                  </a:lnTo>
                  <a:lnTo>
                    <a:pt x="63" y="3377"/>
                  </a:lnTo>
                  <a:lnTo>
                    <a:pt x="44" y="3326"/>
                  </a:lnTo>
                  <a:lnTo>
                    <a:pt x="13" y="3287"/>
                  </a:lnTo>
                  <a:lnTo>
                    <a:pt x="13" y="3248"/>
                  </a:lnTo>
                  <a:lnTo>
                    <a:pt x="6" y="3107"/>
                  </a:lnTo>
                  <a:lnTo>
                    <a:pt x="37" y="3049"/>
                  </a:lnTo>
                  <a:lnTo>
                    <a:pt x="31" y="2991"/>
                  </a:lnTo>
                  <a:lnTo>
                    <a:pt x="0" y="2959"/>
                  </a:lnTo>
                  <a:lnTo>
                    <a:pt x="6" y="2817"/>
                  </a:lnTo>
                  <a:lnTo>
                    <a:pt x="57" y="2779"/>
                  </a:lnTo>
                  <a:lnTo>
                    <a:pt x="88" y="2618"/>
                  </a:lnTo>
                  <a:lnTo>
                    <a:pt x="183" y="2438"/>
                  </a:lnTo>
                  <a:lnTo>
                    <a:pt x="188" y="2238"/>
                  </a:lnTo>
                  <a:lnTo>
                    <a:pt x="226" y="2039"/>
                  </a:lnTo>
                  <a:lnTo>
                    <a:pt x="251" y="1975"/>
                  </a:lnTo>
                  <a:lnTo>
                    <a:pt x="233" y="1924"/>
                  </a:lnTo>
                  <a:lnTo>
                    <a:pt x="264" y="1801"/>
                  </a:lnTo>
                  <a:lnTo>
                    <a:pt x="295" y="1653"/>
                  </a:lnTo>
                  <a:lnTo>
                    <a:pt x="301" y="1582"/>
                  </a:lnTo>
                  <a:lnTo>
                    <a:pt x="314" y="1512"/>
                  </a:lnTo>
                  <a:lnTo>
                    <a:pt x="314" y="1473"/>
                  </a:lnTo>
                  <a:lnTo>
                    <a:pt x="320" y="1389"/>
                  </a:lnTo>
                  <a:lnTo>
                    <a:pt x="320" y="1286"/>
                  </a:lnTo>
                  <a:lnTo>
                    <a:pt x="340" y="1222"/>
                  </a:lnTo>
                  <a:lnTo>
                    <a:pt x="333" y="1171"/>
                  </a:lnTo>
                  <a:lnTo>
                    <a:pt x="314" y="1132"/>
                  </a:lnTo>
                  <a:lnTo>
                    <a:pt x="314" y="1080"/>
                  </a:lnTo>
                  <a:lnTo>
                    <a:pt x="327" y="1016"/>
                  </a:lnTo>
                  <a:lnTo>
                    <a:pt x="371" y="1016"/>
                  </a:lnTo>
                  <a:lnTo>
                    <a:pt x="364" y="965"/>
                  </a:lnTo>
                  <a:lnTo>
                    <a:pt x="390" y="907"/>
                  </a:lnTo>
                  <a:lnTo>
                    <a:pt x="314" y="887"/>
                  </a:lnTo>
                  <a:lnTo>
                    <a:pt x="314" y="836"/>
                  </a:lnTo>
                  <a:lnTo>
                    <a:pt x="351" y="804"/>
                  </a:lnTo>
                  <a:lnTo>
                    <a:pt x="421" y="772"/>
                  </a:lnTo>
                  <a:lnTo>
                    <a:pt x="351" y="740"/>
                  </a:lnTo>
                  <a:lnTo>
                    <a:pt x="301" y="727"/>
                  </a:lnTo>
                  <a:lnTo>
                    <a:pt x="295" y="592"/>
                  </a:lnTo>
                  <a:lnTo>
                    <a:pt x="257" y="547"/>
                  </a:lnTo>
                  <a:lnTo>
                    <a:pt x="264" y="444"/>
                  </a:lnTo>
                  <a:lnTo>
                    <a:pt x="233" y="322"/>
                  </a:lnTo>
                  <a:lnTo>
                    <a:pt x="194" y="257"/>
                  </a:lnTo>
                  <a:lnTo>
                    <a:pt x="176" y="206"/>
                  </a:lnTo>
                  <a:lnTo>
                    <a:pt x="163" y="148"/>
                  </a:lnTo>
                  <a:lnTo>
                    <a:pt x="170" y="70"/>
                  </a:lnTo>
                  <a:lnTo>
                    <a:pt x="201" y="32"/>
                  </a:lnTo>
                  <a:lnTo>
                    <a:pt x="183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Freeform 136"/>
            <p:cNvSpPr>
              <a:spLocks/>
            </p:cNvSpPr>
            <p:nvPr/>
          </p:nvSpPr>
          <p:spPr bwMode="auto">
            <a:xfrm>
              <a:off x="575204" y="990600"/>
              <a:ext cx="1395240" cy="1326921"/>
            </a:xfrm>
            <a:custGeom>
              <a:avLst/>
              <a:gdLst>
                <a:gd name="T0" fmla="*/ 0 w 817"/>
                <a:gd name="T1" fmla="*/ 276 h 874"/>
                <a:gd name="T2" fmla="*/ 69 w 817"/>
                <a:gd name="T3" fmla="*/ 332 h 874"/>
                <a:gd name="T4" fmla="*/ 163 w 817"/>
                <a:gd name="T5" fmla="*/ 378 h 874"/>
                <a:gd name="T6" fmla="*/ 220 w 817"/>
                <a:gd name="T7" fmla="*/ 429 h 874"/>
                <a:gd name="T8" fmla="*/ 333 w 817"/>
                <a:gd name="T9" fmla="*/ 442 h 874"/>
                <a:gd name="T10" fmla="*/ 402 w 817"/>
                <a:gd name="T11" fmla="*/ 461 h 874"/>
                <a:gd name="T12" fmla="*/ 477 w 817"/>
                <a:gd name="T13" fmla="*/ 474 h 874"/>
                <a:gd name="T14" fmla="*/ 534 w 817"/>
                <a:gd name="T15" fmla="*/ 455 h 874"/>
                <a:gd name="T16" fmla="*/ 559 w 817"/>
                <a:gd name="T17" fmla="*/ 501 h 874"/>
                <a:gd name="T18" fmla="*/ 566 w 817"/>
                <a:gd name="T19" fmla="*/ 539 h 874"/>
                <a:gd name="T20" fmla="*/ 577 w 817"/>
                <a:gd name="T21" fmla="*/ 493 h 874"/>
                <a:gd name="T22" fmla="*/ 597 w 817"/>
                <a:gd name="T23" fmla="*/ 565 h 874"/>
                <a:gd name="T24" fmla="*/ 616 w 817"/>
                <a:gd name="T25" fmla="*/ 514 h 874"/>
                <a:gd name="T26" fmla="*/ 647 w 817"/>
                <a:gd name="T27" fmla="*/ 487 h 874"/>
                <a:gd name="T28" fmla="*/ 640 w 817"/>
                <a:gd name="T29" fmla="*/ 546 h 874"/>
                <a:gd name="T30" fmla="*/ 666 w 817"/>
                <a:gd name="T31" fmla="*/ 610 h 874"/>
                <a:gd name="T32" fmla="*/ 634 w 817"/>
                <a:gd name="T33" fmla="*/ 662 h 874"/>
                <a:gd name="T34" fmla="*/ 597 w 817"/>
                <a:gd name="T35" fmla="*/ 694 h 874"/>
                <a:gd name="T36" fmla="*/ 603 w 817"/>
                <a:gd name="T37" fmla="*/ 635 h 874"/>
                <a:gd name="T38" fmla="*/ 577 w 817"/>
                <a:gd name="T39" fmla="*/ 732 h 874"/>
                <a:gd name="T40" fmla="*/ 503 w 817"/>
                <a:gd name="T41" fmla="*/ 810 h 874"/>
                <a:gd name="T42" fmla="*/ 503 w 817"/>
                <a:gd name="T43" fmla="*/ 874 h 874"/>
                <a:gd name="T44" fmla="*/ 597 w 817"/>
                <a:gd name="T45" fmla="*/ 842 h 874"/>
                <a:gd name="T46" fmla="*/ 521 w 817"/>
                <a:gd name="T47" fmla="*/ 842 h 874"/>
                <a:gd name="T48" fmla="*/ 546 w 817"/>
                <a:gd name="T49" fmla="*/ 804 h 874"/>
                <a:gd name="T50" fmla="*/ 603 w 817"/>
                <a:gd name="T51" fmla="*/ 732 h 874"/>
                <a:gd name="T52" fmla="*/ 647 w 817"/>
                <a:gd name="T53" fmla="*/ 668 h 874"/>
                <a:gd name="T54" fmla="*/ 697 w 817"/>
                <a:gd name="T55" fmla="*/ 610 h 874"/>
                <a:gd name="T56" fmla="*/ 723 w 817"/>
                <a:gd name="T57" fmla="*/ 694 h 874"/>
                <a:gd name="T58" fmla="*/ 684 w 817"/>
                <a:gd name="T59" fmla="*/ 751 h 874"/>
                <a:gd name="T60" fmla="*/ 691 w 817"/>
                <a:gd name="T61" fmla="*/ 796 h 874"/>
                <a:gd name="T62" fmla="*/ 747 w 817"/>
                <a:gd name="T63" fmla="*/ 874 h 874"/>
                <a:gd name="T64" fmla="*/ 760 w 817"/>
                <a:gd name="T65" fmla="*/ 874 h 874"/>
                <a:gd name="T66" fmla="*/ 741 w 817"/>
                <a:gd name="T67" fmla="*/ 804 h 874"/>
                <a:gd name="T68" fmla="*/ 747 w 817"/>
                <a:gd name="T69" fmla="*/ 707 h 874"/>
                <a:gd name="T70" fmla="*/ 760 w 817"/>
                <a:gd name="T71" fmla="*/ 649 h 874"/>
                <a:gd name="T72" fmla="*/ 779 w 817"/>
                <a:gd name="T73" fmla="*/ 597 h 874"/>
                <a:gd name="T74" fmla="*/ 817 w 817"/>
                <a:gd name="T75" fmla="*/ 552 h 874"/>
                <a:gd name="T76" fmla="*/ 773 w 817"/>
                <a:gd name="T77" fmla="*/ 493 h 874"/>
                <a:gd name="T78" fmla="*/ 754 w 817"/>
                <a:gd name="T79" fmla="*/ 436 h 874"/>
                <a:gd name="T80" fmla="*/ 729 w 817"/>
                <a:gd name="T81" fmla="*/ 481 h 874"/>
                <a:gd name="T82" fmla="*/ 766 w 817"/>
                <a:gd name="T83" fmla="*/ 533 h 874"/>
                <a:gd name="T84" fmla="*/ 735 w 817"/>
                <a:gd name="T85" fmla="*/ 597 h 874"/>
                <a:gd name="T86" fmla="*/ 710 w 817"/>
                <a:gd name="T87" fmla="*/ 552 h 874"/>
                <a:gd name="T88" fmla="*/ 691 w 817"/>
                <a:gd name="T89" fmla="*/ 514 h 874"/>
                <a:gd name="T90" fmla="*/ 672 w 817"/>
                <a:gd name="T91" fmla="*/ 468 h 874"/>
                <a:gd name="T92" fmla="*/ 653 w 817"/>
                <a:gd name="T93" fmla="*/ 429 h 874"/>
                <a:gd name="T94" fmla="*/ 666 w 817"/>
                <a:gd name="T95" fmla="*/ 385 h 874"/>
                <a:gd name="T96" fmla="*/ 691 w 817"/>
                <a:gd name="T97" fmla="*/ 339 h 874"/>
                <a:gd name="T98" fmla="*/ 716 w 817"/>
                <a:gd name="T99" fmla="*/ 288 h 874"/>
                <a:gd name="T100" fmla="*/ 747 w 817"/>
                <a:gd name="T101" fmla="*/ 236 h 874"/>
                <a:gd name="T102" fmla="*/ 747 w 817"/>
                <a:gd name="T103" fmla="*/ 159 h 874"/>
                <a:gd name="T104" fmla="*/ 710 w 817"/>
                <a:gd name="T105" fmla="*/ 152 h 874"/>
                <a:gd name="T106" fmla="*/ 679 w 817"/>
                <a:gd name="T107" fmla="*/ 114 h 874"/>
                <a:gd name="T108" fmla="*/ 666 w 817"/>
                <a:gd name="T109" fmla="*/ 75 h 874"/>
                <a:gd name="T110" fmla="*/ 653 w 817"/>
                <a:gd name="T111" fmla="*/ 23 h 874"/>
                <a:gd name="T112" fmla="*/ 622 w 817"/>
                <a:gd name="T113" fmla="*/ 0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17" h="874">
                  <a:moveTo>
                    <a:pt x="0" y="276"/>
                  </a:moveTo>
                  <a:lnTo>
                    <a:pt x="69" y="332"/>
                  </a:lnTo>
                  <a:lnTo>
                    <a:pt x="163" y="378"/>
                  </a:lnTo>
                  <a:lnTo>
                    <a:pt x="220" y="429"/>
                  </a:lnTo>
                  <a:lnTo>
                    <a:pt x="333" y="442"/>
                  </a:lnTo>
                  <a:lnTo>
                    <a:pt x="402" y="461"/>
                  </a:lnTo>
                  <a:lnTo>
                    <a:pt x="477" y="474"/>
                  </a:lnTo>
                  <a:lnTo>
                    <a:pt x="534" y="455"/>
                  </a:lnTo>
                  <a:lnTo>
                    <a:pt x="559" y="501"/>
                  </a:lnTo>
                  <a:lnTo>
                    <a:pt x="566" y="539"/>
                  </a:lnTo>
                  <a:lnTo>
                    <a:pt x="577" y="493"/>
                  </a:lnTo>
                  <a:lnTo>
                    <a:pt x="597" y="565"/>
                  </a:lnTo>
                  <a:lnTo>
                    <a:pt x="616" y="514"/>
                  </a:lnTo>
                  <a:lnTo>
                    <a:pt x="647" y="487"/>
                  </a:lnTo>
                  <a:lnTo>
                    <a:pt x="640" y="546"/>
                  </a:lnTo>
                  <a:lnTo>
                    <a:pt x="666" y="610"/>
                  </a:lnTo>
                  <a:lnTo>
                    <a:pt x="634" y="662"/>
                  </a:lnTo>
                  <a:lnTo>
                    <a:pt x="597" y="694"/>
                  </a:lnTo>
                  <a:lnTo>
                    <a:pt x="603" y="635"/>
                  </a:lnTo>
                  <a:lnTo>
                    <a:pt x="577" y="732"/>
                  </a:lnTo>
                  <a:lnTo>
                    <a:pt x="503" y="810"/>
                  </a:lnTo>
                  <a:lnTo>
                    <a:pt x="503" y="874"/>
                  </a:lnTo>
                  <a:lnTo>
                    <a:pt x="597" y="842"/>
                  </a:lnTo>
                  <a:lnTo>
                    <a:pt x="521" y="842"/>
                  </a:lnTo>
                  <a:lnTo>
                    <a:pt x="546" y="804"/>
                  </a:lnTo>
                  <a:lnTo>
                    <a:pt x="603" y="732"/>
                  </a:lnTo>
                  <a:lnTo>
                    <a:pt x="647" y="668"/>
                  </a:lnTo>
                  <a:lnTo>
                    <a:pt x="697" y="610"/>
                  </a:lnTo>
                  <a:lnTo>
                    <a:pt x="723" y="694"/>
                  </a:lnTo>
                  <a:lnTo>
                    <a:pt x="684" y="751"/>
                  </a:lnTo>
                  <a:lnTo>
                    <a:pt x="691" y="796"/>
                  </a:lnTo>
                  <a:lnTo>
                    <a:pt x="747" y="874"/>
                  </a:lnTo>
                  <a:lnTo>
                    <a:pt x="760" y="874"/>
                  </a:lnTo>
                  <a:lnTo>
                    <a:pt x="741" y="804"/>
                  </a:lnTo>
                  <a:lnTo>
                    <a:pt x="747" y="707"/>
                  </a:lnTo>
                  <a:lnTo>
                    <a:pt x="760" y="649"/>
                  </a:lnTo>
                  <a:lnTo>
                    <a:pt x="779" y="597"/>
                  </a:lnTo>
                  <a:lnTo>
                    <a:pt x="817" y="552"/>
                  </a:lnTo>
                  <a:lnTo>
                    <a:pt x="773" y="493"/>
                  </a:lnTo>
                  <a:lnTo>
                    <a:pt x="754" y="436"/>
                  </a:lnTo>
                  <a:lnTo>
                    <a:pt x="729" y="481"/>
                  </a:lnTo>
                  <a:lnTo>
                    <a:pt x="766" y="533"/>
                  </a:lnTo>
                  <a:lnTo>
                    <a:pt x="735" y="597"/>
                  </a:lnTo>
                  <a:lnTo>
                    <a:pt x="710" y="552"/>
                  </a:lnTo>
                  <a:lnTo>
                    <a:pt x="691" y="514"/>
                  </a:lnTo>
                  <a:lnTo>
                    <a:pt x="672" y="468"/>
                  </a:lnTo>
                  <a:lnTo>
                    <a:pt x="653" y="429"/>
                  </a:lnTo>
                  <a:lnTo>
                    <a:pt x="666" y="385"/>
                  </a:lnTo>
                  <a:lnTo>
                    <a:pt x="691" y="339"/>
                  </a:lnTo>
                  <a:lnTo>
                    <a:pt x="716" y="288"/>
                  </a:lnTo>
                  <a:lnTo>
                    <a:pt x="747" y="236"/>
                  </a:lnTo>
                  <a:lnTo>
                    <a:pt x="747" y="159"/>
                  </a:lnTo>
                  <a:lnTo>
                    <a:pt x="710" y="152"/>
                  </a:lnTo>
                  <a:lnTo>
                    <a:pt x="679" y="114"/>
                  </a:lnTo>
                  <a:lnTo>
                    <a:pt x="666" y="75"/>
                  </a:lnTo>
                  <a:lnTo>
                    <a:pt x="653" y="23"/>
                  </a:lnTo>
                  <a:lnTo>
                    <a:pt x="622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Freeform 137"/>
            <p:cNvSpPr>
              <a:spLocks/>
            </p:cNvSpPr>
            <p:nvPr/>
          </p:nvSpPr>
          <p:spPr bwMode="auto">
            <a:xfrm>
              <a:off x="4800400" y="3207196"/>
              <a:ext cx="434210" cy="1926617"/>
            </a:xfrm>
            <a:custGeom>
              <a:avLst/>
              <a:gdLst>
                <a:gd name="T0" fmla="*/ 69 w 260"/>
                <a:gd name="T1" fmla="*/ 0 h 1263"/>
                <a:gd name="T2" fmla="*/ 86 w 260"/>
                <a:gd name="T3" fmla="*/ 54 h 1263"/>
                <a:gd name="T4" fmla="*/ 96 w 260"/>
                <a:gd name="T5" fmla="*/ 87 h 1263"/>
                <a:gd name="T6" fmla="*/ 91 w 260"/>
                <a:gd name="T7" fmla="*/ 111 h 1263"/>
                <a:gd name="T8" fmla="*/ 97 w 260"/>
                <a:gd name="T9" fmla="*/ 157 h 1263"/>
                <a:gd name="T10" fmla="*/ 110 w 260"/>
                <a:gd name="T11" fmla="*/ 200 h 1263"/>
                <a:gd name="T12" fmla="*/ 130 w 260"/>
                <a:gd name="T13" fmla="*/ 247 h 1263"/>
                <a:gd name="T14" fmla="*/ 148 w 260"/>
                <a:gd name="T15" fmla="*/ 300 h 1263"/>
                <a:gd name="T16" fmla="*/ 165 w 260"/>
                <a:gd name="T17" fmla="*/ 321 h 1263"/>
                <a:gd name="T18" fmla="*/ 200 w 260"/>
                <a:gd name="T19" fmla="*/ 339 h 1263"/>
                <a:gd name="T20" fmla="*/ 226 w 260"/>
                <a:gd name="T21" fmla="*/ 353 h 1263"/>
                <a:gd name="T22" fmla="*/ 230 w 260"/>
                <a:gd name="T23" fmla="*/ 374 h 1263"/>
                <a:gd name="T24" fmla="*/ 231 w 260"/>
                <a:gd name="T25" fmla="*/ 386 h 1263"/>
                <a:gd name="T26" fmla="*/ 249 w 260"/>
                <a:gd name="T27" fmla="*/ 408 h 1263"/>
                <a:gd name="T28" fmla="*/ 260 w 260"/>
                <a:gd name="T29" fmla="*/ 422 h 1263"/>
                <a:gd name="T30" fmla="*/ 234 w 260"/>
                <a:gd name="T31" fmla="*/ 488 h 1263"/>
                <a:gd name="T32" fmla="*/ 193 w 260"/>
                <a:gd name="T33" fmla="*/ 597 h 1263"/>
                <a:gd name="T34" fmla="*/ 178 w 260"/>
                <a:gd name="T35" fmla="*/ 642 h 1263"/>
                <a:gd name="T36" fmla="*/ 170 w 260"/>
                <a:gd name="T37" fmla="*/ 667 h 1263"/>
                <a:gd name="T38" fmla="*/ 144 w 260"/>
                <a:gd name="T39" fmla="*/ 719 h 1263"/>
                <a:gd name="T40" fmla="*/ 135 w 260"/>
                <a:gd name="T41" fmla="*/ 751 h 1263"/>
                <a:gd name="T42" fmla="*/ 134 w 260"/>
                <a:gd name="T43" fmla="*/ 800 h 1263"/>
                <a:gd name="T44" fmla="*/ 97 w 260"/>
                <a:gd name="T45" fmla="*/ 845 h 1263"/>
                <a:gd name="T46" fmla="*/ 68 w 260"/>
                <a:gd name="T47" fmla="*/ 882 h 1263"/>
                <a:gd name="T48" fmla="*/ 52 w 260"/>
                <a:gd name="T49" fmla="*/ 925 h 1263"/>
                <a:gd name="T50" fmla="*/ 30 w 260"/>
                <a:gd name="T51" fmla="*/ 985 h 1263"/>
                <a:gd name="T52" fmla="*/ 14 w 260"/>
                <a:gd name="T53" fmla="*/ 999 h 1263"/>
                <a:gd name="T54" fmla="*/ 0 w 260"/>
                <a:gd name="T55" fmla="*/ 1029 h 1263"/>
                <a:gd name="T56" fmla="*/ 1 w 260"/>
                <a:gd name="T57" fmla="*/ 1063 h 1263"/>
                <a:gd name="T58" fmla="*/ 15 w 260"/>
                <a:gd name="T59" fmla="*/ 1082 h 1263"/>
                <a:gd name="T60" fmla="*/ 21 w 260"/>
                <a:gd name="T61" fmla="*/ 1101 h 1263"/>
                <a:gd name="T62" fmla="*/ 25 w 260"/>
                <a:gd name="T63" fmla="*/ 1123 h 1263"/>
                <a:gd name="T64" fmla="*/ 50 w 260"/>
                <a:gd name="T65" fmla="*/ 1139 h 1263"/>
                <a:gd name="T66" fmla="*/ 90 w 260"/>
                <a:gd name="T67" fmla="*/ 1161 h 1263"/>
                <a:gd name="T68" fmla="*/ 119 w 260"/>
                <a:gd name="T69" fmla="*/ 1175 h 1263"/>
                <a:gd name="T70" fmla="*/ 121 w 260"/>
                <a:gd name="T71" fmla="*/ 1206 h 1263"/>
                <a:gd name="T72" fmla="*/ 105 w 260"/>
                <a:gd name="T73" fmla="*/ 1235 h 1263"/>
                <a:gd name="T74" fmla="*/ 94 w 260"/>
                <a:gd name="T75" fmla="*/ 1263 h 1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60" h="1263">
                  <a:moveTo>
                    <a:pt x="69" y="0"/>
                  </a:moveTo>
                  <a:lnTo>
                    <a:pt x="86" y="54"/>
                  </a:lnTo>
                  <a:lnTo>
                    <a:pt x="96" y="87"/>
                  </a:lnTo>
                  <a:lnTo>
                    <a:pt x="91" y="111"/>
                  </a:lnTo>
                  <a:lnTo>
                    <a:pt x="97" y="157"/>
                  </a:lnTo>
                  <a:lnTo>
                    <a:pt x="110" y="200"/>
                  </a:lnTo>
                  <a:lnTo>
                    <a:pt x="130" y="247"/>
                  </a:lnTo>
                  <a:lnTo>
                    <a:pt x="148" y="300"/>
                  </a:lnTo>
                  <a:lnTo>
                    <a:pt x="165" y="321"/>
                  </a:lnTo>
                  <a:lnTo>
                    <a:pt x="200" y="339"/>
                  </a:lnTo>
                  <a:lnTo>
                    <a:pt x="226" y="353"/>
                  </a:lnTo>
                  <a:lnTo>
                    <a:pt x="230" y="374"/>
                  </a:lnTo>
                  <a:lnTo>
                    <a:pt x="231" y="386"/>
                  </a:lnTo>
                  <a:lnTo>
                    <a:pt x="249" y="408"/>
                  </a:lnTo>
                  <a:lnTo>
                    <a:pt x="260" y="422"/>
                  </a:lnTo>
                  <a:lnTo>
                    <a:pt x="234" y="488"/>
                  </a:lnTo>
                  <a:lnTo>
                    <a:pt x="193" y="597"/>
                  </a:lnTo>
                  <a:lnTo>
                    <a:pt x="178" y="642"/>
                  </a:lnTo>
                  <a:lnTo>
                    <a:pt x="170" y="667"/>
                  </a:lnTo>
                  <a:lnTo>
                    <a:pt x="144" y="719"/>
                  </a:lnTo>
                  <a:lnTo>
                    <a:pt x="135" y="751"/>
                  </a:lnTo>
                  <a:lnTo>
                    <a:pt x="134" y="800"/>
                  </a:lnTo>
                  <a:lnTo>
                    <a:pt x="97" y="845"/>
                  </a:lnTo>
                  <a:lnTo>
                    <a:pt x="68" y="882"/>
                  </a:lnTo>
                  <a:lnTo>
                    <a:pt x="52" y="925"/>
                  </a:lnTo>
                  <a:lnTo>
                    <a:pt x="30" y="985"/>
                  </a:lnTo>
                  <a:lnTo>
                    <a:pt x="14" y="999"/>
                  </a:lnTo>
                  <a:lnTo>
                    <a:pt x="0" y="1029"/>
                  </a:lnTo>
                  <a:lnTo>
                    <a:pt x="1" y="1063"/>
                  </a:lnTo>
                  <a:lnTo>
                    <a:pt x="15" y="1082"/>
                  </a:lnTo>
                  <a:lnTo>
                    <a:pt x="21" y="1101"/>
                  </a:lnTo>
                  <a:lnTo>
                    <a:pt x="25" y="1123"/>
                  </a:lnTo>
                  <a:lnTo>
                    <a:pt x="50" y="1139"/>
                  </a:lnTo>
                  <a:lnTo>
                    <a:pt x="90" y="1161"/>
                  </a:lnTo>
                  <a:lnTo>
                    <a:pt x="119" y="1175"/>
                  </a:lnTo>
                  <a:lnTo>
                    <a:pt x="121" y="1206"/>
                  </a:lnTo>
                  <a:lnTo>
                    <a:pt x="105" y="1235"/>
                  </a:lnTo>
                  <a:lnTo>
                    <a:pt x="94" y="1263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Freeform 141"/>
            <p:cNvSpPr>
              <a:spLocks/>
            </p:cNvSpPr>
            <p:nvPr/>
          </p:nvSpPr>
          <p:spPr bwMode="auto">
            <a:xfrm>
              <a:off x="798381" y="3111549"/>
              <a:ext cx="3040988" cy="648278"/>
            </a:xfrm>
            <a:custGeom>
              <a:avLst/>
              <a:gdLst>
                <a:gd name="T0" fmla="*/ 0 w 1725"/>
                <a:gd name="T1" fmla="*/ 0 h 398"/>
                <a:gd name="T2" fmla="*/ 20 w 1725"/>
                <a:gd name="T3" fmla="*/ 13 h 398"/>
                <a:gd name="T4" fmla="*/ 40 w 1725"/>
                <a:gd name="T5" fmla="*/ 35 h 398"/>
                <a:gd name="T6" fmla="*/ 61 w 1725"/>
                <a:gd name="T7" fmla="*/ 42 h 398"/>
                <a:gd name="T8" fmla="*/ 95 w 1725"/>
                <a:gd name="T9" fmla="*/ 36 h 398"/>
                <a:gd name="T10" fmla="*/ 125 w 1725"/>
                <a:gd name="T11" fmla="*/ 32 h 398"/>
                <a:gd name="T12" fmla="*/ 144 w 1725"/>
                <a:gd name="T13" fmla="*/ 30 h 398"/>
                <a:gd name="T14" fmla="*/ 169 w 1725"/>
                <a:gd name="T15" fmla="*/ 30 h 398"/>
                <a:gd name="T16" fmla="*/ 184 w 1725"/>
                <a:gd name="T17" fmla="*/ 36 h 398"/>
                <a:gd name="T18" fmla="*/ 198 w 1725"/>
                <a:gd name="T19" fmla="*/ 55 h 398"/>
                <a:gd name="T20" fmla="*/ 222 w 1725"/>
                <a:gd name="T21" fmla="*/ 72 h 398"/>
                <a:gd name="T22" fmla="*/ 257 w 1725"/>
                <a:gd name="T23" fmla="*/ 88 h 398"/>
                <a:gd name="T24" fmla="*/ 296 w 1725"/>
                <a:gd name="T25" fmla="*/ 103 h 398"/>
                <a:gd name="T26" fmla="*/ 319 w 1725"/>
                <a:gd name="T27" fmla="*/ 114 h 398"/>
                <a:gd name="T28" fmla="*/ 349 w 1725"/>
                <a:gd name="T29" fmla="*/ 121 h 398"/>
                <a:gd name="T30" fmla="*/ 372 w 1725"/>
                <a:gd name="T31" fmla="*/ 133 h 398"/>
                <a:gd name="T32" fmla="*/ 392 w 1725"/>
                <a:gd name="T33" fmla="*/ 159 h 398"/>
                <a:gd name="T34" fmla="*/ 409 w 1725"/>
                <a:gd name="T35" fmla="*/ 194 h 398"/>
                <a:gd name="T36" fmla="*/ 420 w 1725"/>
                <a:gd name="T37" fmla="*/ 239 h 398"/>
                <a:gd name="T38" fmla="*/ 433 w 1725"/>
                <a:gd name="T39" fmla="*/ 281 h 398"/>
                <a:gd name="T40" fmla="*/ 450 w 1725"/>
                <a:gd name="T41" fmla="*/ 321 h 398"/>
                <a:gd name="T42" fmla="*/ 479 w 1725"/>
                <a:gd name="T43" fmla="*/ 347 h 398"/>
                <a:gd name="T44" fmla="*/ 534 w 1725"/>
                <a:gd name="T45" fmla="*/ 364 h 398"/>
                <a:gd name="T46" fmla="*/ 590 w 1725"/>
                <a:gd name="T47" fmla="*/ 366 h 398"/>
                <a:gd name="T48" fmla="*/ 691 w 1725"/>
                <a:gd name="T49" fmla="*/ 357 h 398"/>
                <a:gd name="T50" fmla="*/ 757 w 1725"/>
                <a:gd name="T51" fmla="*/ 351 h 398"/>
                <a:gd name="T52" fmla="*/ 818 w 1725"/>
                <a:gd name="T53" fmla="*/ 353 h 398"/>
                <a:gd name="T54" fmla="*/ 899 w 1725"/>
                <a:gd name="T55" fmla="*/ 363 h 398"/>
                <a:gd name="T56" fmla="*/ 969 w 1725"/>
                <a:gd name="T57" fmla="*/ 377 h 398"/>
                <a:gd name="T58" fmla="*/ 1038 w 1725"/>
                <a:gd name="T59" fmla="*/ 393 h 398"/>
                <a:gd name="T60" fmla="*/ 1116 w 1725"/>
                <a:gd name="T61" fmla="*/ 398 h 398"/>
                <a:gd name="T62" fmla="*/ 1182 w 1725"/>
                <a:gd name="T63" fmla="*/ 396 h 398"/>
                <a:gd name="T64" fmla="*/ 1248 w 1725"/>
                <a:gd name="T65" fmla="*/ 376 h 398"/>
                <a:gd name="T66" fmla="*/ 1357 w 1725"/>
                <a:gd name="T67" fmla="*/ 321 h 398"/>
                <a:gd name="T68" fmla="*/ 1444 w 1725"/>
                <a:gd name="T69" fmla="*/ 277 h 398"/>
                <a:gd name="T70" fmla="*/ 1519 w 1725"/>
                <a:gd name="T71" fmla="*/ 254 h 398"/>
                <a:gd name="T72" fmla="*/ 1605 w 1725"/>
                <a:gd name="T73" fmla="*/ 259 h 398"/>
                <a:gd name="T74" fmla="*/ 1645 w 1725"/>
                <a:gd name="T75" fmla="*/ 265 h 398"/>
                <a:gd name="T76" fmla="*/ 1691 w 1725"/>
                <a:gd name="T77" fmla="*/ 265 h 398"/>
                <a:gd name="T78" fmla="*/ 1714 w 1725"/>
                <a:gd name="T79" fmla="*/ 269 h 398"/>
                <a:gd name="T80" fmla="*/ 1725 w 1725"/>
                <a:gd name="T81" fmla="*/ 254 h 398"/>
                <a:gd name="T82" fmla="*/ 1719 w 1725"/>
                <a:gd name="T83" fmla="*/ 26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25" h="398">
                  <a:moveTo>
                    <a:pt x="0" y="0"/>
                  </a:moveTo>
                  <a:lnTo>
                    <a:pt x="20" y="13"/>
                  </a:lnTo>
                  <a:lnTo>
                    <a:pt x="40" y="35"/>
                  </a:lnTo>
                  <a:lnTo>
                    <a:pt x="61" y="42"/>
                  </a:lnTo>
                  <a:lnTo>
                    <a:pt x="95" y="36"/>
                  </a:lnTo>
                  <a:lnTo>
                    <a:pt x="125" y="32"/>
                  </a:lnTo>
                  <a:lnTo>
                    <a:pt x="144" y="30"/>
                  </a:lnTo>
                  <a:lnTo>
                    <a:pt x="169" y="30"/>
                  </a:lnTo>
                  <a:lnTo>
                    <a:pt x="184" y="36"/>
                  </a:lnTo>
                  <a:lnTo>
                    <a:pt x="198" y="55"/>
                  </a:lnTo>
                  <a:lnTo>
                    <a:pt x="222" y="72"/>
                  </a:lnTo>
                  <a:lnTo>
                    <a:pt x="257" y="88"/>
                  </a:lnTo>
                  <a:lnTo>
                    <a:pt x="296" y="103"/>
                  </a:lnTo>
                  <a:lnTo>
                    <a:pt x="319" y="114"/>
                  </a:lnTo>
                  <a:lnTo>
                    <a:pt x="349" y="121"/>
                  </a:lnTo>
                  <a:lnTo>
                    <a:pt x="372" y="133"/>
                  </a:lnTo>
                  <a:lnTo>
                    <a:pt x="392" y="159"/>
                  </a:lnTo>
                  <a:lnTo>
                    <a:pt x="409" y="194"/>
                  </a:lnTo>
                  <a:lnTo>
                    <a:pt x="420" y="239"/>
                  </a:lnTo>
                  <a:lnTo>
                    <a:pt x="433" y="281"/>
                  </a:lnTo>
                  <a:lnTo>
                    <a:pt x="450" y="321"/>
                  </a:lnTo>
                  <a:lnTo>
                    <a:pt x="479" y="347"/>
                  </a:lnTo>
                  <a:lnTo>
                    <a:pt x="534" y="364"/>
                  </a:lnTo>
                  <a:lnTo>
                    <a:pt x="590" y="366"/>
                  </a:lnTo>
                  <a:lnTo>
                    <a:pt x="691" y="357"/>
                  </a:lnTo>
                  <a:lnTo>
                    <a:pt x="757" y="351"/>
                  </a:lnTo>
                  <a:lnTo>
                    <a:pt x="818" y="353"/>
                  </a:lnTo>
                  <a:lnTo>
                    <a:pt x="899" y="363"/>
                  </a:lnTo>
                  <a:lnTo>
                    <a:pt x="969" y="377"/>
                  </a:lnTo>
                  <a:lnTo>
                    <a:pt x="1038" y="393"/>
                  </a:lnTo>
                  <a:lnTo>
                    <a:pt x="1116" y="398"/>
                  </a:lnTo>
                  <a:lnTo>
                    <a:pt x="1182" y="396"/>
                  </a:lnTo>
                  <a:lnTo>
                    <a:pt x="1248" y="376"/>
                  </a:lnTo>
                  <a:lnTo>
                    <a:pt x="1357" y="321"/>
                  </a:lnTo>
                  <a:lnTo>
                    <a:pt x="1444" y="277"/>
                  </a:lnTo>
                  <a:lnTo>
                    <a:pt x="1519" y="254"/>
                  </a:lnTo>
                  <a:lnTo>
                    <a:pt x="1605" y="259"/>
                  </a:lnTo>
                  <a:lnTo>
                    <a:pt x="1645" y="265"/>
                  </a:lnTo>
                  <a:lnTo>
                    <a:pt x="1691" y="265"/>
                  </a:lnTo>
                  <a:lnTo>
                    <a:pt x="1714" y="269"/>
                  </a:lnTo>
                  <a:lnTo>
                    <a:pt x="1725" y="254"/>
                  </a:lnTo>
                  <a:lnTo>
                    <a:pt x="1719" y="26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Freeform 143"/>
            <p:cNvSpPr>
              <a:spLocks/>
            </p:cNvSpPr>
            <p:nvPr/>
          </p:nvSpPr>
          <p:spPr bwMode="auto">
            <a:xfrm>
              <a:off x="6086329" y="2741104"/>
              <a:ext cx="2457992" cy="2042000"/>
            </a:xfrm>
            <a:custGeom>
              <a:avLst/>
              <a:gdLst>
                <a:gd name="T0" fmla="*/ 1448 w 1469"/>
                <a:gd name="T1" fmla="*/ 1248 h 1338"/>
                <a:gd name="T2" fmla="*/ 1402 w 1469"/>
                <a:gd name="T3" fmla="*/ 1212 h 1338"/>
                <a:gd name="T4" fmla="*/ 1387 w 1469"/>
                <a:gd name="T5" fmla="*/ 1170 h 1338"/>
                <a:gd name="T6" fmla="*/ 1333 w 1469"/>
                <a:gd name="T7" fmla="*/ 1111 h 1338"/>
                <a:gd name="T8" fmla="*/ 1303 w 1469"/>
                <a:gd name="T9" fmla="*/ 1143 h 1338"/>
                <a:gd name="T10" fmla="*/ 1290 w 1469"/>
                <a:gd name="T11" fmla="*/ 1196 h 1338"/>
                <a:gd name="T12" fmla="*/ 1287 w 1469"/>
                <a:gd name="T13" fmla="*/ 1220 h 1338"/>
                <a:gd name="T14" fmla="*/ 1199 w 1469"/>
                <a:gd name="T15" fmla="*/ 1247 h 1338"/>
                <a:gd name="T16" fmla="*/ 1135 w 1469"/>
                <a:gd name="T17" fmla="*/ 1234 h 1338"/>
                <a:gd name="T18" fmla="*/ 1058 w 1469"/>
                <a:gd name="T19" fmla="*/ 1244 h 1338"/>
                <a:gd name="T20" fmla="*/ 1010 w 1469"/>
                <a:gd name="T21" fmla="*/ 1245 h 1338"/>
                <a:gd name="T22" fmla="*/ 930 w 1469"/>
                <a:gd name="T23" fmla="*/ 1287 h 1338"/>
                <a:gd name="T24" fmla="*/ 819 w 1469"/>
                <a:gd name="T25" fmla="*/ 1311 h 1338"/>
                <a:gd name="T26" fmla="*/ 792 w 1469"/>
                <a:gd name="T27" fmla="*/ 1325 h 1338"/>
                <a:gd name="T28" fmla="*/ 759 w 1469"/>
                <a:gd name="T29" fmla="*/ 1272 h 1338"/>
                <a:gd name="T30" fmla="*/ 731 w 1469"/>
                <a:gd name="T31" fmla="*/ 1220 h 1338"/>
                <a:gd name="T32" fmla="*/ 727 w 1469"/>
                <a:gd name="T33" fmla="*/ 1180 h 1338"/>
                <a:gd name="T34" fmla="*/ 707 w 1469"/>
                <a:gd name="T35" fmla="*/ 1141 h 1338"/>
                <a:gd name="T36" fmla="*/ 631 w 1469"/>
                <a:gd name="T37" fmla="*/ 1135 h 1338"/>
                <a:gd name="T38" fmla="*/ 599 w 1469"/>
                <a:gd name="T39" fmla="*/ 1101 h 1338"/>
                <a:gd name="T40" fmla="*/ 583 w 1469"/>
                <a:gd name="T41" fmla="*/ 1039 h 1338"/>
                <a:gd name="T42" fmla="*/ 571 w 1469"/>
                <a:gd name="T43" fmla="*/ 986 h 1338"/>
                <a:gd name="T44" fmla="*/ 559 w 1469"/>
                <a:gd name="T45" fmla="*/ 962 h 1338"/>
                <a:gd name="T46" fmla="*/ 535 w 1469"/>
                <a:gd name="T47" fmla="*/ 944 h 1338"/>
                <a:gd name="T48" fmla="*/ 472 w 1469"/>
                <a:gd name="T49" fmla="*/ 853 h 1338"/>
                <a:gd name="T50" fmla="*/ 458 w 1469"/>
                <a:gd name="T51" fmla="*/ 788 h 1338"/>
                <a:gd name="T52" fmla="*/ 458 w 1469"/>
                <a:gd name="T53" fmla="*/ 751 h 1338"/>
                <a:gd name="T54" fmla="*/ 447 w 1469"/>
                <a:gd name="T55" fmla="*/ 701 h 1338"/>
                <a:gd name="T56" fmla="*/ 410 w 1469"/>
                <a:gd name="T57" fmla="*/ 685 h 1338"/>
                <a:gd name="T58" fmla="*/ 378 w 1469"/>
                <a:gd name="T59" fmla="*/ 658 h 1338"/>
                <a:gd name="T60" fmla="*/ 370 w 1469"/>
                <a:gd name="T61" fmla="*/ 695 h 1338"/>
                <a:gd name="T62" fmla="*/ 344 w 1469"/>
                <a:gd name="T63" fmla="*/ 717 h 1338"/>
                <a:gd name="T64" fmla="*/ 325 w 1469"/>
                <a:gd name="T65" fmla="*/ 752 h 1338"/>
                <a:gd name="T66" fmla="*/ 301 w 1469"/>
                <a:gd name="T67" fmla="*/ 765 h 1338"/>
                <a:gd name="T68" fmla="*/ 261 w 1469"/>
                <a:gd name="T69" fmla="*/ 789 h 1338"/>
                <a:gd name="T70" fmla="*/ 219 w 1469"/>
                <a:gd name="T71" fmla="*/ 736 h 1338"/>
                <a:gd name="T72" fmla="*/ 195 w 1469"/>
                <a:gd name="T73" fmla="*/ 729 h 1338"/>
                <a:gd name="T74" fmla="*/ 195 w 1469"/>
                <a:gd name="T75" fmla="*/ 702 h 1338"/>
                <a:gd name="T76" fmla="*/ 210 w 1469"/>
                <a:gd name="T77" fmla="*/ 657 h 1338"/>
                <a:gd name="T78" fmla="*/ 195 w 1469"/>
                <a:gd name="T79" fmla="*/ 639 h 1338"/>
                <a:gd name="T80" fmla="*/ 208 w 1469"/>
                <a:gd name="T81" fmla="*/ 596 h 1338"/>
                <a:gd name="T82" fmla="*/ 226 w 1469"/>
                <a:gd name="T83" fmla="*/ 584 h 1338"/>
                <a:gd name="T84" fmla="*/ 227 w 1469"/>
                <a:gd name="T85" fmla="*/ 549 h 1338"/>
                <a:gd name="T86" fmla="*/ 221 w 1469"/>
                <a:gd name="T87" fmla="*/ 517 h 1338"/>
                <a:gd name="T88" fmla="*/ 207 w 1469"/>
                <a:gd name="T89" fmla="*/ 496 h 1338"/>
                <a:gd name="T90" fmla="*/ 213 w 1469"/>
                <a:gd name="T91" fmla="*/ 464 h 1338"/>
                <a:gd name="T92" fmla="*/ 195 w 1469"/>
                <a:gd name="T93" fmla="*/ 428 h 1338"/>
                <a:gd name="T94" fmla="*/ 221 w 1469"/>
                <a:gd name="T95" fmla="*/ 399 h 1338"/>
                <a:gd name="T96" fmla="*/ 226 w 1469"/>
                <a:gd name="T97" fmla="*/ 333 h 1338"/>
                <a:gd name="T98" fmla="*/ 246 w 1469"/>
                <a:gd name="T99" fmla="*/ 276 h 1338"/>
                <a:gd name="T100" fmla="*/ 250 w 1469"/>
                <a:gd name="T101" fmla="*/ 240 h 1338"/>
                <a:gd name="T102" fmla="*/ 243 w 1469"/>
                <a:gd name="T103" fmla="*/ 194 h 1338"/>
                <a:gd name="T104" fmla="*/ 248 w 1469"/>
                <a:gd name="T105" fmla="*/ 167 h 1338"/>
                <a:gd name="T106" fmla="*/ 210 w 1469"/>
                <a:gd name="T107" fmla="*/ 172 h 1338"/>
                <a:gd name="T108" fmla="*/ 163 w 1469"/>
                <a:gd name="T109" fmla="*/ 175 h 1338"/>
                <a:gd name="T110" fmla="*/ 144 w 1469"/>
                <a:gd name="T111" fmla="*/ 143 h 1338"/>
                <a:gd name="T112" fmla="*/ 93 w 1469"/>
                <a:gd name="T113" fmla="*/ 135 h 1338"/>
                <a:gd name="T114" fmla="*/ 72 w 1469"/>
                <a:gd name="T115" fmla="*/ 100 h 1338"/>
                <a:gd name="T116" fmla="*/ 34 w 1469"/>
                <a:gd name="T117" fmla="*/ 63 h 1338"/>
                <a:gd name="T118" fmla="*/ 24 w 1469"/>
                <a:gd name="T119" fmla="*/ 21 h 1338"/>
                <a:gd name="T120" fmla="*/ 2 w 1469"/>
                <a:gd name="T121" fmla="*/ 0 h 1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69" h="1338">
                  <a:moveTo>
                    <a:pt x="1469" y="1258"/>
                  </a:moveTo>
                  <a:lnTo>
                    <a:pt x="1448" y="1248"/>
                  </a:lnTo>
                  <a:lnTo>
                    <a:pt x="1426" y="1224"/>
                  </a:lnTo>
                  <a:lnTo>
                    <a:pt x="1402" y="1212"/>
                  </a:lnTo>
                  <a:lnTo>
                    <a:pt x="1392" y="1189"/>
                  </a:lnTo>
                  <a:lnTo>
                    <a:pt x="1387" y="1170"/>
                  </a:lnTo>
                  <a:lnTo>
                    <a:pt x="1363" y="1144"/>
                  </a:lnTo>
                  <a:lnTo>
                    <a:pt x="1333" y="1111"/>
                  </a:lnTo>
                  <a:lnTo>
                    <a:pt x="1328" y="1133"/>
                  </a:lnTo>
                  <a:lnTo>
                    <a:pt x="1303" y="1143"/>
                  </a:lnTo>
                  <a:lnTo>
                    <a:pt x="1306" y="1164"/>
                  </a:lnTo>
                  <a:lnTo>
                    <a:pt x="1290" y="1196"/>
                  </a:lnTo>
                  <a:lnTo>
                    <a:pt x="1309" y="1216"/>
                  </a:lnTo>
                  <a:lnTo>
                    <a:pt x="1287" y="1220"/>
                  </a:lnTo>
                  <a:lnTo>
                    <a:pt x="1255" y="1213"/>
                  </a:lnTo>
                  <a:lnTo>
                    <a:pt x="1199" y="1247"/>
                  </a:lnTo>
                  <a:lnTo>
                    <a:pt x="1160" y="1223"/>
                  </a:lnTo>
                  <a:lnTo>
                    <a:pt x="1135" y="1234"/>
                  </a:lnTo>
                  <a:lnTo>
                    <a:pt x="1090" y="1245"/>
                  </a:lnTo>
                  <a:lnTo>
                    <a:pt x="1058" y="1244"/>
                  </a:lnTo>
                  <a:lnTo>
                    <a:pt x="1031" y="1234"/>
                  </a:lnTo>
                  <a:lnTo>
                    <a:pt x="1010" y="1245"/>
                  </a:lnTo>
                  <a:lnTo>
                    <a:pt x="973" y="1290"/>
                  </a:lnTo>
                  <a:lnTo>
                    <a:pt x="930" y="1287"/>
                  </a:lnTo>
                  <a:lnTo>
                    <a:pt x="859" y="1274"/>
                  </a:lnTo>
                  <a:lnTo>
                    <a:pt x="819" y="1311"/>
                  </a:lnTo>
                  <a:lnTo>
                    <a:pt x="827" y="1338"/>
                  </a:lnTo>
                  <a:lnTo>
                    <a:pt x="792" y="1325"/>
                  </a:lnTo>
                  <a:lnTo>
                    <a:pt x="760" y="1298"/>
                  </a:lnTo>
                  <a:lnTo>
                    <a:pt x="759" y="1272"/>
                  </a:lnTo>
                  <a:lnTo>
                    <a:pt x="741" y="1244"/>
                  </a:lnTo>
                  <a:lnTo>
                    <a:pt x="731" y="1220"/>
                  </a:lnTo>
                  <a:lnTo>
                    <a:pt x="733" y="1192"/>
                  </a:lnTo>
                  <a:lnTo>
                    <a:pt x="727" y="1180"/>
                  </a:lnTo>
                  <a:lnTo>
                    <a:pt x="711" y="1162"/>
                  </a:lnTo>
                  <a:lnTo>
                    <a:pt x="707" y="1141"/>
                  </a:lnTo>
                  <a:lnTo>
                    <a:pt x="669" y="1112"/>
                  </a:lnTo>
                  <a:lnTo>
                    <a:pt x="631" y="1135"/>
                  </a:lnTo>
                  <a:lnTo>
                    <a:pt x="629" y="1120"/>
                  </a:lnTo>
                  <a:lnTo>
                    <a:pt x="599" y="1101"/>
                  </a:lnTo>
                  <a:lnTo>
                    <a:pt x="565" y="1064"/>
                  </a:lnTo>
                  <a:lnTo>
                    <a:pt x="583" y="1039"/>
                  </a:lnTo>
                  <a:lnTo>
                    <a:pt x="583" y="1016"/>
                  </a:lnTo>
                  <a:lnTo>
                    <a:pt x="571" y="986"/>
                  </a:lnTo>
                  <a:lnTo>
                    <a:pt x="557" y="975"/>
                  </a:lnTo>
                  <a:lnTo>
                    <a:pt x="559" y="962"/>
                  </a:lnTo>
                  <a:lnTo>
                    <a:pt x="539" y="962"/>
                  </a:lnTo>
                  <a:lnTo>
                    <a:pt x="535" y="944"/>
                  </a:lnTo>
                  <a:lnTo>
                    <a:pt x="488" y="866"/>
                  </a:lnTo>
                  <a:lnTo>
                    <a:pt x="472" y="853"/>
                  </a:lnTo>
                  <a:lnTo>
                    <a:pt x="467" y="816"/>
                  </a:lnTo>
                  <a:lnTo>
                    <a:pt x="458" y="788"/>
                  </a:lnTo>
                  <a:lnTo>
                    <a:pt x="463" y="765"/>
                  </a:lnTo>
                  <a:lnTo>
                    <a:pt x="458" y="751"/>
                  </a:lnTo>
                  <a:lnTo>
                    <a:pt x="437" y="751"/>
                  </a:lnTo>
                  <a:lnTo>
                    <a:pt x="447" y="701"/>
                  </a:lnTo>
                  <a:lnTo>
                    <a:pt x="419" y="701"/>
                  </a:lnTo>
                  <a:lnTo>
                    <a:pt x="410" y="685"/>
                  </a:lnTo>
                  <a:lnTo>
                    <a:pt x="400" y="668"/>
                  </a:lnTo>
                  <a:lnTo>
                    <a:pt x="378" y="658"/>
                  </a:lnTo>
                  <a:lnTo>
                    <a:pt x="376" y="674"/>
                  </a:lnTo>
                  <a:lnTo>
                    <a:pt x="370" y="695"/>
                  </a:lnTo>
                  <a:lnTo>
                    <a:pt x="359" y="708"/>
                  </a:lnTo>
                  <a:lnTo>
                    <a:pt x="344" y="717"/>
                  </a:lnTo>
                  <a:lnTo>
                    <a:pt x="341" y="735"/>
                  </a:lnTo>
                  <a:lnTo>
                    <a:pt x="325" y="752"/>
                  </a:lnTo>
                  <a:lnTo>
                    <a:pt x="301" y="741"/>
                  </a:lnTo>
                  <a:lnTo>
                    <a:pt x="301" y="765"/>
                  </a:lnTo>
                  <a:lnTo>
                    <a:pt x="282" y="778"/>
                  </a:lnTo>
                  <a:lnTo>
                    <a:pt x="261" y="789"/>
                  </a:lnTo>
                  <a:lnTo>
                    <a:pt x="237" y="778"/>
                  </a:lnTo>
                  <a:lnTo>
                    <a:pt x="219" y="736"/>
                  </a:lnTo>
                  <a:lnTo>
                    <a:pt x="202" y="743"/>
                  </a:lnTo>
                  <a:lnTo>
                    <a:pt x="195" y="729"/>
                  </a:lnTo>
                  <a:lnTo>
                    <a:pt x="195" y="714"/>
                  </a:lnTo>
                  <a:lnTo>
                    <a:pt x="195" y="702"/>
                  </a:lnTo>
                  <a:lnTo>
                    <a:pt x="216" y="684"/>
                  </a:lnTo>
                  <a:lnTo>
                    <a:pt x="210" y="657"/>
                  </a:lnTo>
                  <a:lnTo>
                    <a:pt x="191" y="650"/>
                  </a:lnTo>
                  <a:lnTo>
                    <a:pt x="195" y="639"/>
                  </a:lnTo>
                  <a:lnTo>
                    <a:pt x="201" y="615"/>
                  </a:lnTo>
                  <a:lnTo>
                    <a:pt x="208" y="596"/>
                  </a:lnTo>
                  <a:lnTo>
                    <a:pt x="211" y="584"/>
                  </a:lnTo>
                  <a:lnTo>
                    <a:pt x="226" y="584"/>
                  </a:lnTo>
                  <a:lnTo>
                    <a:pt x="239" y="572"/>
                  </a:lnTo>
                  <a:lnTo>
                    <a:pt x="227" y="549"/>
                  </a:lnTo>
                  <a:lnTo>
                    <a:pt x="249" y="525"/>
                  </a:lnTo>
                  <a:lnTo>
                    <a:pt x="221" y="517"/>
                  </a:lnTo>
                  <a:lnTo>
                    <a:pt x="207" y="506"/>
                  </a:lnTo>
                  <a:lnTo>
                    <a:pt x="207" y="496"/>
                  </a:lnTo>
                  <a:lnTo>
                    <a:pt x="199" y="482"/>
                  </a:lnTo>
                  <a:lnTo>
                    <a:pt x="213" y="464"/>
                  </a:lnTo>
                  <a:lnTo>
                    <a:pt x="191" y="442"/>
                  </a:lnTo>
                  <a:lnTo>
                    <a:pt x="195" y="428"/>
                  </a:lnTo>
                  <a:lnTo>
                    <a:pt x="219" y="420"/>
                  </a:lnTo>
                  <a:lnTo>
                    <a:pt x="221" y="399"/>
                  </a:lnTo>
                  <a:lnTo>
                    <a:pt x="213" y="360"/>
                  </a:lnTo>
                  <a:lnTo>
                    <a:pt x="226" y="333"/>
                  </a:lnTo>
                  <a:lnTo>
                    <a:pt x="223" y="309"/>
                  </a:lnTo>
                  <a:lnTo>
                    <a:pt x="246" y="276"/>
                  </a:lnTo>
                  <a:lnTo>
                    <a:pt x="229" y="248"/>
                  </a:lnTo>
                  <a:lnTo>
                    <a:pt x="250" y="240"/>
                  </a:lnTo>
                  <a:lnTo>
                    <a:pt x="245" y="218"/>
                  </a:lnTo>
                  <a:lnTo>
                    <a:pt x="243" y="194"/>
                  </a:lnTo>
                  <a:lnTo>
                    <a:pt x="250" y="180"/>
                  </a:lnTo>
                  <a:lnTo>
                    <a:pt x="248" y="167"/>
                  </a:lnTo>
                  <a:lnTo>
                    <a:pt x="231" y="162"/>
                  </a:lnTo>
                  <a:lnTo>
                    <a:pt x="210" y="172"/>
                  </a:lnTo>
                  <a:lnTo>
                    <a:pt x="186" y="178"/>
                  </a:lnTo>
                  <a:lnTo>
                    <a:pt x="163" y="175"/>
                  </a:lnTo>
                  <a:lnTo>
                    <a:pt x="146" y="167"/>
                  </a:lnTo>
                  <a:lnTo>
                    <a:pt x="144" y="143"/>
                  </a:lnTo>
                  <a:lnTo>
                    <a:pt x="138" y="124"/>
                  </a:lnTo>
                  <a:lnTo>
                    <a:pt x="93" y="135"/>
                  </a:lnTo>
                  <a:lnTo>
                    <a:pt x="95" y="108"/>
                  </a:lnTo>
                  <a:lnTo>
                    <a:pt x="72" y="100"/>
                  </a:lnTo>
                  <a:lnTo>
                    <a:pt x="56" y="87"/>
                  </a:lnTo>
                  <a:lnTo>
                    <a:pt x="34" y="63"/>
                  </a:lnTo>
                  <a:lnTo>
                    <a:pt x="35" y="39"/>
                  </a:lnTo>
                  <a:lnTo>
                    <a:pt x="24" y="21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Text Box 25"/>
            <p:cNvSpPr txBox="1">
              <a:spLocks noChangeAspect="1" noChangeArrowheads="1"/>
            </p:cNvSpPr>
            <p:nvPr/>
          </p:nvSpPr>
          <p:spPr bwMode="auto">
            <a:xfrm rot="5386919">
              <a:off x="1726962" y="3632131"/>
              <a:ext cx="278528" cy="87449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36" name="Text Box 22"/>
            <p:cNvSpPr txBox="1">
              <a:spLocks noChangeAspect="1" noChangeArrowheads="1"/>
            </p:cNvSpPr>
            <p:nvPr/>
          </p:nvSpPr>
          <p:spPr bwMode="auto">
            <a:xfrm rot="4808815">
              <a:off x="2660480" y="3662863"/>
              <a:ext cx="234550" cy="8744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37" name="Text Box 13"/>
            <p:cNvSpPr txBox="1">
              <a:spLocks noChangeAspect="1" noChangeArrowheads="1"/>
            </p:cNvSpPr>
            <p:nvPr/>
          </p:nvSpPr>
          <p:spPr bwMode="auto">
            <a:xfrm rot="3357491">
              <a:off x="3707592" y="3198218"/>
              <a:ext cx="227785" cy="8744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grpSp>
          <p:nvGrpSpPr>
            <p:cNvPr id="38" name="Group 235"/>
            <p:cNvGrpSpPr>
              <a:grpSpLocks/>
            </p:cNvGrpSpPr>
            <p:nvPr/>
          </p:nvGrpSpPr>
          <p:grpSpPr bwMode="auto">
            <a:xfrm>
              <a:off x="3613157" y="2820051"/>
              <a:ext cx="1118926" cy="830465"/>
              <a:chOff x="2296" y="1249"/>
              <a:chExt cx="737" cy="547"/>
            </a:xfrm>
          </p:grpSpPr>
          <p:sp>
            <p:nvSpPr>
              <p:cNvPr id="47" name="Text Box 10"/>
              <p:cNvSpPr txBox="1">
                <a:spLocks noChangeAspect="1" noChangeArrowheads="1"/>
              </p:cNvSpPr>
              <p:nvPr/>
            </p:nvSpPr>
            <p:spPr bwMode="auto">
              <a:xfrm rot="3590916">
                <a:off x="2513" y="1359"/>
                <a:ext cx="159" cy="5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  <p:sp>
            <p:nvSpPr>
              <p:cNvPr id="48" name="Text Box 7"/>
              <p:cNvSpPr txBox="1">
                <a:spLocks noChangeAspect="1" noChangeArrowheads="1"/>
              </p:cNvSpPr>
              <p:nvPr/>
            </p:nvSpPr>
            <p:spPr bwMode="auto">
              <a:xfrm rot="4693282">
                <a:off x="2709" y="1299"/>
                <a:ext cx="157" cy="5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  <p:sp>
            <p:nvSpPr>
              <p:cNvPr id="49" name="Text Box 3"/>
              <p:cNvSpPr txBox="1">
                <a:spLocks noChangeAspect="1" noChangeArrowheads="1"/>
              </p:cNvSpPr>
              <p:nvPr/>
            </p:nvSpPr>
            <p:spPr bwMode="auto">
              <a:xfrm rot="6544080">
                <a:off x="2923" y="1343"/>
                <a:ext cx="162" cy="58"/>
              </a:xfrm>
              <a:prstGeom prst="rect">
                <a:avLst/>
              </a:prstGeom>
              <a:solidFill>
                <a:srgbClr val="FF00FF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  <p:sp>
            <p:nvSpPr>
              <p:cNvPr id="50" name="Text Box 16"/>
              <p:cNvSpPr txBox="1">
                <a:spLocks noChangeAspect="1" noChangeArrowheads="1"/>
              </p:cNvSpPr>
              <p:nvPr/>
            </p:nvSpPr>
            <p:spPr bwMode="auto">
              <a:xfrm rot="3638683">
                <a:off x="2244" y="1686"/>
                <a:ext cx="162" cy="5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</p:grpSp>
        <p:sp>
          <p:nvSpPr>
            <p:cNvPr id="39" name="Text Box 200"/>
            <p:cNvSpPr txBox="1">
              <a:spLocks noChangeAspect="1" noChangeArrowheads="1"/>
            </p:cNvSpPr>
            <p:nvPr/>
          </p:nvSpPr>
          <p:spPr bwMode="auto">
            <a:xfrm rot="1329347">
              <a:off x="5039208" y="3979104"/>
              <a:ext cx="279656" cy="87449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40" name="Freeform 201"/>
            <p:cNvSpPr>
              <a:spLocks/>
            </p:cNvSpPr>
            <p:nvPr/>
          </p:nvSpPr>
          <p:spPr bwMode="auto">
            <a:xfrm>
              <a:off x="5702220" y="4039178"/>
              <a:ext cx="174595" cy="309716"/>
            </a:xfrm>
            <a:custGeom>
              <a:avLst/>
              <a:gdLst>
                <a:gd name="T0" fmla="*/ 84 w 102"/>
                <a:gd name="T1" fmla="*/ 0 h 204"/>
                <a:gd name="T2" fmla="*/ 96 w 102"/>
                <a:gd name="T3" fmla="*/ 60 h 204"/>
                <a:gd name="T4" fmla="*/ 48 w 102"/>
                <a:gd name="T5" fmla="*/ 108 h 204"/>
                <a:gd name="T6" fmla="*/ 0 w 102"/>
                <a:gd name="T7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" h="204">
                  <a:moveTo>
                    <a:pt x="84" y="0"/>
                  </a:moveTo>
                  <a:cubicBezTo>
                    <a:pt x="86" y="9"/>
                    <a:pt x="102" y="42"/>
                    <a:pt x="96" y="60"/>
                  </a:cubicBezTo>
                  <a:cubicBezTo>
                    <a:pt x="90" y="78"/>
                    <a:pt x="64" y="84"/>
                    <a:pt x="48" y="108"/>
                  </a:cubicBezTo>
                  <a:cubicBezTo>
                    <a:pt x="32" y="132"/>
                    <a:pt x="8" y="188"/>
                    <a:pt x="0" y="204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Text Box 203"/>
            <p:cNvSpPr txBox="1">
              <a:spLocks noChangeAspect="1" noChangeArrowheads="1"/>
            </p:cNvSpPr>
            <p:nvPr/>
          </p:nvSpPr>
          <p:spPr bwMode="auto">
            <a:xfrm rot="2511335">
              <a:off x="5228227" y="2946040"/>
              <a:ext cx="279656" cy="87449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42" name="Text Box 221"/>
            <p:cNvSpPr txBox="1">
              <a:spLocks noChangeArrowheads="1"/>
            </p:cNvSpPr>
            <p:nvPr/>
          </p:nvSpPr>
          <p:spPr bwMode="auto">
            <a:xfrm>
              <a:off x="3270037" y="5733508"/>
              <a:ext cx="177632" cy="264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/>
            </a:p>
            <a:p>
              <a:endParaRPr lang="en-US"/>
            </a:p>
          </p:txBody>
        </p:sp>
        <p:sp>
          <p:nvSpPr>
            <p:cNvPr id="43" name="Text Box 223"/>
            <p:cNvSpPr txBox="1">
              <a:spLocks noChangeArrowheads="1"/>
            </p:cNvSpPr>
            <p:nvPr/>
          </p:nvSpPr>
          <p:spPr bwMode="auto">
            <a:xfrm rot="2049734">
              <a:off x="4835186" y="5491518"/>
              <a:ext cx="1110230" cy="294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Snake River</a:t>
              </a:r>
              <a:endParaRPr lang="en-US" sz="1400" dirty="0"/>
            </a:p>
          </p:txBody>
        </p:sp>
        <p:sp>
          <p:nvSpPr>
            <p:cNvPr id="44" name="Text Box 224"/>
            <p:cNvSpPr txBox="1">
              <a:spLocks noChangeArrowheads="1"/>
            </p:cNvSpPr>
            <p:nvPr/>
          </p:nvSpPr>
          <p:spPr bwMode="auto">
            <a:xfrm rot="1433912">
              <a:off x="847206" y="2977308"/>
              <a:ext cx="1347852" cy="294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Columbia River</a:t>
              </a:r>
              <a:endParaRPr lang="en-US" sz="1400" dirty="0"/>
            </a:p>
          </p:txBody>
        </p:sp>
        <p:sp>
          <p:nvSpPr>
            <p:cNvPr id="45" name="Text Box 230"/>
            <p:cNvSpPr txBox="1">
              <a:spLocks noChangeArrowheads="1"/>
            </p:cNvSpPr>
            <p:nvPr/>
          </p:nvSpPr>
          <p:spPr bwMode="auto">
            <a:xfrm rot="455631">
              <a:off x="5287421" y="3665177"/>
              <a:ext cx="1205278" cy="294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Salmon River</a:t>
              </a:r>
              <a:endParaRPr lang="en-US" sz="1400" dirty="0"/>
            </a:p>
          </p:txBody>
        </p:sp>
        <p:sp>
          <p:nvSpPr>
            <p:cNvPr id="46" name="Text Box 19"/>
            <p:cNvSpPr txBox="1">
              <a:spLocks noChangeAspect="1" noChangeArrowheads="1"/>
            </p:cNvSpPr>
            <p:nvPr/>
          </p:nvSpPr>
          <p:spPr bwMode="auto">
            <a:xfrm rot="5409323">
              <a:off x="2302680" y="3650448"/>
              <a:ext cx="278528" cy="8744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</p:grpSp>
      <p:cxnSp>
        <p:nvCxnSpPr>
          <p:cNvPr id="51" name="Straight Arrow Connector 50"/>
          <p:cNvCxnSpPr>
            <a:stCxn id="25" idx="0"/>
            <a:endCxn id="35" idx="3"/>
          </p:cNvCxnSpPr>
          <p:nvPr/>
        </p:nvCxnSpPr>
        <p:spPr>
          <a:xfrm flipV="1">
            <a:off x="1862609" y="3815118"/>
            <a:ext cx="4146" cy="31514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24" idx="2"/>
            <a:endCxn id="49" idx="1"/>
          </p:cNvCxnSpPr>
          <p:nvPr/>
        </p:nvCxnSpPr>
        <p:spPr>
          <a:xfrm>
            <a:off x="4577012" y="2638383"/>
            <a:ext cx="151217" cy="25218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-Point Star 53"/>
          <p:cNvSpPr/>
          <p:nvPr/>
        </p:nvSpPr>
        <p:spPr>
          <a:xfrm>
            <a:off x="6019800" y="6096000"/>
            <a:ext cx="234112" cy="223829"/>
          </a:xfrm>
          <a:prstGeom prst="star5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457200" y="2256020"/>
            <a:ext cx="1311639" cy="1386590"/>
          </a:xfrm>
          <a:custGeom>
            <a:avLst/>
            <a:gdLst>
              <a:gd name="connsiteX0" fmla="*/ 1311639 w 1311639"/>
              <a:gd name="connsiteY0" fmla="*/ 1386590 h 1386590"/>
              <a:gd name="connsiteX1" fmla="*/ 1011836 w 1311639"/>
              <a:gd name="connsiteY1" fmla="*/ 1289154 h 1386590"/>
              <a:gd name="connsiteX2" fmla="*/ 779489 w 1311639"/>
              <a:gd name="connsiteY2" fmla="*/ 1041816 h 1386590"/>
              <a:gd name="connsiteX3" fmla="*/ 172387 w 1311639"/>
              <a:gd name="connsiteY3" fmla="*/ 929390 h 1386590"/>
              <a:gd name="connsiteX4" fmla="*/ 0 w 1311639"/>
              <a:gd name="connsiteY4" fmla="*/ 0 h 138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1639" h="1386590">
                <a:moveTo>
                  <a:pt x="1311639" y="1386590"/>
                </a:moveTo>
                <a:cubicBezTo>
                  <a:pt x="1206083" y="1366603"/>
                  <a:pt x="1100528" y="1346616"/>
                  <a:pt x="1011836" y="1289154"/>
                </a:cubicBezTo>
                <a:cubicBezTo>
                  <a:pt x="923144" y="1231692"/>
                  <a:pt x="919397" y="1101777"/>
                  <a:pt x="779489" y="1041816"/>
                </a:cubicBezTo>
                <a:cubicBezTo>
                  <a:pt x="639581" y="981855"/>
                  <a:pt x="302302" y="1103026"/>
                  <a:pt x="172387" y="929390"/>
                </a:cubicBezTo>
                <a:cubicBezTo>
                  <a:pt x="42472" y="755754"/>
                  <a:pt x="21236" y="377877"/>
                  <a:pt x="0" y="0"/>
                </a:cubicBezTo>
              </a:path>
            </a:pathLst>
          </a:custGeom>
          <a:noFill/>
          <a:ln w="63500">
            <a:solidFill>
              <a:srgbClr val="CC00CC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5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Return from the Ocean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990600"/>
            <a:ext cx="8686800" cy="57722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263969" y="990600"/>
            <a:ext cx="8470130" cy="6400800"/>
            <a:chOff x="263969" y="990600"/>
            <a:chExt cx="8470130" cy="6400800"/>
          </a:xfrm>
        </p:grpSpPr>
        <p:sp>
          <p:nvSpPr>
            <p:cNvPr id="10" name="Text Box 26"/>
            <p:cNvSpPr txBox="1">
              <a:spLocks noChangeArrowheads="1"/>
            </p:cNvSpPr>
            <p:nvPr/>
          </p:nvSpPr>
          <p:spPr bwMode="auto">
            <a:xfrm>
              <a:off x="1738158" y="2452643"/>
              <a:ext cx="1193644" cy="289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en-US" sz="1400" b="1" dirty="0">
                  <a:latin typeface="Courier New" pitchFamily="49" charset="0"/>
                </a:rPr>
                <a:t>WASHINGTON</a:t>
              </a:r>
              <a:endParaRPr lang="en-US" sz="1400" dirty="0">
                <a:latin typeface="Courier New" pitchFamily="49" charset="0"/>
              </a:endParaRPr>
            </a:p>
          </p:txBody>
        </p:sp>
        <p:sp>
          <p:nvSpPr>
            <p:cNvPr id="11" name="Text Box 30"/>
            <p:cNvSpPr txBox="1">
              <a:spLocks noChangeArrowheads="1"/>
            </p:cNvSpPr>
            <p:nvPr/>
          </p:nvSpPr>
          <p:spPr bwMode="auto">
            <a:xfrm>
              <a:off x="2258905" y="5442010"/>
              <a:ext cx="874771" cy="318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en-US" sz="1600" b="1" dirty="0">
                  <a:latin typeface="Courier New" pitchFamily="49" charset="0"/>
                </a:rPr>
                <a:t>OREGON</a:t>
              </a:r>
            </a:p>
          </p:txBody>
        </p:sp>
        <p:sp>
          <p:nvSpPr>
            <p:cNvPr id="12" name="Freeform 68"/>
            <p:cNvSpPr>
              <a:spLocks/>
            </p:cNvSpPr>
            <p:nvPr/>
          </p:nvSpPr>
          <p:spPr bwMode="auto">
            <a:xfrm>
              <a:off x="4472465" y="3758309"/>
              <a:ext cx="255060" cy="485829"/>
            </a:xfrm>
            <a:custGeom>
              <a:avLst/>
              <a:gdLst>
                <a:gd name="T0" fmla="*/ 0 w 152"/>
                <a:gd name="T1" fmla="*/ 0 h 319"/>
                <a:gd name="T2" fmla="*/ 96 w 152"/>
                <a:gd name="T3" fmla="*/ 240 h 319"/>
                <a:gd name="T4" fmla="*/ 144 w 152"/>
                <a:gd name="T5" fmla="*/ 288 h 319"/>
                <a:gd name="T6" fmla="*/ 146 w 152"/>
                <a:gd name="T7" fmla="*/ 319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2" h="319">
                  <a:moveTo>
                    <a:pt x="0" y="0"/>
                  </a:moveTo>
                  <a:cubicBezTo>
                    <a:pt x="36" y="96"/>
                    <a:pt x="72" y="192"/>
                    <a:pt x="96" y="240"/>
                  </a:cubicBezTo>
                  <a:cubicBezTo>
                    <a:pt x="120" y="288"/>
                    <a:pt x="136" y="275"/>
                    <a:pt x="144" y="288"/>
                  </a:cubicBezTo>
                  <a:cubicBezTo>
                    <a:pt x="152" y="301"/>
                    <a:pt x="146" y="313"/>
                    <a:pt x="146" y="319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66"/>
            <p:cNvSpPr>
              <a:spLocks/>
            </p:cNvSpPr>
            <p:nvPr/>
          </p:nvSpPr>
          <p:spPr bwMode="auto">
            <a:xfrm>
              <a:off x="4092911" y="3462256"/>
              <a:ext cx="871456" cy="649797"/>
            </a:xfrm>
            <a:custGeom>
              <a:avLst/>
              <a:gdLst>
                <a:gd name="T0" fmla="*/ 494 w 494"/>
                <a:gd name="T1" fmla="*/ 0 h 399"/>
                <a:gd name="T2" fmla="*/ 351 w 494"/>
                <a:gd name="T3" fmla="*/ 48 h 399"/>
                <a:gd name="T4" fmla="*/ 306 w 494"/>
                <a:gd name="T5" fmla="*/ 93 h 399"/>
                <a:gd name="T6" fmla="*/ 214 w 494"/>
                <a:gd name="T7" fmla="*/ 93 h 399"/>
                <a:gd name="T8" fmla="*/ 214 w 494"/>
                <a:gd name="T9" fmla="*/ 182 h 399"/>
                <a:gd name="T10" fmla="*/ 169 w 494"/>
                <a:gd name="T11" fmla="*/ 272 h 399"/>
                <a:gd name="T12" fmla="*/ 169 w 494"/>
                <a:gd name="T13" fmla="*/ 361 h 399"/>
                <a:gd name="T14" fmla="*/ 56 w 494"/>
                <a:gd name="T15" fmla="*/ 361 h 399"/>
                <a:gd name="T16" fmla="*/ 0 w 494"/>
                <a:gd name="T17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4" h="399">
                  <a:moveTo>
                    <a:pt x="494" y="0"/>
                  </a:moveTo>
                  <a:cubicBezTo>
                    <a:pt x="471" y="8"/>
                    <a:pt x="382" y="33"/>
                    <a:pt x="351" y="48"/>
                  </a:cubicBezTo>
                  <a:cubicBezTo>
                    <a:pt x="320" y="63"/>
                    <a:pt x="328" y="85"/>
                    <a:pt x="306" y="93"/>
                  </a:cubicBezTo>
                  <a:cubicBezTo>
                    <a:pt x="283" y="100"/>
                    <a:pt x="230" y="78"/>
                    <a:pt x="214" y="93"/>
                  </a:cubicBezTo>
                  <a:cubicBezTo>
                    <a:pt x="199" y="107"/>
                    <a:pt x="222" y="152"/>
                    <a:pt x="214" y="182"/>
                  </a:cubicBezTo>
                  <a:cubicBezTo>
                    <a:pt x="207" y="212"/>
                    <a:pt x="176" y="242"/>
                    <a:pt x="169" y="272"/>
                  </a:cubicBezTo>
                  <a:cubicBezTo>
                    <a:pt x="161" y="302"/>
                    <a:pt x="188" y="346"/>
                    <a:pt x="169" y="361"/>
                  </a:cubicBezTo>
                  <a:cubicBezTo>
                    <a:pt x="150" y="376"/>
                    <a:pt x="84" y="355"/>
                    <a:pt x="56" y="361"/>
                  </a:cubicBezTo>
                  <a:cubicBezTo>
                    <a:pt x="28" y="367"/>
                    <a:pt x="12" y="391"/>
                    <a:pt x="0" y="399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65"/>
            <p:cNvSpPr>
              <a:spLocks/>
            </p:cNvSpPr>
            <p:nvPr/>
          </p:nvSpPr>
          <p:spPr bwMode="auto">
            <a:xfrm>
              <a:off x="5934508" y="4051324"/>
              <a:ext cx="385627" cy="731780"/>
            </a:xfrm>
            <a:custGeom>
              <a:avLst/>
              <a:gdLst>
                <a:gd name="T0" fmla="*/ 219 w 219"/>
                <a:gd name="T1" fmla="*/ 0 h 448"/>
                <a:gd name="T2" fmla="*/ 189 w 219"/>
                <a:gd name="T3" fmla="*/ 134 h 448"/>
                <a:gd name="T4" fmla="*/ 189 w 219"/>
                <a:gd name="T5" fmla="*/ 194 h 448"/>
                <a:gd name="T6" fmla="*/ 173 w 219"/>
                <a:gd name="T7" fmla="*/ 269 h 448"/>
                <a:gd name="T8" fmla="*/ 153 w 219"/>
                <a:gd name="T9" fmla="*/ 292 h 448"/>
                <a:gd name="T10" fmla="*/ 61 w 219"/>
                <a:gd name="T11" fmla="*/ 292 h 448"/>
                <a:gd name="T12" fmla="*/ 43 w 219"/>
                <a:gd name="T13" fmla="*/ 348 h 448"/>
                <a:gd name="T14" fmla="*/ 1 w 219"/>
                <a:gd name="T15" fmla="*/ 366 h 448"/>
                <a:gd name="T16" fmla="*/ 36 w 219"/>
                <a:gd name="T17" fmla="*/ 44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" h="448">
                  <a:moveTo>
                    <a:pt x="219" y="0"/>
                  </a:moveTo>
                  <a:cubicBezTo>
                    <a:pt x="214" y="22"/>
                    <a:pt x="194" y="102"/>
                    <a:pt x="189" y="134"/>
                  </a:cubicBezTo>
                  <a:cubicBezTo>
                    <a:pt x="184" y="166"/>
                    <a:pt x="192" y="172"/>
                    <a:pt x="189" y="194"/>
                  </a:cubicBezTo>
                  <a:cubicBezTo>
                    <a:pt x="186" y="216"/>
                    <a:pt x="179" y="253"/>
                    <a:pt x="173" y="269"/>
                  </a:cubicBezTo>
                  <a:cubicBezTo>
                    <a:pt x="167" y="285"/>
                    <a:pt x="172" y="288"/>
                    <a:pt x="153" y="292"/>
                  </a:cubicBezTo>
                  <a:cubicBezTo>
                    <a:pt x="134" y="296"/>
                    <a:pt x="79" y="283"/>
                    <a:pt x="61" y="292"/>
                  </a:cubicBezTo>
                  <a:cubicBezTo>
                    <a:pt x="43" y="301"/>
                    <a:pt x="53" y="336"/>
                    <a:pt x="43" y="348"/>
                  </a:cubicBezTo>
                  <a:cubicBezTo>
                    <a:pt x="33" y="360"/>
                    <a:pt x="2" y="349"/>
                    <a:pt x="1" y="366"/>
                  </a:cubicBezTo>
                  <a:cubicBezTo>
                    <a:pt x="0" y="383"/>
                    <a:pt x="29" y="431"/>
                    <a:pt x="36" y="448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62"/>
            <p:cNvSpPr>
              <a:spLocks/>
            </p:cNvSpPr>
            <p:nvPr/>
          </p:nvSpPr>
          <p:spPr bwMode="auto">
            <a:xfrm>
              <a:off x="4899084" y="3049301"/>
              <a:ext cx="1261637" cy="391700"/>
            </a:xfrm>
            <a:custGeom>
              <a:avLst/>
              <a:gdLst>
                <a:gd name="T0" fmla="*/ 0 w 715"/>
                <a:gd name="T1" fmla="*/ 85 h 238"/>
                <a:gd name="T2" fmla="*/ 115 w 715"/>
                <a:gd name="T3" fmla="*/ 27 h 238"/>
                <a:gd name="T4" fmla="*/ 193 w 715"/>
                <a:gd name="T5" fmla="*/ 31 h 238"/>
                <a:gd name="T6" fmla="*/ 259 w 715"/>
                <a:gd name="T7" fmla="*/ 29 h 238"/>
                <a:gd name="T8" fmla="*/ 350 w 715"/>
                <a:gd name="T9" fmla="*/ 208 h 238"/>
                <a:gd name="T10" fmla="*/ 487 w 715"/>
                <a:gd name="T11" fmla="*/ 208 h 238"/>
                <a:gd name="T12" fmla="*/ 569 w 715"/>
                <a:gd name="T13" fmla="*/ 117 h 238"/>
                <a:gd name="T14" fmla="*/ 645 w 715"/>
                <a:gd name="T15" fmla="*/ 61 h 238"/>
                <a:gd name="T16" fmla="*/ 715 w 715"/>
                <a:gd name="T17" fmla="*/ 2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5" h="238">
                  <a:moveTo>
                    <a:pt x="0" y="85"/>
                  </a:moveTo>
                  <a:cubicBezTo>
                    <a:pt x="19" y="75"/>
                    <a:pt x="83" y="36"/>
                    <a:pt x="115" y="27"/>
                  </a:cubicBezTo>
                  <a:cubicBezTo>
                    <a:pt x="147" y="18"/>
                    <a:pt x="169" y="31"/>
                    <a:pt x="193" y="31"/>
                  </a:cubicBezTo>
                  <a:cubicBezTo>
                    <a:pt x="217" y="31"/>
                    <a:pt x="233" y="0"/>
                    <a:pt x="259" y="29"/>
                  </a:cubicBezTo>
                  <a:cubicBezTo>
                    <a:pt x="285" y="58"/>
                    <a:pt x="312" y="178"/>
                    <a:pt x="350" y="208"/>
                  </a:cubicBezTo>
                  <a:cubicBezTo>
                    <a:pt x="388" y="238"/>
                    <a:pt x="451" y="223"/>
                    <a:pt x="487" y="208"/>
                  </a:cubicBezTo>
                  <a:cubicBezTo>
                    <a:pt x="523" y="193"/>
                    <a:pt x="543" y="142"/>
                    <a:pt x="569" y="117"/>
                  </a:cubicBezTo>
                  <a:cubicBezTo>
                    <a:pt x="595" y="92"/>
                    <a:pt x="621" y="76"/>
                    <a:pt x="645" y="61"/>
                  </a:cubicBezTo>
                  <a:cubicBezTo>
                    <a:pt x="669" y="46"/>
                    <a:pt x="701" y="36"/>
                    <a:pt x="715" y="29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63"/>
            <p:cNvSpPr>
              <a:spLocks/>
            </p:cNvSpPr>
            <p:nvPr/>
          </p:nvSpPr>
          <p:spPr bwMode="auto">
            <a:xfrm>
              <a:off x="5756876" y="3340799"/>
              <a:ext cx="482793" cy="417510"/>
            </a:xfrm>
            <a:custGeom>
              <a:avLst/>
              <a:gdLst>
                <a:gd name="T0" fmla="*/ 0 w 288"/>
                <a:gd name="T1" fmla="*/ 32 h 272"/>
                <a:gd name="T2" fmla="*/ 96 w 288"/>
                <a:gd name="T3" fmla="*/ 80 h 272"/>
                <a:gd name="T4" fmla="*/ 240 w 288"/>
                <a:gd name="T5" fmla="*/ 32 h 272"/>
                <a:gd name="T6" fmla="*/ 288 w 288"/>
                <a:gd name="T7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272">
                  <a:moveTo>
                    <a:pt x="0" y="32"/>
                  </a:moveTo>
                  <a:cubicBezTo>
                    <a:pt x="28" y="56"/>
                    <a:pt x="56" y="80"/>
                    <a:pt x="96" y="80"/>
                  </a:cubicBezTo>
                  <a:cubicBezTo>
                    <a:pt x="136" y="80"/>
                    <a:pt x="208" y="0"/>
                    <a:pt x="240" y="32"/>
                  </a:cubicBezTo>
                  <a:cubicBezTo>
                    <a:pt x="272" y="64"/>
                    <a:pt x="280" y="232"/>
                    <a:pt x="288" y="272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0"/>
            <p:cNvSpPr>
              <a:spLocks/>
            </p:cNvSpPr>
            <p:nvPr/>
          </p:nvSpPr>
          <p:spPr bwMode="auto">
            <a:xfrm>
              <a:off x="5343921" y="2806387"/>
              <a:ext cx="654352" cy="293016"/>
            </a:xfrm>
            <a:custGeom>
              <a:avLst/>
              <a:gdLst>
                <a:gd name="T0" fmla="*/ 8 w 392"/>
                <a:gd name="T1" fmla="*/ 192 h 192"/>
                <a:gd name="T2" fmla="*/ 8 w 392"/>
                <a:gd name="T3" fmla="*/ 144 h 192"/>
                <a:gd name="T4" fmla="*/ 56 w 392"/>
                <a:gd name="T5" fmla="*/ 144 h 192"/>
                <a:gd name="T6" fmla="*/ 104 w 392"/>
                <a:gd name="T7" fmla="*/ 48 h 192"/>
                <a:gd name="T8" fmla="*/ 152 w 392"/>
                <a:gd name="T9" fmla="*/ 0 h 192"/>
                <a:gd name="T10" fmla="*/ 296 w 392"/>
                <a:gd name="T11" fmla="*/ 48 h 192"/>
                <a:gd name="T12" fmla="*/ 248 w 392"/>
                <a:gd name="T13" fmla="*/ 96 h 192"/>
                <a:gd name="T14" fmla="*/ 296 w 392"/>
                <a:gd name="T15" fmla="*/ 144 h 192"/>
                <a:gd name="T16" fmla="*/ 392 w 392"/>
                <a:gd name="T17" fmla="*/ 48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2" h="192">
                  <a:moveTo>
                    <a:pt x="8" y="192"/>
                  </a:moveTo>
                  <a:cubicBezTo>
                    <a:pt x="4" y="172"/>
                    <a:pt x="0" y="152"/>
                    <a:pt x="8" y="144"/>
                  </a:cubicBezTo>
                  <a:cubicBezTo>
                    <a:pt x="16" y="136"/>
                    <a:pt x="40" y="160"/>
                    <a:pt x="56" y="144"/>
                  </a:cubicBezTo>
                  <a:cubicBezTo>
                    <a:pt x="72" y="128"/>
                    <a:pt x="88" y="72"/>
                    <a:pt x="104" y="48"/>
                  </a:cubicBezTo>
                  <a:cubicBezTo>
                    <a:pt x="120" y="24"/>
                    <a:pt x="120" y="0"/>
                    <a:pt x="152" y="0"/>
                  </a:cubicBezTo>
                  <a:cubicBezTo>
                    <a:pt x="184" y="0"/>
                    <a:pt x="280" y="32"/>
                    <a:pt x="296" y="48"/>
                  </a:cubicBezTo>
                  <a:cubicBezTo>
                    <a:pt x="312" y="64"/>
                    <a:pt x="248" y="80"/>
                    <a:pt x="248" y="96"/>
                  </a:cubicBezTo>
                  <a:cubicBezTo>
                    <a:pt x="248" y="112"/>
                    <a:pt x="272" y="152"/>
                    <a:pt x="296" y="144"/>
                  </a:cubicBezTo>
                  <a:cubicBezTo>
                    <a:pt x="320" y="136"/>
                    <a:pt x="376" y="64"/>
                    <a:pt x="392" y="48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61"/>
            <p:cNvSpPr>
              <a:spLocks/>
            </p:cNvSpPr>
            <p:nvPr/>
          </p:nvSpPr>
          <p:spPr bwMode="auto">
            <a:xfrm>
              <a:off x="3733094" y="2927844"/>
              <a:ext cx="5001005" cy="3419023"/>
            </a:xfrm>
            <a:custGeom>
              <a:avLst/>
              <a:gdLst>
                <a:gd name="T0" fmla="*/ 0 w 2985"/>
                <a:gd name="T1" fmla="*/ 307 h 2240"/>
                <a:gd name="T2" fmla="*/ 201 w 2985"/>
                <a:gd name="T3" fmla="*/ 112 h 2240"/>
                <a:gd name="T4" fmla="*/ 297 w 2985"/>
                <a:gd name="T5" fmla="*/ 64 h 2240"/>
                <a:gd name="T6" fmla="*/ 441 w 2985"/>
                <a:gd name="T7" fmla="*/ 64 h 2240"/>
                <a:gd name="T8" fmla="*/ 489 w 2985"/>
                <a:gd name="T9" fmla="*/ 16 h 2240"/>
                <a:gd name="T10" fmla="*/ 681 w 2985"/>
                <a:gd name="T11" fmla="*/ 160 h 2240"/>
                <a:gd name="T12" fmla="*/ 729 w 2985"/>
                <a:gd name="T13" fmla="*/ 256 h 2240"/>
                <a:gd name="T14" fmla="*/ 729 w 2985"/>
                <a:gd name="T15" fmla="*/ 316 h 2240"/>
                <a:gd name="T16" fmla="*/ 750 w 2985"/>
                <a:gd name="T17" fmla="*/ 385 h 2240"/>
                <a:gd name="T18" fmla="*/ 792 w 2985"/>
                <a:gd name="T19" fmla="*/ 493 h 2240"/>
                <a:gd name="T20" fmla="*/ 831 w 2985"/>
                <a:gd name="T21" fmla="*/ 520 h 2240"/>
                <a:gd name="T22" fmla="*/ 867 w 2985"/>
                <a:gd name="T23" fmla="*/ 529 h 2240"/>
                <a:gd name="T24" fmla="*/ 867 w 2985"/>
                <a:gd name="T25" fmla="*/ 574 h 2240"/>
                <a:gd name="T26" fmla="*/ 897 w 2985"/>
                <a:gd name="T27" fmla="*/ 601 h 2240"/>
                <a:gd name="T28" fmla="*/ 882 w 2985"/>
                <a:gd name="T29" fmla="*/ 643 h 2240"/>
                <a:gd name="T30" fmla="*/ 858 w 2985"/>
                <a:gd name="T31" fmla="*/ 697 h 2240"/>
                <a:gd name="T32" fmla="*/ 828 w 2985"/>
                <a:gd name="T33" fmla="*/ 781 h 2240"/>
                <a:gd name="T34" fmla="*/ 807 w 2985"/>
                <a:gd name="T35" fmla="*/ 853 h 2240"/>
                <a:gd name="T36" fmla="*/ 771 w 2985"/>
                <a:gd name="T37" fmla="*/ 922 h 2240"/>
                <a:gd name="T38" fmla="*/ 768 w 2985"/>
                <a:gd name="T39" fmla="*/ 988 h 2240"/>
                <a:gd name="T40" fmla="*/ 705 w 2985"/>
                <a:gd name="T41" fmla="*/ 1063 h 2240"/>
                <a:gd name="T42" fmla="*/ 669 w 2985"/>
                <a:gd name="T43" fmla="*/ 1165 h 2240"/>
                <a:gd name="T44" fmla="*/ 639 w 2985"/>
                <a:gd name="T45" fmla="*/ 1198 h 2240"/>
                <a:gd name="T46" fmla="*/ 639 w 2985"/>
                <a:gd name="T47" fmla="*/ 1246 h 2240"/>
                <a:gd name="T48" fmla="*/ 654 w 2985"/>
                <a:gd name="T49" fmla="*/ 1267 h 2240"/>
                <a:gd name="T50" fmla="*/ 666 w 2985"/>
                <a:gd name="T51" fmla="*/ 1309 h 2240"/>
                <a:gd name="T52" fmla="*/ 735 w 2985"/>
                <a:gd name="T53" fmla="*/ 1345 h 2240"/>
                <a:gd name="T54" fmla="*/ 759 w 2985"/>
                <a:gd name="T55" fmla="*/ 1375 h 2240"/>
                <a:gd name="T56" fmla="*/ 729 w 2985"/>
                <a:gd name="T57" fmla="*/ 1456 h 2240"/>
                <a:gd name="T58" fmla="*/ 681 w 2985"/>
                <a:gd name="T59" fmla="*/ 1648 h 2240"/>
                <a:gd name="T60" fmla="*/ 1065 w 2985"/>
                <a:gd name="T61" fmla="*/ 1984 h 2240"/>
                <a:gd name="T62" fmla="*/ 1401 w 2985"/>
                <a:gd name="T63" fmla="*/ 2032 h 2240"/>
                <a:gd name="T64" fmla="*/ 1689 w 2985"/>
                <a:gd name="T65" fmla="*/ 2224 h 2240"/>
                <a:gd name="T66" fmla="*/ 2073 w 2985"/>
                <a:gd name="T67" fmla="*/ 2128 h 2240"/>
                <a:gd name="T68" fmla="*/ 2409 w 2985"/>
                <a:gd name="T69" fmla="*/ 1792 h 2240"/>
                <a:gd name="T70" fmla="*/ 2505 w 2985"/>
                <a:gd name="T71" fmla="*/ 1504 h 2240"/>
                <a:gd name="T72" fmla="*/ 2889 w 2985"/>
                <a:gd name="T73" fmla="*/ 1840 h 2240"/>
                <a:gd name="T74" fmla="*/ 2985 w 2985"/>
                <a:gd name="T75" fmla="*/ 1456 h 2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85" h="2240">
                  <a:moveTo>
                    <a:pt x="0" y="307"/>
                  </a:moveTo>
                  <a:cubicBezTo>
                    <a:pt x="33" y="275"/>
                    <a:pt x="152" y="152"/>
                    <a:pt x="201" y="112"/>
                  </a:cubicBezTo>
                  <a:cubicBezTo>
                    <a:pt x="250" y="72"/>
                    <a:pt x="257" y="72"/>
                    <a:pt x="297" y="64"/>
                  </a:cubicBezTo>
                  <a:cubicBezTo>
                    <a:pt x="337" y="56"/>
                    <a:pt x="409" y="72"/>
                    <a:pt x="441" y="64"/>
                  </a:cubicBezTo>
                  <a:cubicBezTo>
                    <a:pt x="473" y="56"/>
                    <a:pt x="449" y="0"/>
                    <a:pt x="489" y="16"/>
                  </a:cubicBezTo>
                  <a:cubicBezTo>
                    <a:pt x="529" y="32"/>
                    <a:pt x="641" y="120"/>
                    <a:pt x="681" y="160"/>
                  </a:cubicBezTo>
                  <a:cubicBezTo>
                    <a:pt x="721" y="200"/>
                    <a:pt x="721" y="230"/>
                    <a:pt x="729" y="256"/>
                  </a:cubicBezTo>
                  <a:cubicBezTo>
                    <a:pt x="737" y="282"/>
                    <a:pt x="726" y="295"/>
                    <a:pt x="729" y="316"/>
                  </a:cubicBezTo>
                  <a:cubicBezTo>
                    <a:pt x="732" y="337"/>
                    <a:pt x="740" y="356"/>
                    <a:pt x="750" y="385"/>
                  </a:cubicBezTo>
                  <a:cubicBezTo>
                    <a:pt x="760" y="414"/>
                    <a:pt x="779" y="470"/>
                    <a:pt x="792" y="493"/>
                  </a:cubicBezTo>
                  <a:cubicBezTo>
                    <a:pt x="805" y="516"/>
                    <a:pt x="818" y="514"/>
                    <a:pt x="831" y="520"/>
                  </a:cubicBezTo>
                  <a:cubicBezTo>
                    <a:pt x="844" y="526"/>
                    <a:pt x="861" y="520"/>
                    <a:pt x="867" y="529"/>
                  </a:cubicBezTo>
                  <a:cubicBezTo>
                    <a:pt x="873" y="538"/>
                    <a:pt x="862" y="562"/>
                    <a:pt x="867" y="574"/>
                  </a:cubicBezTo>
                  <a:cubicBezTo>
                    <a:pt x="872" y="586"/>
                    <a:pt x="895" y="590"/>
                    <a:pt x="897" y="601"/>
                  </a:cubicBezTo>
                  <a:cubicBezTo>
                    <a:pt x="899" y="612"/>
                    <a:pt x="889" y="627"/>
                    <a:pt x="882" y="643"/>
                  </a:cubicBezTo>
                  <a:cubicBezTo>
                    <a:pt x="875" y="659"/>
                    <a:pt x="867" y="674"/>
                    <a:pt x="858" y="697"/>
                  </a:cubicBezTo>
                  <a:cubicBezTo>
                    <a:pt x="849" y="720"/>
                    <a:pt x="837" y="755"/>
                    <a:pt x="828" y="781"/>
                  </a:cubicBezTo>
                  <a:cubicBezTo>
                    <a:pt x="819" y="807"/>
                    <a:pt x="816" y="830"/>
                    <a:pt x="807" y="853"/>
                  </a:cubicBezTo>
                  <a:cubicBezTo>
                    <a:pt x="798" y="876"/>
                    <a:pt x="777" y="900"/>
                    <a:pt x="771" y="922"/>
                  </a:cubicBezTo>
                  <a:cubicBezTo>
                    <a:pt x="765" y="944"/>
                    <a:pt x="779" y="965"/>
                    <a:pt x="768" y="988"/>
                  </a:cubicBezTo>
                  <a:cubicBezTo>
                    <a:pt x="757" y="1011"/>
                    <a:pt x="721" y="1034"/>
                    <a:pt x="705" y="1063"/>
                  </a:cubicBezTo>
                  <a:cubicBezTo>
                    <a:pt x="689" y="1092"/>
                    <a:pt x="680" y="1142"/>
                    <a:pt x="669" y="1165"/>
                  </a:cubicBezTo>
                  <a:cubicBezTo>
                    <a:pt x="658" y="1188"/>
                    <a:pt x="644" y="1185"/>
                    <a:pt x="639" y="1198"/>
                  </a:cubicBezTo>
                  <a:cubicBezTo>
                    <a:pt x="634" y="1211"/>
                    <a:pt x="637" y="1235"/>
                    <a:pt x="639" y="1246"/>
                  </a:cubicBezTo>
                  <a:cubicBezTo>
                    <a:pt x="641" y="1257"/>
                    <a:pt x="649" y="1256"/>
                    <a:pt x="654" y="1267"/>
                  </a:cubicBezTo>
                  <a:cubicBezTo>
                    <a:pt x="659" y="1278"/>
                    <a:pt x="653" y="1296"/>
                    <a:pt x="666" y="1309"/>
                  </a:cubicBezTo>
                  <a:cubicBezTo>
                    <a:pt x="679" y="1322"/>
                    <a:pt x="720" y="1334"/>
                    <a:pt x="735" y="1345"/>
                  </a:cubicBezTo>
                  <a:cubicBezTo>
                    <a:pt x="750" y="1356"/>
                    <a:pt x="760" y="1357"/>
                    <a:pt x="759" y="1375"/>
                  </a:cubicBezTo>
                  <a:cubicBezTo>
                    <a:pt x="758" y="1393"/>
                    <a:pt x="742" y="1411"/>
                    <a:pt x="729" y="1456"/>
                  </a:cubicBezTo>
                  <a:cubicBezTo>
                    <a:pt x="716" y="1501"/>
                    <a:pt x="625" y="1560"/>
                    <a:pt x="681" y="1648"/>
                  </a:cubicBezTo>
                  <a:cubicBezTo>
                    <a:pt x="737" y="1736"/>
                    <a:pt x="945" y="1920"/>
                    <a:pt x="1065" y="1984"/>
                  </a:cubicBezTo>
                  <a:cubicBezTo>
                    <a:pt x="1185" y="2048"/>
                    <a:pt x="1297" y="1992"/>
                    <a:pt x="1401" y="2032"/>
                  </a:cubicBezTo>
                  <a:cubicBezTo>
                    <a:pt x="1505" y="2072"/>
                    <a:pt x="1577" y="2208"/>
                    <a:pt x="1689" y="2224"/>
                  </a:cubicBezTo>
                  <a:cubicBezTo>
                    <a:pt x="1801" y="2240"/>
                    <a:pt x="1953" y="2200"/>
                    <a:pt x="2073" y="2128"/>
                  </a:cubicBezTo>
                  <a:cubicBezTo>
                    <a:pt x="2193" y="2056"/>
                    <a:pt x="2337" y="1896"/>
                    <a:pt x="2409" y="1792"/>
                  </a:cubicBezTo>
                  <a:cubicBezTo>
                    <a:pt x="2481" y="1688"/>
                    <a:pt x="2425" y="1496"/>
                    <a:pt x="2505" y="1504"/>
                  </a:cubicBezTo>
                  <a:cubicBezTo>
                    <a:pt x="2585" y="1512"/>
                    <a:pt x="2809" y="1848"/>
                    <a:pt x="2889" y="1840"/>
                  </a:cubicBezTo>
                  <a:cubicBezTo>
                    <a:pt x="2969" y="1832"/>
                    <a:pt x="2969" y="1520"/>
                    <a:pt x="2985" y="1456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60"/>
            <p:cNvSpPr>
              <a:spLocks/>
            </p:cNvSpPr>
            <p:nvPr/>
          </p:nvSpPr>
          <p:spPr bwMode="auto">
            <a:xfrm>
              <a:off x="804454" y="1461247"/>
              <a:ext cx="3522262" cy="2321353"/>
            </a:xfrm>
            <a:custGeom>
              <a:avLst/>
              <a:gdLst>
                <a:gd name="T0" fmla="*/ 0 w 1998"/>
                <a:gd name="T1" fmla="*/ 1016 h 1419"/>
                <a:gd name="T2" fmla="*/ 9 w 1998"/>
                <a:gd name="T3" fmla="*/ 1012 h 1419"/>
                <a:gd name="T4" fmla="*/ 51 w 1998"/>
                <a:gd name="T5" fmla="*/ 1048 h 1419"/>
                <a:gd name="T6" fmla="*/ 111 w 1998"/>
                <a:gd name="T7" fmla="*/ 1040 h 1419"/>
                <a:gd name="T8" fmla="*/ 171 w 1998"/>
                <a:gd name="T9" fmla="*/ 1037 h 1419"/>
                <a:gd name="T10" fmla="*/ 205 w 1998"/>
                <a:gd name="T11" fmla="*/ 1071 h 1419"/>
                <a:gd name="T12" fmla="*/ 299 w 1998"/>
                <a:gd name="T13" fmla="*/ 1116 h 1419"/>
                <a:gd name="T14" fmla="*/ 385 w 1998"/>
                <a:gd name="T15" fmla="*/ 1158 h 1419"/>
                <a:gd name="T16" fmla="*/ 485 w 1998"/>
                <a:gd name="T17" fmla="*/ 1359 h 1419"/>
                <a:gd name="T18" fmla="*/ 804 w 1998"/>
                <a:gd name="T19" fmla="*/ 1359 h 1419"/>
                <a:gd name="T20" fmla="*/ 1169 w 1998"/>
                <a:gd name="T21" fmla="*/ 1404 h 1419"/>
                <a:gd name="T22" fmla="*/ 1488 w 1998"/>
                <a:gd name="T23" fmla="*/ 1270 h 1419"/>
                <a:gd name="T24" fmla="*/ 1716 w 1998"/>
                <a:gd name="T25" fmla="*/ 1270 h 1419"/>
                <a:gd name="T26" fmla="*/ 1625 w 1998"/>
                <a:gd name="T27" fmla="*/ 1135 h 1419"/>
                <a:gd name="T28" fmla="*/ 1533 w 1998"/>
                <a:gd name="T29" fmla="*/ 911 h 1419"/>
                <a:gd name="T30" fmla="*/ 1442 w 1998"/>
                <a:gd name="T31" fmla="*/ 956 h 1419"/>
                <a:gd name="T32" fmla="*/ 1366 w 1998"/>
                <a:gd name="T33" fmla="*/ 863 h 1419"/>
                <a:gd name="T34" fmla="*/ 1380 w 1998"/>
                <a:gd name="T35" fmla="*/ 829 h 1419"/>
                <a:gd name="T36" fmla="*/ 1360 w 1998"/>
                <a:gd name="T37" fmla="*/ 765 h 1419"/>
                <a:gd name="T38" fmla="*/ 1351 w 1998"/>
                <a:gd name="T39" fmla="*/ 597 h 1419"/>
                <a:gd name="T40" fmla="*/ 1284 w 1998"/>
                <a:gd name="T41" fmla="*/ 533 h 1419"/>
                <a:gd name="T42" fmla="*/ 1260 w 1998"/>
                <a:gd name="T43" fmla="*/ 463 h 1419"/>
                <a:gd name="T44" fmla="*/ 1305 w 1998"/>
                <a:gd name="T45" fmla="*/ 373 h 1419"/>
                <a:gd name="T46" fmla="*/ 1442 w 1998"/>
                <a:gd name="T47" fmla="*/ 329 h 1419"/>
                <a:gd name="T48" fmla="*/ 1488 w 1998"/>
                <a:gd name="T49" fmla="*/ 194 h 1419"/>
                <a:gd name="T50" fmla="*/ 1670 w 1998"/>
                <a:gd name="T51" fmla="*/ 194 h 1419"/>
                <a:gd name="T52" fmla="*/ 1898 w 1998"/>
                <a:gd name="T53" fmla="*/ 373 h 1419"/>
                <a:gd name="T54" fmla="*/ 1975 w 1998"/>
                <a:gd name="T55" fmla="*/ 63 h 1419"/>
                <a:gd name="T56" fmla="*/ 1998 w 1998"/>
                <a:gd name="T57" fmla="*/ 1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998" h="1419">
                  <a:moveTo>
                    <a:pt x="0" y="1016"/>
                  </a:moveTo>
                  <a:cubicBezTo>
                    <a:pt x="1" y="1015"/>
                    <a:pt x="0" y="1006"/>
                    <a:pt x="9" y="1012"/>
                  </a:cubicBezTo>
                  <a:cubicBezTo>
                    <a:pt x="17" y="1018"/>
                    <a:pt x="34" y="1044"/>
                    <a:pt x="51" y="1048"/>
                  </a:cubicBezTo>
                  <a:cubicBezTo>
                    <a:pt x="68" y="1053"/>
                    <a:pt x="91" y="1042"/>
                    <a:pt x="111" y="1040"/>
                  </a:cubicBezTo>
                  <a:cubicBezTo>
                    <a:pt x="131" y="1038"/>
                    <a:pt x="156" y="1033"/>
                    <a:pt x="171" y="1037"/>
                  </a:cubicBezTo>
                  <a:cubicBezTo>
                    <a:pt x="186" y="1042"/>
                    <a:pt x="184" y="1058"/>
                    <a:pt x="205" y="1071"/>
                  </a:cubicBezTo>
                  <a:cubicBezTo>
                    <a:pt x="226" y="1084"/>
                    <a:pt x="270" y="1102"/>
                    <a:pt x="299" y="1116"/>
                  </a:cubicBezTo>
                  <a:cubicBezTo>
                    <a:pt x="329" y="1130"/>
                    <a:pt x="354" y="1117"/>
                    <a:pt x="385" y="1158"/>
                  </a:cubicBezTo>
                  <a:cubicBezTo>
                    <a:pt x="415" y="1198"/>
                    <a:pt x="415" y="1326"/>
                    <a:pt x="485" y="1359"/>
                  </a:cubicBezTo>
                  <a:cubicBezTo>
                    <a:pt x="554" y="1393"/>
                    <a:pt x="690" y="1352"/>
                    <a:pt x="804" y="1359"/>
                  </a:cubicBezTo>
                  <a:cubicBezTo>
                    <a:pt x="918" y="1367"/>
                    <a:pt x="1055" y="1419"/>
                    <a:pt x="1169" y="1404"/>
                  </a:cubicBezTo>
                  <a:cubicBezTo>
                    <a:pt x="1283" y="1389"/>
                    <a:pt x="1397" y="1292"/>
                    <a:pt x="1488" y="1270"/>
                  </a:cubicBezTo>
                  <a:cubicBezTo>
                    <a:pt x="1579" y="1247"/>
                    <a:pt x="1693" y="1292"/>
                    <a:pt x="1716" y="1270"/>
                  </a:cubicBezTo>
                  <a:cubicBezTo>
                    <a:pt x="1739" y="1247"/>
                    <a:pt x="1655" y="1195"/>
                    <a:pt x="1625" y="1135"/>
                  </a:cubicBezTo>
                  <a:cubicBezTo>
                    <a:pt x="1594" y="1075"/>
                    <a:pt x="1564" y="941"/>
                    <a:pt x="1533" y="911"/>
                  </a:cubicBezTo>
                  <a:cubicBezTo>
                    <a:pt x="1503" y="881"/>
                    <a:pt x="1470" y="964"/>
                    <a:pt x="1442" y="956"/>
                  </a:cubicBezTo>
                  <a:cubicBezTo>
                    <a:pt x="1414" y="948"/>
                    <a:pt x="1376" y="884"/>
                    <a:pt x="1366" y="863"/>
                  </a:cubicBezTo>
                  <a:cubicBezTo>
                    <a:pt x="1356" y="842"/>
                    <a:pt x="1381" y="845"/>
                    <a:pt x="1380" y="829"/>
                  </a:cubicBezTo>
                  <a:cubicBezTo>
                    <a:pt x="1379" y="813"/>
                    <a:pt x="1365" y="804"/>
                    <a:pt x="1360" y="765"/>
                  </a:cubicBezTo>
                  <a:cubicBezTo>
                    <a:pt x="1355" y="726"/>
                    <a:pt x="1364" y="636"/>
                    <a:pt x="1351" y="597"/>
                  </a:cubicBezTo>
                  <a:cubicBezTo>
                    <a:pt x="1338" y="558"/>
                    <a:pt x="1299" y="555"/>
                    <a:pt x="1284" y="533"/>
                  </a:cubicBezTo>
                  <a:cubicBezTo>
                    <a:pt x="1269" y="511"/>
                    <a:pt x="1257" y="490"/>
                    <a:pt x="1260" y="463"/>
                  </a:cubicBezTo>
                  <a:cubicBezTo>
                    <a:pt x="1263" y="436"/>
                    <a:pt x="1275" y="396"/>
                    <a:pt x="1305" y="373"/>
                  </a:cubicBezTo>
                  <a:cubicBezTo>
                    <a:pt x="1336" y="351"/>
                    <a:pt x="1412" y="358"/>
                    <a:pt x="1442" y="329"/>
                  </a:cubicBezTo>
                  <a:cubicBezTo>
                    <a:pt x="1473" y="299"/>
                    <a:pt x="1450" y="217"/>
                    <a:pt x="1488" y="194"/>
                  </a:cubicBezTo>
                  <a:cubicBezTo>
                    <a:pt x="1526" y="172"/>
                    <a:pt x="1602" y="164"/>
                    <a:pt x="1670" y="194"/>
                  </a:cubicBezTo>
                  <a:cubicBezTo>
                    <a:pt x="1739" y="224"/>
                    <a:pt x="1847" y="396"/>
                    <a:pt x="1898" y="373"/>
                  </a:cubicBezTo>
                  <a:cubicBezTo>
                    <a:pt x="1950" y="351"/>
                    <a:pt x="1959" y="125"/>
                    <a:pt x="1975" y="63"/>
                  </a:cubicBezTo>
                  <a:cubicBezTo>
                    <a:pt x="1991" y="0"/>
                    <a:pt x="1993" y="14"/>
                    <a:pt x="1998" y="1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73"/>
            <p:cNvSpPr>
              <a:spLocks/>
            </p:cNvSpPr>
            <p:nvPr/>
          </p:nvSpPr>
          <p:spPr bwMode="auto">
            <a:xfrm>
              <a:off x="3427932" y="1027037"/>
              <a:ext cx="173077" cy="753035"/>
            </a:xfrm>
            <a:custGeom>
              <a:avLst/>
              <a:gdLst>
                <a:gd name="T0" fmla="*/ 0 w 102"/>
                <a:gd name="T1" fmla="*/ 496 h 496"/>
                <a:gd name="T2" fmla="*/ 47 w 102"/>
                <a:gd name="T3" fmla="*/ 351 h 496"/>
                <a:gd name="T4" fmla="*/ 94 w 102"/>
                <a:gd name="T5" fmla="*/ 206 h 496"/>
                <a:gd name="T6" fmla="*/ 94 w 102"/>
                <a:gd name="T7" fmla="*/ 62 h 496"/>
                <a:gd name="T8" fmla="*/ 96 w 102"/>
                <a:gd name="T9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96">
                  <a:moveTo>
                    <a:pt x="0" y="496"/>
                  </a:moveTo>
                  <a:cubicBezTo>
                    <a:pt x="16" y="448"/>
                    <a:pt x="31" y="399"/>
                    <a:pt x="47" y="351"/>
                  </a:cubicBezTo>
                  <a:cubicBezTo>
                    <a:pt x="63" y="303"/>
                    <a:pt x="86" y="255"/>
                    <a:pt x="94" y="206"/>
                  </a:cubicBezTo>
                  <a:cubicBezTo>
                    <a:pt x="102" y="158"/>
                    <a:pt x="94" y="96"/>
                    <a:pt x="94" y="62"/>
                  </a:cubicBezTo>
                  <a:cubicBezTo>
                    <a:pt x="94" y="28"/>
                    <a:pt x="96" y="13"/>
                    <a:pt x="96" y="0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64"/>
            <p:cNvSpPr>
              <a:spLocks/>
            </p:cNvSpPr>
            <p:nvPr/>
          </p:nvSpPr>
          <p:spPr bwMode="auto">
            <a:xfrm>
              <a:off x="5034205" y="3539686"/>
              <a:ext cx="1703439" cy="1537953"/>
            </a:xfrm>
            <a:custGeom>
              <a:avLst/>
              <a:gdLst>
                <a:gd name="T0" fmla="*/ 0 w 1016"/>
                <a:gd name="T1" fmla="*/ 48 h 1008"/>
                <a:gd name="T2" fmla="*/ 96 w 1016"/>
                <a:gd name="T3" fmla="*/ 0 h 1008"/>
                <a:gd name="T4" fmla="*/ 192 w 1016"/>
                <a:gd name="T5" fmla="*/ 48 h 1008"/>
                <a:gd name="T6" fmla="*/ 192 w 1016"/>
                <a:gd name="T7" fmla="*/ 192 h 1008"/>
                <a:gd name="T8" fmla="*/ 192 w 1016"/>
                <a:gd name="T9" fmla="*/ 288 h 1008"/>
                <a:gd name="T10" fmla="*/ 288 w 1016"/>
                <a:gd name="T11" fmla="*/ 288 h 1008"/>
                <a:gd name="T12" fmla="*/ 336 w 1016"/>
                <a:gd name="T13" fmla="*/ 288 h 1008"/>
                <a:gd name="T14" fmla="*/ 480 w 1016"/>
                <a:gd name="T15" fmla="*/ 336 h 1008"/>
                <a:gd name="T16" fmla="*/ 528 w 1016"/>
                <a:gd name="T17" fmla="*/ 240 h 1008"/>
                <a:gd name="T18" fmla="*/ 768 w 1016"/>
                <a:gd name="T19" fmla="*/ 336 h 1008"/>
                <a:gd name="T20" fmla="*/ 960 w 1016"/>
                <a:gd name="T21" fmla="*/ 288 h 1008"/>
                <a:gd name="T22" fmla="*/ 1008 w 1016"/>
                <a:gd name="T23" fmla="*/ 432 h 1008"/>
                <a:gd name="T24" fmla="*/ 1008 w 1016"/>
                <a:gd name="T25" fmla="*/ 624 h 1008"/>
                <a:gd name="T26" fmla="*/ 960 w 1016"/>
                <a:gd name="T27" fmla="*/ 720 h 1008"/>
                <a:gd name="T28" fmla="*/ 912 w 1016"/>
                <a:gd name="T29" fmla="*/ 864 h 1008"/>
                <a:gd name="T30" fmla="*/ 720 w 1016"/>
                <a:gd name="T31" fmla="*/ 912 h 1008"/>
                <a:gd name="T32" fmla="*/ 720 w 1016"/>
                <a:gd name="T33" fmla="*/ 1008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16" h="1008">
                  <a:moveTo>
                    <a:pt x="0" y="48"/>
                  </a:moveTo>
                  <a:cubicBezTo>
                    <a:pt x="32" y="24"/>
                    <a:pt x="64" y="0"/>
                    <a:pt x="96" y="0"/>
                  </a:cubicBezTo>
                  <a:cubicBezTo>
                    <a:pt x="128" y="0"/>
                    <a:pt x="176" y="16"/>
                    <a:pt x="192" y="48"/>
                  </a:cubicBezTo>
                  <a:cubicBezTo>
                    <a:pt x="208" y="80"/>
                    <a:pt x="192" y="152"/>
                    <a:pt x="192" y="192"/>
                  </a:cubicBezTo>
                  <a:cubicBezTo>
                    <a:pt x="192" y="232"/>
                    <a:pt x="176" y="272"/>
                    <a:pt x="192" y="288"/>
                  </a:cubicBezTo>
                  <a:cubicBezTo>
                    <a:pt x="208" y="304"/>
                    <a:pt x="264" y="288"/>
                    <a:pt x="288" y="288"/>
                  </a:cubicBezTo>
                  <a:cubicBezTo>
                    <a:pt x="312" y="288"/>
                    <a:pt x="304" y="280"/>
                    <a:pt x="336" y="288"/>
                  </a:cubicBezTo>
                  <a:cubicBezTo>
                    <a:pt x="368" y="296"/>
                    <a:pt x="448" y="344"/>
                    <a:pt x="480" y="336"/>
                  </a:cubicBezTo>
                  <a:cubicBezTo>
                    <a:pt x="512" y="328"/>
                    <a:pt x="480" y="240"/>
                    <a:pt x="528" y="240"/>
                  </a:cubicBezTo>
                  <a:cubicBezTo>
                    <a:pt x="576" y="240"/>
                    <a:pt x="696" y="328"/>
                    <a:pt x="768" y="336"/>
                  </a:cubicBezTo>
                  <a:cubicBezTo>
                    <a:pt x="840" y="344"/>
                    <a:pt x="920" y="272"/>
                    <a:pt x="960" y="288"/>
                  </a:cubicBezTo>
                  <a:cubicBezTo>
                    <a:pt x="1000" y="304"/>
                    <a:pt x="1000" y="376"/>
                    <a:pt x="1008" y="432"/>
                  </a:cubicBezTo>
                  <a:cubicBezTo>
                    <a:pt x="1016" y="488"/>
                    <a:pt x="1016" y="576"/>
                    <a:pt x="1008" y="624"/>
                  </a:cubicBezTo>
                  <a:cubicBezTo>
                    <a:pt x="1000" y="672"/>
                    <a:pt x="976" y="680"/>
                    <a:pt x="960" y="720"/>
                  </a:cubicBezTo>
                  <a:cubicBezTo>
                    <a:pt x="944" y="760"/>
                    <a:pt x="952" y="832"/>
                    <a:pt x="912" y="864"/>
                  </a:cubicBezTo>
                  <a:cubicBezTo>
                    <a:pt x="872" y="896"/>
                    <a:pt x="752" y="888"/>
                    <a:pt x="720" y="912"/>
                  </a:cubicBezTo>
                  <a:cubicBezTo>
                    <a:pt x="688" y="936"/>
                    <a:pt x="720" y="992"/>
                    <a:pt x="720" y="1008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79"/>
            <p:cNvSpPr>
              <a:spLocks/>
            </p:cNvSpPr>
            <p:nvPr/>
          </p:nvSpPr>
          <p:spPr bwMode="auto">
            <a:xfrm>
              <a:off x="5012950" y="3612560"/>
              <a:ext cx="44029" cy="355263"/>
            </a:xfrm>
            <a:custGeom>
              <a:avLst/>
              <a:gdLst>
                <a:gd name="T0" fmla="*/ 14 w 28"/>
                <a:gd name="T1" fmla="*/ 0 h 233"/>
                <a:gd name="T2" fmla="*/ 26 w 28"/>
                <a:gd name="T3" fmla="*/ 103 h 233"/>
                <a:gd name="T4" fmla="*/ 0 w 28"/>
                <a:gd name="T5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3">
                  <a:moveTo>
                    <a:pt x="14" y="0"/>
                  </a:moveTo>
                  <a:cubicBezTo>
                    <a:pt x="16" y="17"/>
                    <a:pt x="28" y="64"/>
                    <a:pt x="26" y="103"/>
                  </a:cubicBezTo>
                  <a:cubicBezTo>
                    <a:pt x="24" y="142"/>
                    <a:pt x="5" y="206"/>
                    <a:pt x="0" y="233"/>
                  </a:cubicBezTo>
                </a:path>
              </a:pathLst>
            </a:custGeom>
            <a:noFill/>
            <a:ln w="254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Text Box 36"/>
            <p:cNvSpPr txBox="1">
              <a:spLocks noChangeArrowheads="1"/>
            </p:cNvSpPr>
            <p:nvPr/>
          </p:nvSpPr>
          <p:spPr bwMode="auto">
            <a:xfrm>
              <a:off x="6239669" y="5528549"/>
              <a:ext cx="680075" cy="289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en-US" sz="1400" b="1" dirty="0">
                  <a:latin typeface="Courier New" pitchFamily="49" charset="0"/>
                </a:rPr>
                <a:t>IDAHO</a:t>
              </a:r>
              <a:endParaRPr lang="en-US" sz="1400" dirty="0">
                <a:latin typeface="Courier New" pitchFamily="49" charset="0"/>
              </a:endParaRPr>
            </a:p>
          </p:txBody>
        </p:sp>
        <p:sp>
          <p:nvSpPr>
            <p:cNvPr id="24" name="Text Box 51"/>
            <p:cNvSpPr txBox="1">
              <a:spLocks noChangeArrowheads="1"/>
            </p:cNvSpPr>
            <p:nvPr/>
          </p:nvSpPr>
          <p:spPr bwMode="auto">
            <a:xfrm>
              <a:off x="4123738" y="1905000"/>
              <a:ext cx="906548" cy="7333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Lower </a:t>
              </a:r>
            </a:p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Granite</a:t>
              </a:r>
            </a:p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Dam</a:t>
              </a:r>
            </a:p>
          </p:txBody>
        </p:sp>
        <p:sp>
          <p:nvSpPr>
            <p:cNvPr id="25" name="Text Box 53"/>
            <p:cNvSpPr txBox="1">
              <a:spLocks noChangeArrowheads="1"/>
            </p:cNvSpPr>
            <p:nvPr/>
          </p:nvSpPr>
          <p:spPr bwMode="auto">
            <a:xfrm>
              <a:off x="1264102" y="4130261"/>
              <a:ext cx="1197013" cy="5179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Bonneville</a:t>
              </a:r>
            </a:p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Dam</a:t>
              </a:r>
            </a:p>
          </p:txBody>
        </p:sp>
        <p:sp>
          <p:nvSpPr>
            <p:cNvPr id="26" name="Freeform 130"/>
            <p:cNvSpPr>
              <a:spLocks/>
            </p:cNvSpPr>
            <p:nvPr/>
          </p:nvSpPr>
          <p:spPr bwMode="auto">
            <a:xfrm>
              <a:off x="3845442" y="3519948"/>
              <a:ext cx="1149289" cy="6073"/>
            </a:xfrm>
            <a:custGeom>
              <a:avLst/>
              <a:gdLst>
                <a:gd name="T0" fmla="*/ 0 w 686"/>
                <a:gd name="T1" fmla="*/ 0 h 5"/>
                <a:gd name="T2" fmla="*/ 686 w 686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6" h="5">
                  <a:moveTo>
                    <a:pt x="0" y="0"/>
                  </a:moveTo>
                  <a:lnTo>
                    <a:pt x="686" y="5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Freeform 131"/>
            <p:cNvSpPr>
              <a:spLocks/>
            </p:cNvSpPr>
            <p:nvPr/>
          </p:nvSpPr>
          <p:spPr bwMode="auto">
            <a:xfrm>
              <a:off x="4906675" y="1140904"/>
              <a:ext cx="16701" cy="2069328"/>
            </a:xfrm>
            <a:custGeom>
              <a:avLst/>
              <a:gdLst>
                <a:gd name="T0" fmla="*/ 11 w 11"/>
                <a:gd name="T1" fmla="*/ 0 h 1357"/>
                <a:gd name="T2" fmla="*/ 5 w 11"/>
                <a:gd name="T3" fmla="*/ 1319 h 1357"/>
                <a:gd name="T4" fmla="*/ 0 w 11"/>
                <a:gd name="T5" fmla="*/ 1335 h 1357"/>
                <a:gd name="T6" fmla="*/ 7 w 11"/>
                <a:gd name="T7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357">
                  <a:moveTo>
                    <a:pt x="11" y="0"/>
                  </a:moveTo>
                  <a:lnTo>
                    <a:pt x="5" y="1319"/>
                  </a:lnTo>
                  <a:lnTo>
                    <a:pt x="0" y="1335"/>
                  </a:lnTo>
                  <a:lnTo>
                    <a:pt x="7" y="1357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Freeform 132"/>
            <p:cNvSpPr>
              <a:spLocks/>
            </p:cNvSpPr>
            <p:nvPr/>
          </p:nvSpPr>
          <p:spPr bwMode="auto">
            <a:xfrm>
              <a:off x="4926412" y="5138367"/>
              <a:ext cx="45546" cy="1624491"/>
            </a:xfrm>
            <a:custGeom>
              <a:avLst/>
              <a:gdLst>
                <a:gd name="T0" fmla="*/ 16 w 26"/>
                <a:gd name="T1" fmla="*/ 1064 h 1064"/>
                <a:gd name="T2" fmla="*/ 0 w 26"/>
                <a:gd name="T3" fmla="*/ 110 h 1064"/>
                <a:gd name="T4" fmla="*/ 26 w 26"/>
                <a:gd name="T5" fmla="*/ 59 h 1064"/>
                <a:gd name="T6" fmla="*/ 18 w 26"/>
                <a:gd name="T7" fmla="*/ 0 h 1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1064">
                  <a:moveTo>
                    <a:pt x="16" y="1064"/>
                  </a:moveTo>
                  <a:lnTo>
                    <a:pt x="0" y="110"/>
                  </a:lnTo>
                  <a:lnTo>
                    <a:pt x="26" y="59"/>
                  </a:lnTo>
                  <a:lnTo>
                    <a:pt x="18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Freeform 133"/>
            <p:cNvSpPr>
              <a:spLocks/>
            </p:cNvSpPr>
            <p:nvPr/>
          </p:nvSpPr>
          <p:spPr bwMode="auto">
            <a:xfrm>
              <a:off x="5472970" y="1154567"/>
              <a:ext cx="619432" cy="1588054"/>
            </a:xfrm>
            <a:custGeom>
              <a:avLst/>
              <a:gdLst>
                <a:gd name="T0" fmla="*/ 0 w 368"/>
                <a:gd name="T1" fmla="*/ 0 h 1042"/>
                <a:gd name="T2" fmla="*/ 0 w 368"/>
                <a:gd name="T3" fmla="*/ 512 h 1042"/>
                <a:gd name="T4" fmla="*/ 32 w 368"/>
                <a:gd name="T5" fmla="*/ 570 h 1042"/>
                <a:gd name="T6" fmla="*/ 64 w 368"/>
                <a:gd name="T7" fmla="*/ 602 h 1042"/>
                <a:gd name="T8" fmla="*/ 90 w 368"/>
                <a:gd name="T9" fmla="*/ 647 h 1042"/>
                <a:gd name="T10" fmla="*/ 128 w 368"/>
                <a:gd name="T11" fmla="*/ 698 h 1042"/>
                <a:gd name="T12" fmla="*/ 116 w 368"/>
                <a:gd name="T13" fmla="*/ 736 h 1042"/>
                <a:gd name="T14" fmla="*/ 141 w 368"/>
                <a:gd name="T15" fmla="*/ 762 h 1042"/>
                <a:gd name="T16" fmla="*/ 109 w 368"/>
                <a:gd name="T17" fmla="*/ 813 h 1042"/>
                <a:gd name="T18" fmla="*/ 173 w 368"/>
                <a:gd name="T19" fmla="*/ 839 h 1042"/>
                <a:gd name="T20" fmla="*/ 231 w 368"/>
                <a:gd name="T21" fmla="*/ 903 h 1042"/>
                <a:gd name="T22" fmla="*/ 269 w 368"/>
                <a:gd name="T23" fmla="*/ 890 h 1042"/>
                <a:gd name="T24" fmla="*/ 282 w 368"/>
                <a:gd name="T25" fmla="*/ 941 h 1042"/>
                <a:gd name="T26" fmla="*/ 333 w 368"/>
                <a:gd name="T27" fmla="*/ 986 h 1042"/>
                <a:gd name="T28" fmla="*/ 368 w 368"/>
                <a:gd name="T29" fmla="*/ 104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8" h="1042">
                  <a:moveTo>
                    <a:pt x="0" y="0"/>
                  </a:moveTo>
                  <a:lnTo>
                    <a:pt x="0" y="512"/>
                  </a:lnTo>
                  <a:lnTo>
                    <a:pt x="32" y="570"/>
                  </a:lnTo>
                  <a:lnTo>
                    <a:pt x="64" y="602"/>
                  </a:lnTo>
                  <a:lnTo>
                    <a:pt x="90" y="647"/>
                  </a:lnTo>
                  <a:lnTo>
                    <a:pt x="128" y="698"/>
                  </a:lnTo>
                  <a:lnTo>
                    <a:pt x="116" y="736"/>
                  </a:lnTo>
                  <a:lnTo>
                    <a:pt x="141" y="762"/>
                  </a:lnTo>
                  <a:lnTo>
                    <a:pt x="109" y="813"/>
                  </a:lnTo>
                  <a:lnTo>
                    <a:pt x="173" y="839"/>
                  </a:lnTo>
                  <a:lnTo>
                    <a:pt x="231" y="903"/>
                  </a:lnTo>
                  <a:lnTo>
                    <a:pt x="269" y="890"/>
                  </a:lnTo>
                  <a:lnTo>
                    <a:pt x="282" y="941"/>
                  </a:lnTo>
                  <a:lnTo>
                    <a:pt x="333" y="986"/>
                  </a:lnTo>
                  <a:lnTo>
                    <a:pt x="368" y="1042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Freeform 134"/>
            <p:cNvSpPr>
              <a:spLocks/>
            </p:cNvSpPr>
            <p:nvPr/>
          </p:nvSpPr>
          <p:spPr bwMode="auto">
            <a:xfrm>
              <a:off x="263969" y="1439992"/>
              <a:ext cx="719635" cy="5951408"/>
            </a:xfrm>
            <a:custGeom>
              <a:avLst/>
              <a:gdLst>
                <a:gd name="T0" fmla="*/ 60 w 421"/>
                <a:gd name="T1" fmla="*/ 3920 h 3920"/>
                <a:gd name="T2" fmla="*/ 26 w 421"/>
                <a:gd name="T3" fmla="*/ 3821 h 3920"/>
                <a:gd name="T4" fmla="*/ 76 w 421"/>
                <a:gd name="T5" fmla="*/ 3769 h 3920"/>
                <a:gd name="T6" fmla="*/ 94 w 421"/>
                <a:gd name="T7" fmla="*/ 3712 h 3920"/>
                <a:gd name="T8" fmla="*/ 100 w 421"/>
                <a:gd name="T9" fmla="*/ 3660 h 3920"/>
                <a:gd name="T10" fmla="*/ 88 w 421"/>
                <a:gd name="T11" fmla="*/ 3551 h 3920"/>
                <a:gd name="T12" fmla="*/ 63 w 421"/>
                <a:gd name="T13" fmla="*/ 3487 h 3920"/>
                <a:gd name="T14" fmla="*/ 63 w 421"/>
                <a:gd name="T15" fmla="*/ 3377 h 3920"/>
                <a:gd name="T16" fmla="*/ 44 w 421"/>
                <a:gd name="T17" fmla="*/ 3326 h 3920"/>
                <a:gd name="T18" fmla="*/ 13 w 421"/>
                <a:gd name="T19" fmla="*/ 3287 h 3920"/>
                <a:gd name="T20" fmla="*/ 13 w 421"/>
                <a:gd name="T21" fmla="*/ 3248 h 3920"/>
                <a:gd name="T22" fmla="*/ 6 w 421"/>
                <a:gd name="T23" fmla="*/ 3107 h 3920"/>
                <a:gd name="T24" fmla="*/ 37 w 421"/>
                <a:gd name="T25" fmla="*/ 3049 h 3920"/>
                <a:gd name="T26" fmla="*/ 31 w 421"/>
                <a:gd name="T27" fmla="*/ 2991 h 3920"/>
                <a:gd name="T28" fmla="*/ 0 w 421"/>
                <a:gd name="T29" fmla="*/ 2959 h 3920"/>
                <a:gd name="T30" fmla="*/ 6 w 421"/>
                <a:gd name="T31" fmla="*/ 2817 h 3920"/>
                <a:gd name="T32" fmla="*/ 57 w 421"/>
                <a:gd name="T33" fmla="*/ 2779 h 3920"/>
                <a:gd name="T34" fmla="*/ 88 w 421"/>
                <a:gd name="T35" fmla="*/ 2618 h 3920"/>
                <a:gd name="T36" fmla="*/ 183 w 421"/>
                <a:gd name="T37" fmla="*/ 2438 h 3920"/>
                <a:gd name="T38" fmla="*/ 188 w 421"/>
                <a:gd name="T39" fmla="*/ 2238 h 3920"/>
                <a:gd name="T40" fmla="*/ 226 w 421"/>
                <a:gd name="T41" fmla="*/ 2039 h 3920"/>
                <a:gd name="T42" fmla="*/ 251 w 421"/>
                <a:gd name="T43" fmla="*/ 1975 h 3920"/>
                <a:gd name="T44" fmla="*/ 233 w 421"/>
                <a:gd name="T45" fmla="*/ 1924 h 3920"/>
                <a:gd name="T46" fmla="*/ 264 w 421"/>
                <a:gd name="T47" fmla="*/ 1801 h 3920"/>
                <a:gd name="T48" fmla="*/ 295 w 421"/>
                <a:gd name="T49" fmla="*/ 1653 h 3920"/>
                <a:gd name="T50" fmla="*/ 301 w 421"/>
                <a:gd name="T51" fmla="*/ 1582 h 3920"/>
                <a:gd name="T52" fmla="*/ 314 w 421"/>
                <a:gd name="T53" fmla="*/ 1512 h 3920"/>
                <a:gd name="T54" fmla="*/ 314 w 421"/>
                <a:gd name="T55" fmla="*/ 1473 h 3920"/>
                <a:gd name="T56" fmla="*/ 320 w 421"/>
                <a:gd name="T57" fmla="*/ 1389 h 3920"/>
                <a:gd name="T58" fmla="*/ 320 w 421"/>
                <a:gd name="T59" fmla="*/ 1286 h 3920"/>
                <a:gd name="T60" fmla="*/ 340 w 421"/>
                <a:gd name="T61" fmla="*/ 1222 h 3920"/>
                <a:gd name="T62" fmla="*/ 333 w 421"/>
                <a:gd name="T63" fmla="*/ 1171 h 3920"/>
                <a:gd name="T64" fmla="*/ 314 w 421"/>
                <a:gd name="T65" fmla="*/ 1132 h 3920"/>
                <a:gd name="T66" fmla="*/ 314 w 421"/>
                <a:gd name="T67" fmla="*/ 1080 h 3920"/>
                <a:gd name="T68" fmla="*/ 327 w 421"/>
                <a:gd name="T69" fmla="*/ 1016 h 3920"/>
                <a:gd name="T70" fmla="*/ 371 w 421"/>
                <a:gd name="T71" fmla="*/ 1016 h 3920"/>
                <a:gd name="T72" fmla="*/ 364 w 421"/>
                <a:gd name="T73" fmla="*/ 965 h 3920"/>
                <a:gd name="T74" fmla="*/ 390 w 421"/>
                <a:gd name="T75" fmla="*/ 907 h 3920"/>
                <a:gd name="T76" fmla="*/ 314 w 421"/>
                <a:gd name="T77" fmla="*/ 887 h 3920"/>
                <a:gd name="T78" fmla="*/ 314 w 421"/>
                <a:gd name="T79" fmla="*/ 836 h 3920"/>
                <a:gd name="T80" fmla="*/ 351 w 421"/>
                <a:gd name="T81" fmla="*/ 804 h 3920"/>
                <a:gd name="T82" fmla="*/ 421 w 421"/>
                <a:gd name="T83" fmla="*/ 772 h 3920"/>
                <a:gd name="T84" fmla="*/ 351 w 421"/>
                <a:gd name="T85" fmla="*/ 740 h 3920"/>
                <a:gd name="T86" fmla="*/ 301 w 421"/>
                <a:gd name="T87" fmla="*/ 727 h 3920"/>
                <a:gd name="T88" fmla="*/ 295 w 421"/>
                <a:gd name="T89" fmla="*/ 592 h 3920"/>
                <a:gd name="T90" fmla="*/ 257 w 421"/>
                <a:gd name="T91" fmla="*/ 547 h 3920"/>
                <a:gd name="T92" fmla="*/ 264 w 421"/>
                <a:gd name="T93" fmla="*/ 444 h 3920"/>
                <a:gd name="T94" fmla="*/ 233 w 421"/>
                <a:gd name="T95" fmla="*/ 322 h 3920"/>
                <a:gd name="T96" fmla="*/ 194 w 421"/>
                <a:gd name="T97" fmla="*/ 257 h 3920"/>
                <a:gd name="T98" fmla="*/ 176 w 421"/>
                <a:gd name="T99" fmla="*/ 206 h 3920"/>
                <a:gd name="T100" fmla="*/ 163 w 421"/>
                <a:gd name="T101" fmla="*/ 148 h 3920"/>
                <a:gd name="T102" fmla="*/ 170 w 421"/>
                <a:gd name="T103" fmla="*/ 70 h 3920"/>
                <a:gd name="T104" fmla="*/ 201 w 421"/>
                <a:gd name="T105" fmla="*/ 32 h 3920"/>
                <a:gd name="T106" fmla="*/ 183 w 421"/>
                <a:gd name="T107" fmla="*/ 0 h 3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1" h="3920">
                  <a:moveTo>
                    <a:pt x="60" y="3920"/>
                  </a:moveTo>
                  <a:lnTo>
                    <a:pt x="26" y="3821"/>
                  </a:lnTo>
                  <a:lnTo>
                    <a:pt x="76" y="3769"/>
                  </a:lnTo>
                  <a:lnTo>
                    <a:pt x="94" y="3712"/>
                  </a:lnTo>
                  <a:lnTo>
                    <a:pt x="100" y="3660"/>
                  </a:lnTo>
                  <a:lnTo>
                    <a:pt x="88" y="3551"/>
                  </a:lnTo>
                  <a:lnTo>
                    <a:pt x="63" y="3487"/>
                  </a:lnTo>
                  <a:lnTo>
                    <a:pt x="63" y="3377"/>
                  </a:lnTo>
                  <a:lnTo>
                    <a:pt x="44" y="3326"/>
                  </a:lnTo>
                  <a:lnTo>
                    <a:pt x="13" y="3287"/>
                  </a:lnTo>
                  <a:lnTo>
                    <a:pt x="13" y="3248"/>
                  </a:lnTo>
                  <a:lnTo>
                    <a:pt x="6" y="3107"/>
                  </a:lnTo>
                  <a:lnTo>
                    <a:pt x="37" y="3049"/>
                  </a:lnTo>
                  <a:lnTo>
                    <a:pt x="31" y="2991"/>
                  </a:lnTo>
                  <a:lnTo>
                    <a:pt x="0" y="2959"/>
                  </a:lnTo>
                  <a:lnTo>
                    <a:pt x="6" y="2817"/>
                  </a:lnTo>
                  <a:lnTo>
                    <a:pt x="57" y="2779"/>
                  </a:lnTo>
                  <a:lnTo>
                    <a:pt x="88" y="2618"/>
                  </a:lnTo>
                  <a:lnTo>
                    <a:pt x="183" y="2438"/>
                  </a:lnTo>
                  <a:lnTo>
                    <a:pt x="188" y="2238"/>
                  </a:lnTo>
                  <a:lnTo>
                    <a:pt x="226" y="2039"/>
                  </a:lnTo>
                  <a:lnTo>
                    <a:pt x="251" y="1975"/>
                  </a:lnTo>
                  <a:lnTo>
                    <a:pt x="233" y="1924"/>
                  </a:lnTo>
                  <a:lnTo>
                    <a:pt x="264" y="1801"/>
                  </a:lnTo>
                  <a:lnTo>
                    <a:pt x="295" y="1653"/>
                  </a:lnTo>
                  <a:lnTo>
                    <a:pt x="301" y="1582"/>
                  </a:lnTo>
                  <a:lnTo>
                    <a:pt x="314" y="1512"/>
                  </a:lnTo>
                  <a:lnTo>
                    <a:pt x="314" y="1473"/>
                  </a:lnTo>
                  <a:lnTo>
                    <a:pt x="320" y="1389"/>
                  </a:lnTo>
                  <a:lnTo>
                    <a:pt x="320" y="1286"/>
                  </a:lnTo>
                  <a:lnTo>
                    <a:pt x="340" y="1222"/>
                  </a:lnTo>
                  <a:lnTo>
                    <a:pt x="333" y="1171"/>
                  </a:lnTo>
                  <a:lnTo>
                    <a:pt x="314" y="1132"/>
                  </a:lnTo>
                  <a:lnTo>
                    <a:pt x="314" y="1080"/>
                  </a:lnTo>
                  <a:lnTo>
                    <a:pt x="327" y="1016"/>
                  </a:lnTo>
                  <a:lnTo>
                    <a:pt x="371" y="1016"/>
                  </a:lnTo>
                  <a:lnTo>
                    <a:pt x="364" y="965"/>
                  </a:lnTo>
                  <a:lnTo>
                    <a:pt x="390" y="907"/>
                  </a:lnTo>
                  <a:lnTo>
                    <a:pt x="314" y="887"/>
                  </a:lnTo>
                  <a:lnTo>
                    <a:pt x="314" y="836"/>
                  </a:lnTo>
                  <a:lnTo>
                    <a:pt x="351" y="804"/>
                  </a:lnTo>
                  <a:lnTo>
                    <a:pt x="421" y="772"/>
                  </a:lnTo>
                  <a:lnTo>
                    <a:pt x="351" y="740"/>
                  </a:lnTo>
                  <a:lnTo>
                    <a:pt x="301" y="727"/>
                  </a:lnTo>
                  <a:lnTo>
                    <a:pt x="295" y="592"/>
                  </a:lnTo>
                  <a:lnTo>
                    <a:pt x="257" y="547"/>
                  </a:lnTo>
                  <a:lnTo>
                    <a:pt x="264" y="444"/>
                  </a:lnTo>
                  <a:lnTo>
                    <a:pt x="233" y="322"/>
                  </a:lnTo>
                  <a:lnTo>
                    <a:pt x="194" y="257"/>
                  </a:lnTo>
                  <a:lnTo>
                    <a:pt x="176" y="206"/>
                  </a:lnTo>
                  <a:lnTo>
                    <a:pt x="163" y="148"/>
                  </a:lnTo>
                  <a:lnTo>
                    <a:pt x="170" y="70"/>
                  </a:lnTo>
                  <a:lnTo>
                    <a:pt x="201" y="32"/>
                  </a:lnTo>
                  <a:lnTo>
                    <a:pt x="183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Freeform 136"/>
            <p:cNvSpPr>
              <a:spLocks/>
            </p:cNvSpPr>
            <p:nvPr/>
          </p:nvSpPr>
          <p:spPr bwMode="auto">
            <a:xfrm>
              <a:off x="575204" y="990600"/>
              <a:ext cx="1395240" cy="1326921"/>
            </a:xfrm>
            <a:custGeom>
              <a:avLst/>
              <a:gdLst>
                <a:gd name="T0" fmla="*/ 0 w 817"/>
                <a:gd name="T1" fmla="*/ 276 h 874"/>
                <a:gd name="T2" fmla="*/ 69 w 817"/>
                <a:gd name="T3" fmla="*/ 332 h 874"/>
                <a:gd name="T4" fmla="*/ 163 w 817"/>
                <a:gd name="T5" fmla="*/ 378 h 874"/>
                <a:gd name="T6" fmla="*/ 220 w 817"/>
                <a:gd name="T7" fmla="*/ 429 h 874"/>
                <a:gd name="T8" fmla="*/ 333 w 817"/>
                <a:gd name="T9" fmla="*/ 442 h 874"/>
                <a:gd name="T10" fmla="*/ 402 w 817"/>
                <a:gd name="T11" fmla="*/ 461 h 874"/>
                <a:gd name="T12" fmla="*/ 477 w 817"/>
                <a:gd name="T13" fmla="*/ 474 h 874"/>
                <a:gd name="T14" fmla="*/ 534 w 817"/>
                <a:gd name="T15" fmla="*/ 455 h 874"/>
                <a:gd name="T16" fmla="*/ 559 w 817"/>
                <a:gd name="T17" fmla="*/ 501 h 874"/>
                <a:gd name="T18" fmla="*/ 566 w 817"/>
                <a:gd name="T19" fmla="*/ 539 h 874"/>
                <a:gd name="T20" fmla="*/ 577 w 817"/>
                <a:gd name="T21" fmla="*/ 493 h 874"/>
                <a:gd name="T22" fmla="*/ 597 w 817"/>
                <a:gd name="T23" fmla="*/ 565 h 874"/>
                <a:gd name="T24" fmla="*/ 616 w 817"/>
                <a:gd name="T25" fmla="*/ 514 h 874"/>
                <a:gd name="T26" fmla="*/ 647 w 817"/>
                <a:gd name="T27" fmla="*/ 487 h 874"/>
                <a:gd name="T28" fmla="*/ 640 w 817"/>
                <a:gd name="T29" fmla="*/ 546 h 874"/>
                <a:gd name="T30" fmla="*/ 666 w 817"/>
                <a:gd name="T31" fmla="*/ 610 h 874"/>
                <a:gd name="T32" fmla="*/ 634 w 817"/>
                <a:gd name="T33" fmla="*/ 662 h 874"/>
                <a:gd name="T34" fmla="*/ 597 w 817"/>
                <a:gd name="T35" fmla="*/ 694 h 874"/>
                <a:gd name="T36" fmla="*/ 603 w 817"/>
                <a:gd name="T37" fmla="*/ 635 h 874"/>
                <a:gd name="T38" fmla="*/ 577 w 817"/>
                <a:gd name="T39" fmla="*/ 732 h 874"/>
                <a:gd name="T40" fmla="*/ 503 w 817"/>
                <a:gd name="T41" fmla="*/ 810 h 874"/>
                <a:gd name="T42" fmla="*/ 503 w 817"/>
                <a:gd name="T43" fmla="*/ 874 h 874"/>
                <a:gd name="T44" fmla="*/ 597 w 817"/>
                <a:gd name="T45" fmla="*/ 842 h 874"/>
                <a:gd name="T46" fmla="*/ 521 w 817"/>
                <a:gd name="T47" fmla="*/ 842 h 874"/>
                <a:gd name="T48" fmla="*/ 546 w 817"/>
                <a:gd name="T49" fmla="*/ 804 h 874"/>
                <a:gd name="T50" fmla="*/ 603 w 817"/>
                <a:gd name="T51" fmla="*/ 732 h 874"/>
                <a:gd name="T52" fmla="*/ 647 w 817"/>
                <a:gd name="T53" fmla="*/ 668 h 874"/>
                <a:gd name="T54" fmla="*/ 697 w 817"/>
                <a:gd name="T55" fmla="*/ 610 h 874"/>
                <a:gd name="T56" fmla="*/ 723 w 817"/>
                <a:gd name="T57" fmla="*/ 694 h 874"/>
                <a:gd name="T58" fmla="*/ 684 w 817"/>
                <a:gd name="T59" fmla="*/ 751 h 874"/>
                <a:gd name="T60" fmla="*/ 691 w 817"/>
                <a:gd name="T61" fmla="*/ 796 h 874"/>
                <a:gd name="T62" fmla="*/ 747 w 817"/>
                <a:gd name="T63" fmla="*/ 874 h 874"/>
                <a:gd name="T64" fmla="*/ 760 w 817"/>
                <a:gd name="T65" fmla="*/ 874 h 874"/>
                <a:gd name="T66" fmla="*/ 741 w 817"/>
                <a:gd name="T67" fmla="*/ 804 h 874"/>
                <a:gd name="T68" fmla="*/ 747 w 817"/>
                <a:gd name="T69" fmla="*/ 707 h 874"/>
                <a:gd name="T70" fmla="*/ 760 w 817"/>
                <a:gd name="T71" fmla="*/ 649 h 874"/>
                <a:gd name="T72" fmla="*/ 779 w 817"/>
                <a:gd name="T73" fmla="*/ 597 h 874"/>
                <a:gd name="T74" fmla="*/ 817 w 817"/>
                <a:gd name="T75" fmla="*/ 552 h 874"/>
                <a:gd name="T76" fmla="*/ 773 w 817"/>
                <a:gd name="T77" fmla="*/ 493 h 874"/>
                <a:gd name="T78" fmla="*/ 754 w 817"/>
                <a:gd name="T79" fmla="*/ 436 h 874"/>
                <a:gd name="T80" fmla="*/ 729 w 817"/>
                <a:gd name="T81" fmla="*/ 481 h 874"/>
                <a:gd name="T82" fmla="*/ 766 w 817"/>
                <a:gd name="T83" fmla="*/ 533 h 874"/>
                <a:gd name="T84" fmla="*/ 735 w 817"/>
                <a:gd name="T85" fmla="*/ 597 h 874"/>
                <a:gd name="T86" fmla="*/ 710 w 817"/>
                <a:gd name="T87" fmla="*/ 552 h 874"/>
                <a:gd name="T88" fmla="*/ 691 w 817"/>
                <a:gd name="T89" fmla="*/ 514 h 874"/>
                <a:gd name="T90" fmla="*/ 672 w 817"/>
                <a:gd name="T91" fmla="*/ 468 h 874"/>
                <a:gd name="T92" fmla="*/ 653 w 817"/>
                <a:gd name="T93" fmla="*/ 429 h 874"/>
                <a:gd name="T94" fmla="*/ 666 w 817"/>
                <a:gd name="T95" fmla="*/ 385 h 874"/>
                <a:gd name="T96" fmla="*/ 691 w 817"/>
                <a:gd name="T97" fmla="*/ 339 h 874"/>
                <a:gd name="T98" fmla="*/ 716 w 817"/>
                <a:gd name="T99" fmla="*/ 288 h 874"/>
                <a:gd name="T100" fmla="*/ 747 w 817"/>
                <a:gd name="T101" fmla="*/ 236 h 874"/>
                <a:gd name="T102" fmla="*/ 747 w 817"/>
                <a:gd name="T103" fmla="*/ 159 h 874"/>
                <a:gd name="T104" fmla="*/ 710 w 817"/>
                <a:gd name="T105" fmla="*/ 152 h 874"/>
                <a:gd name="T106" fmla="*/ 679 w 817"/>
                <a:gd name="T107" fmla="*/ 114 h 874"/>
                <a:gd name="T108" fmla="*/ 666 w 817"/>
                <a:gd name="T109" fmla="*/ 75 h 874"/>
                <a:gd name="T110" fmla="*/ 653 w 817"/>
                <a:gd name="T111" fmla="*/ 23 h 874"/>
                <a:gd name="T112" fmla="*/ 622 w 817"/>
                <a:gd name="T113" fmla="*/ 0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17" h="874">
                  <a:moveTo>
                    <a:pt x="0" y="276"/>
                  </a:moveTo>
                  <a:lnTo>
                    <a:pt x="69" y="332"/>
                  </a:lnTo>
                  <a:lnTo>
                    <a:pt x="163" y="378"/>
                  </a:lnTo>
                  <a:lnTo>
                    <a:pt x="220" y="429"/>
                  </a:lnTo>
                  <a:lnTo>
                    <a:pt x="333" y="442"/>
                  </a:lnTo>
                  <a:lnTo>
                    <a:pt x="402" y="461"/>
                  </a:lnTo>
                  <a:lnTo>
                    <a:pt x="477" y="474"/>
                  </a:lnTo>
                  <a:lnTo>
                    <a:pt x="534" y="455"/>
                  </a:lnTo>
                  <a:lnTo>
                    <a:pt x="559" y="501"/>
                  </a:lnTo>
                  <a:lnTo>
                    <a:pt x="566" y="539"/>
                  </a:lnTo>
                  <a:lnTo>
                    <a:pt x="577" y="493"/>
                  </a:lnTo>
                  <a:lnTo>
                    <a:pt x="597" y="565"/>
                  </a:lnTo>
                  <a:lnTo>
                    <a:pt x="616" y="514"/>
                  </a:lnTo>
                  <a:lnTo>
                    <a:pt x="647" y="487"/>
                  </a:lnTo>
                  <a:lnTo>
                    <a:pt x="640" y="546"/>
                  </a:lnTo>
                  <a:lnTo>
                    <a:pt x="666" y="610"/>
                  </a:lnTo>
                  <a:lnTo>
                    <a:pt x="634" y="662"/>
                  </a:lnTo>
                  <a:lnTo>
                    <a:pt x="597" y="694"/>
                  </a:lnTo>
                  <a:lnTo>
                    <a:pt x="603" y="635"/>
                  </a:lnTo>
                  <a:lnTo>
                    <a:pt x="577" y="732"/>
                  </a:lnTo>
                  <a:lnTo>
                    <a:pt x="503" y="810"/>
                  </a:lnTo>
                  <a:lnTo>
                    <a:pt x="503" y="874"/>
                  </a:lnTo>
                  <a:lnTo>
                    <a:pt x="597" y="842"/>
                  </a:lnTo>
                  <a:lnTo>
                    <a:pt x="521" y="842"/>
                  </a:lnTo>
                  <a:lnTo>
                    <a:pt x="546" y="804"/>
                  </a:lnTo>
                  <a:lnTo>
                    <a:pt x="603" y="732"/>
                  </a:lnTo>
                  <a:lnTo>
                    <a:pt x="647" y="668"/>
                  </a:lnTo>
                  <a:lnTo>
                    <a:pt x="697" y="610"/>
                  </a:lnTo>
                  <a:lnTo>
                    <a:pt x="723" y="694"/>
                  </a:lnTo>
                  <a:lnTo>
                    <a:pt x="684" y="751"/>
                  </a:lnTo>
                  <a:lnTo>
                    <a:pt x="691" y="796"/>
                  </a:lnTo>
                  <a:lnTo>
                    <a:pt x="747" y="874"/>
                  </a:lnTo>
                  <a:lnTo>
                    <a:pt x="760" y="874"/>
                  </a:lnTo>
                  <a:lnTo>
                    <a:pt x="741" y="804"/>
                  </a:lnTo>
                  <a:lnTo>
                    <a:pt x="747" y="707"/>
                  </a:lnTo>
                  <a:lnTo>
                    <a:pt x="760" y="649"/>
                  </a:lnTo>
                  <a:lnTo>
                    <a:pt x="779" y="597"/>
                  </a:lnTo>
                  <a:lnTo>
                    <a:pt x="817" y="552"/>
                  </a:lnTo>
                  <a:lnTo>
                    <a:pt x="773" y="493"/>
                  </a:lnTo>
                  <a:lnTo>
                    <a:pt x="754" y="436"/>
                  </a:lnTo>
                  <a:lnTo>
                    <a:pt x="729" y="481"/>
                  </a:lnTo>
                  <a:lnTo>
                    <a:pt x="766" y="533"/>
                  </a:lnTo>
                  <a:lnTo>
                    <a:pt x="735" y="597"/>
                  </a:lnTo>
                  <a:lnTo>
                    <a:pt x="710" y="552"/>
                  </a:lnTo>
                  <a:lnTo>
                    <a:pt x="691" y="514"/>
                  </a:lnTo>
                  <a:lnTo>
                    <a:pt x="672" y="468"/>
                  </a:lnTo>
                  <a:lnTo>
                    <a:pt x="653" y="429"/>
                  </a:lnTo>
                  <a:lnTo>
                    <a:pt x="666" y="385"/>
                  </a:lnTo>
                  <a:lnTo>
                    <a:pt x="691" y="339"/>
                  </a:lnTo>
                  <a:lnTo>
                    <a:pt x="716" y="288"/>
                  </a:lnTo>
                  <a:lnTo>
                    <a:pt x="747" y="236"/>
                  </a:lnTo>
                  <a:lnTo>
                    <a:pt x="747" y="159"/>
                  </a:lnTo>
                  <a:lnTo>
                    <a:pt x="710" y="152"/>
                  </a:lnTo>
                  <a:lnTo>
                    <a:pt x="679" y="114"/>
                  </a:lnTo>
                  <a:lnTo>
                    <a:pt x="666" y="75"/>
                  </a:lnTo>
                  <a:lnTo>
                    <a:pt x="653" y="23"/>
                  </a:lnTo>
                  <a:lnTo>
                    <a:pt x="622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Freeform 137"/>
            <p:cNvSpPr>
              <a:spLocks/>
            </p:cNvSpPr>
            <p:nvPr/>
          </p:nvSpPr>
          <p:spPr bwMode="auto">
            <a:xfrm>
              <a:off x="4800400" y="3207196"/>
              <a:ext cx="434210" cy="1926617"/>
            </a:xfrm>
            <a:custGeom>
              <a:avLst/>
              <a:gdLst>
                <a:gd name="T0" fmla="*/ 69 w 260"/>
                <a:gd name="T1" fmla="*/ 0 h 1263"/>
                <a:gd name="T2" fmla="*/ 86 w 260"/>
                <a:gd name="T3" fmla="*/ 54 h 1263"/>
                <a:gd name="T4" fmla="*/ 96 w 260"/>
                <a:gd name="T5" fmla="*/ 87 h 1263"/>
                <a:gd name="T6" fmla="*/ 91 w 260"/>
                <a:gd name="T7" fmla="*/ 111 h 1263"/>
                <a:gd name="T8" fmla="*/ 97 w 260"/>
                <a:gd name="T9" fmla="*/ 157 h 1263"/>
                <a:gd name="T10" fmla="*/ 110 w 260"/>
                <a:gd name="T11" fmla="*/ 200 h 1263"/>
                <a:gd name="T12" fmla="*/ 130 w 260"/>
                <a:gd name="T13" fmla="*/ 247 h 1263"/>
                <a:gd name="T14" fmla="*/ 148 w 260"/>
                <a:gd name="T15" fmla="*/ 300 h 1263"/>
                <a:gd name="T16" fmla="*/ 165 w 260"/>
                <a:gd name="T17" fmla="*/ 321 h 1263"/>
                <a:gd name="T18" fmla="*/ 200 w 260"/>
                <a:gd name="T19" fmla="*/ 339 h 1263"/>
                <a:gd name="T20" fmla="*/ 226 w 260"/>
                <a:gd name="T21" fmla="*/ 353 h 1263"/>
                <a:gd name="T22" fmla="*/ 230 w 260"/>
                <a:gd name="T23" fmla="*/ 374 h 1263"/>
                <a:gd name="T24" fmla="*/ 231 w 260"/>
                <a:gd name="T25" fmla="*/ 386 h 1263"/>
                <a:gd name="T26" fmla="*/ 249 w 260"/>
                <a:gd name="T27" fmla="*/ 408 h 1263"/>
                <a:gd name="T28" fmla="*/ 260 w 260"/>
                <a:gd name="T29" fmla="*/ 422 h 1263"/>
                <a:gd name="T30" fmla="*/ 234 w 260"/>
                <a:gd name="T31" fmla="*/ 488 h 1263"/>
                <a:gd name="T32" fmla="*/ 193 w 260"/>
                <a:gd name="T33" fmla="*/ 597 h 1263"/>
                <a:gd name="T34" fmla="*/ 178 w 260"/>
                <a:gd name="T35" fmla="*/ 642 h 1263"/>
                <a:gd name="T36" fmla="*/ 170 w 260"/>
                <a:gd name="T37" fmla="*/ 667 h 1263"/>
                <a:gd name="T38" fmla="*/ 144 w 260"/>
                <a:gd name="T39" fmla="*/ 719 h 1263"/>
                <a:gd name="T40" fmla="*/ 135 w 260"/>
                <a:gd name="T41" fmla="*/ 751 h 1263"/>
                <a:gd name="T42" fmla="*/ 134 w 260"/>
                <a:gd name="T43" fmla="*/ 800 h 1263"/>
                <a:gd name="T44" fmla="*/ 97 w 260"/>
                <a:gd name="T45" fmla="*/ 845 h 1263"/>
                <a:gd name="T46" fmla="*/ 68 w 260"/>
                <a:gd name="T47" fmla="*/ 882 h 1263"/>
                <a:gd name="T48" fmla="*/ 52 w 260"/>
                <a:gd name="T49" fmla="*/ 925 h 1263"/>
                <a:gd name="T50" fmla="*/ 30 w 260"/>
                <a:gd name="T51" fmla="*/ 985 h 1263"/>
                <a:gd name="T52" fmla="*/ 14 w 260"/>
                <a:gd name="T53" fmla="*/ 999 h 1263"/>
                <a:gd name="T54" fmla="*/ 0 w 260"/>
                <a:gd name="T55" fmla="*/ 1029 h 1263"/>
                <a:gd name="T56" fmla="*/ 1 w 260"/>
                <a:gd name="T57" fmla="*/ 1063 h 1263"/>
                <a:gd name="T58" fmla="*/ 15 w 260"/>
                <a:gd name="T59" fmla="*/ 1082 h 1263"/>
                <a:gd name="T60" fmla="*/ 21 w 260"/>
                <a:gd name="T61" fmla="*/ 1101 h 1263"/>
                <a:gd name="T62" fmla="*/ 25 w 260"/>
                <a:gd name="T63" fmla="*/ 1123 h 1263"/>
                <a:gd name="T64" fmla="*/ 50 w 260"/>
                <a:gd name="T65" fmla="*/ 1139 h 1263"/>
                <a:gd name="T66" fmla="*/ 90 w 260"/>
                <a:gd name="T67" fmla="*/ 1161 h 1263"/>
                <a:gd name="T68" fmla="*/ 119 w 260"/>
                <a:gd name="T69" fmla="*/ 1175 h 1263"/>
                <a:gd name="T70" fmla="*/ 121 w 260"/>
                <a:gd name="T71" fmla="*/ 1206 h 1263"/>
                <a:gd name="T72" fmla="*/ 105 w 260"/>
                <a:gd name="T73" fmla="*/ 1235 h 1263"/>
                <a:gd name="T74" fmla="*/ 94 w 260"/>
                <a:gd name="T75" fmla="*/ 1263 h 1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60" h="1263">
                  <a:moveTo>
                    <a:pt x="69" y="0"/>
                  </a:moveTo>
                  <a:lnTo>
                    <a:pt x="86" y="54"/>
                  </a:lnTo>
                  <a:lnTo>
                    <a:pt x="96" y="87"/>
                  </a:lnTo>
                  <a:lnTo>
                    <a:pt x="91" y="111"/>
                  </a:lnTo>
                  <a:lnTo>
                    <a:pt x="97" y="157"/>
                  </a:lnTo>
                  <a:lnTo>
                    <a:pt x="110" y="200"/>
                  </a:lnTo>
                  <a:lnTo>
                    <a:pt x="130" y="247"/>
                  </a:lnTo>
                  <a:lnTo>
                    <a:pt x="148" y="300"/>
                  </a:lnTo>
                  <a:lnTo>
                    <a:pt x="165" y="321"/>
                  </a:lnTo>
                  <a:lnTo>
                    <a:pt x="200" y="339"/>
                  </a:lnTo>
                  <a:lnTo>
                    <a:pt x="226" y="353"/>
                  </a:lnTo>
                  <a:lnTo>
                    <a:pt x="230" y="374"/>
                  </a:lnTo>
                  <a:lnTo>
                    <a:pt x="231" y="386"/>
                  </a:lnTo>
                  <a:lnTo>
                    <a:pt x="249" y="408"/>
                  </a:lnTo>
                  <a:lnTo>
                    <a:pt x="260" y="422"/>
                  </a:lnTo>
                  <a:lnTo>
                    <a:pt x="234" y="488"/>
                  </a:lnTo>
                  <a:lnTo>
                    <a:pt x="193" y="597"/>
                  </a:lnTo>
                  <a:lnTo>
                    <a:pt x="178" y="642"/>
                  </a:lnTo>
                  <a:lnTo>
                    <a:pt x="170" y="667"/>
                  </a:lnTo>
                  <a:lnTo>
                    <a:pt x="144" y="719"/>
                  </a:lnTo>
                  <a:lnTo>
                    <a:pt x="135" y="751"/>
                  </a:lnTo>
                  <a:lnTo>
                    <a:pt x="134" y="800"/>
                  </a:lnTo>
                  <a:lnTo>
                    <a:pt x="97" y="845"/>
                  </a:lnTo>
                  <a:lnTo>
                    <a:pt x="68" y="882"/>
                  </a:lnTo>
                  <a:lnTo>
                    <a:pt x="52" y="925"/>
                  </a:lnTo>
                  <a:lnTo>
                    <a:pt x="30" y="985"/>
                  </a:lnTo>
                  <a:lnTo>
                    <a:pt x="14" y="999"/>
                  </a:lnTo>
                  <a:lnTo>
                    <a:pt x="0" y="1029"/>
                  </a:lnTo>
                  <a:lnTo>
                    <a:pt x="1" y="1063"/>
                  </a:lnTo>
                  <a:lnTo>
                    <a:pt x="15" y="1082"/>
                  </a:lnTo>
                  <a:lnTo>
                    <a:pt x="21" y="1101"/>
                  </a:lnTo>
                  <a:lnTo>
                    <a:pt x="25" y="1123"/>
                  </a:lnTo>
                  <a:lnTo>
                    <a:pt x="50" y="1139"/>
                  </a:lnTo>
                  <a:lnTo>
                    <a:pt x="90" y="1161"/>
                  </a:lnTo>
                  <a:lnTo>
                    <a:pt x="119" y="1175"/>
                  </a:lnTo>
                  <a:lnTo>
                    <a:pt x="121" y="1206"/>
                  </a:lnTo>
                  <a:lnTo>
                    <a:pt x="105" y="1235"/>
                  </a:lnTo>
                  <a:lnTo>
                    <a:pt x="94" y="1263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Freeform 141"/>
            <p:cNvSpPr>
              <a:spLocks/>
            </p:cNvSpPr>
            <p:nvPr/>
          </p:nvSpPr>
          <p:spPr bwMode="auto">
            <a:xfrm>
              <a:off x="798381" y="3111549"/>
              <a:ext cx="3040988" cy="648278"/>
            </a:xfrm>
            <a:custGeom>
              <a:avLst/>
              <a:gdLst>
                <a:gd name="T0" fmla="*/ 0 w 1725"/>
                <a:gd name="T1" fmla="*/ 0 h 398"/>
                <a:gd name="T2" fmla="*/ 20 w 1725"/>
                <a:gd name="T3" fmla="*/ 13 h 398"/>
                <a:gd name="T4" fmla="*/ 40 w 1725"/>
                <a:gd name="T5" fmla="*/ 35 h 398"/>
                <a:gd name="T6" fmla="*/ 61 w 1725"/>
                <a:gd name="T7" fmla="*/ 42 h 398"/>
                <a:gd name="T8" fmla="*/ 95 w 1725"/>
                <a:gd name="T9" fmla="*/ 36 h 398"/>
                <a:gd name="T10" fmla="*/ 125 w 1725"/>
                <a:gd name="T11" fmla="*/ 32 h 398"/>
                <a:gd name="T12" fmla="*/ 144 w 1725"/>
                <a:gd name="T13" fmla="*/ 30 h 398"/>
                <a:gd name="T14" fmla="*/ 169 w 1725"/>
                <a:gd name="T15" fmla="*/ 30 h 398"/>
                <a:gd name="T16" fmla="*/ 184 w 1725"/>
                <a:gd name="T17" fmla="*/ 36 h 398"/>
                <a:gd name="T18" fmla="*/ 198 w 1725"/>
                <a:gd name="T19" fmla="*/ 55 h 398"/>
                <a:gd name="T20" fmla="*/ 222 w 1725"/>
                <a:gd name="T21" fmla="*/ 72 h 398"/>
                <a:gd name="T22" fmla="*/ 257 w 1725"/>
                <a:gd name="T23" fmla="*/ 88 h 398"/>
                <a:gd name="T24" fmla="*/ 296 w 1725"/>
                <a:gd name="T25" fmla="*/ 103 h 398"/>
                <a:gd name="T26" fmla="*/ 319 w 1725"/>
                <a:gd name="T27" fmla="*/ 114 h 398"/>
                <a:gd name="T28" fmla="*/ 349 w 1725"/>
                <a:gd name="T29" fmla="*/ 121 h 398"/>
                <a:gd name="T30" fmla="*/ 372 w 1725"/>
                <a:gd name="T31" fmla="*/ 133 h 398"/>
                <a:gd name="T32" fmla="*/ 392 w 1725"/>
                <a:gd name="T33" fmla="*/ 159 h 398"/>
                <a:gd name="T34" fmla="*/ 409 w 1725"/>
                <a:gd name="T35" fmla="*/ 194 h 398"/>
                <a:gd name="T36" fmla="*/ 420 w 1725"/>
                <a:gd name="T37" fmla="*/ 239 h 398"/>
                <a:gd name="T38" fmla="*/ 433 w 1725"/>
                <a:gd name="T39" fmla="*/ 281 h 398"/>
                <a:gd name="T40" fmla="*/ 450 w 1725"/>
                <a:gd name="T41" fmla="*/ 321 h 398"/>
                <a:gd name="T42" fmla="*/ 479 w 1725"/>
                <a:gd name="T43" fmla="*/ 347 h 398"/>
                <a:gd name="T44" fmla="*/ 534 w 1725"/>
                <a:gd name="T45" fmla="*/ 364 h 398"/>
                <a:gd name="T46" fmla="*/ 590 w 1725"/>
                <a:gd name="T47" fmla="*/ 366 h 398"/>
                <a:gd name="T48" fmla="*/ 691 w 1725"/>
                <a:gd name="T49" fmla="*/ 357 h 398"/>
                <a:gd name="T50" fmla="*/ 757 w 1725"/>
                <a:gd name="T51" fmla="*/ 351 h 398"/>
                <a:gd name="T52" fmla="*/ 818 w 1725"/>
                <a:gd name="T53" fmla="*/ 353 h 398"/>
                <a:gd name="T54" fmla="*/ 899 w 1725"/>
                <a:gd name="T55" fmla="*/ 363 h 398"/>
                <a:gd name="T56" fmla="*/ 969 w 1725"/>
                <a:gd name="T57" fmla="*/ 377 h 398"/>
                <a:gd name="T58" fmla="*/ 1038 w 1725"/>
                <a:gd name="T59" fmla="*/ 393 h 398"/>
                <a:gd name="T60" fmla="*/ 1116 w 1725"/>
                <a:gd name="T61" fmla="*/ 398 h 398"/>
                <a:gd name="T62" fmla="*/ 1182 w 1725"/>
                <a:gd name="T63" fmla="*/ 396 h 398"/>
                <a:gd name="T64" fmla="*/ 1248 w 1725"/>
                <a:gd name="T65" fmla="*/ 376 h 398"/>
                <a:gd name="T66" fmla="*/ 1357 w 1725"/>
                <a:gd name="T67" fmla="*/ 321 h 398"/>
                <a:gd name="T68" fmla="*/ 1444 w 1725"/>
                <a:gd name="T69" fmla="*/ 277 h 398"/>
                <a:gd name="T70" fmla="*/ 1519 w 1725"/>
                <a:gd name="T71" fmla="*/ 254 h 398"/>
                <a:gd name="T72" fmla="*/ 1605 w 1725"/>
                <a:gd name="T73" fmla="*/ 259 h 398"/>
                <a:gd name="T74" fmla="*/ 1645 w 1725"/>
                <a:gd name="T75" fmla="*/ 265 h 398"/>
                <a:gd name="T76" fmla="*/ 1691 w 1725"/>
                <a:gd name="T77" fmla="*/ 265 h 398"/>
                <a:gd name="T78" fmla="*/ 1714 w 1725"/>
                <a:gd name="T79" fmla="*/ 269 h 398"/>
                <a:gd name="T80" fmla="*/ 1725 w 1725"/>
                <a:gd name="T81" fmla="*/ 254 h 398"/>
                <a:gd name="T82" fmla="*/ 1719 w 1725"/>
                <a:gd name="T83" fmla="*/ 26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25" h="398">
                  <a:moveTo>
                    <a:pt x="0" y="0"/>
                  </a:moveTo>
                  <a:lnTo>
                    <a:pt x="20" y="13"/>
                  </a:lnTo>
                  <a:lnTo>
                    <a:pt x="40" y="35"/>
                  </a:lnTo>
                  <a:lnTo>
                    <a:pt x="61" y="42"/>
                  </a:lnTo>
                  <a:lnTo>
                    <a:pt x="95" y="36"/>
                  </a:lnTo>
                  <a:lnTo>
                    <a:pt x="125" y="32"/>
                  </a:lnTo>
                  <a:lnTo>
                    <a:pt x="144" y="30"/>
                  </a:lnTo>
                  <a:lnTo>
                    <a:pt x="169" y="30"/>
                  </a:lnTo>
                  <a:lnTo>
                    <a:pt x="184" y="36"/>
                  </a:lnTo>
                  <a:lnTo>
                    <a:pt x="198" y="55"/>
                  </a:lnTo>
                  <a:lnTo>
                    <a:pt x="222" y="72"/>
                  </a:lnTo>
                  <a:lnTo>
                    <a:pt x="257" y="88"/>
                  </a:lnTo>
                  <a:lnTo>
                    <a:pt x="296" y="103"/>
                  </a:lnTo>
                  <a:lnTo>
                    <a:pt x="319" y="114"/>
                  </a:lnTo>
                  <a:lnTo>
                    <a:pt x="349" y="121"/>
                  </a:lnTo>
                  <a:lnTo>
                    <a:pt x="372" y="133"/>
                  </a:lnTo>
                  <a:lnTo>
                    <a:pt x="392" y="159"/>
                  </a:lnTo>
                  <a:lnTo>
                    <a:pt x="409" y="194"/>
                  </a:lnTo>
                  <a:lnTo>
                    <a:pt x="420" y="239"/>
                  </a:lnTo>
                  <a:lnTo>
                    <a:pt x="433" y="281"/>
                  </a:lnTo>
                  <a:lnTo>
                    <a:pt x="450" y="321"/>
                  </a:lnTo>
                  <a:lnTo>
                    <a:pt x="479" y="347"/>
                  </a:lnTo>
                  <a:lnTo>
                    <a:pt x="534" y="364"/>
                  </a:lnTo>
                  <a:lnTo>
                    <a:pt x="590" y="366"/>
                  </a:lnTo>
                  <a:lnTo>
                    <a:pt x="691" y="357"/>
                  </a:lnTo>
                  <a:lnTo>
                    <a:pt x="757" y="351"/>
                  </a:lnTo>
                  <a:lnTo>
                    <a:pt x="818" y="353"/>
                  </a:lnTo>
                  <a:lnTo>
                    <a:pt x="899" y="363"/>
                  </a:lnTo>
                  <a:lnTo>
                    <a:pt x="969" y="377"/>
                  </a:lnTo>
                  <a:lnTo>
                    <a:pt x="1038" y="393"/>
                  </a:lnTo>
                  <a:lnTo>
                    <a:pt x="1116" y="398"/>
                  </a:lnTo>
                  <a:lnTo>
                    <a:pt x="1182" y="396"/>
                  </a:lnTo>
                  <a:lnTo>
                    <a:pt x="1248" y="376"/>
                  </a:lnTo>
                  <a:lnTo>
                    <a:pt x="1357" y="321"/>
                  </a:lnTo>
                  <a:lnTo>
                    <a:pt x="1444" y="277"/>
                  </a:lnTo>
                  <a:lnTo>
                    <a:pt x="1519" y="254"/>
                  </a:lnTo>
                  <a:lnTo>
                    <a:pt x="1605" y="259"/>
                  </a:lnTo>
                  <a:lnTo>
                    <a:pt x="1645" y="265"/>
                  </a:lnTo>
                  <a:lnTo>
                    <a:pt x="1691" y="265"/>
                  </a:lnTo>
                  <a:lnTo>
                    <a:pt x="1714" y="269"/>
                  </a:lnTo>
                  <a:lnTo>
                    <a:pt x="1725" y="254"/>
                  </a:lnTo>
                  <a:lnTo>
                    <a:pt x="1719" y="26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Freeform 143"/>
            <p:cNvSpPr>
              <a:spLocks/>
            </p:cNvSpPr>
            <p:nvPr/>
          </p:nvSpPr>
          <p:spPr bwMode="auto">
            <a:xfrm>
              <a:off x="6086329" y="2741104"/>
              <a:ext cx="2457992" cy="2042000"/>
            </a:xfrm>
            <a:custGeom>
              <a:avLst/>
              <a:gdLst>
                <a:gd name="T0" fmla="*/ 1448 w 1469"/>
                <a:gd name="T1" fmla="*/ 1248 h 1338"/>
                <a:gd name="T2" fmla="*/ 1402 w 1469"/>
                <a:gd name="T3" fmla="*/ 1212 h 1338"/>
                <a:gd name="T4" fmla="*/ 1387 w 1469"/>
                <a:gd name="T5" fmla="*/ 1170 h 1338"/>
                <a:gd name="T6" fmla="*/ 1333 w 1469"/>
                <a:gd name="T7" fmla="*/ 1111 h 1338"/>
                <a:gd name="T8" fmla="*/ 1303 w 1469"/>
                <a:gd name="T9" fmla="*/ 1143 h 1338"/>
                <a:gd name="T10" fmla="*/ 1290 w 1469"/>
                <a:gd name="T11" fmla="*/ 1196 h 1338"/>
                <a:gd name="T12" fmla="*/ 1287 w 1469"/>
                <a:gd name="T13" fmla="*/ 1220 h 1338"/>
                <a:gd name="T14" fmla="*/ 1199 w 1469"/>
                <a:gd name="T15" fmla="*/ 1247 h 1338"/>
                <a:gd name="T16" fmla="*/ 1135 w 1469"/>
                <a:gd name="T17" fmla="*/ 1234 h 1338"/>
                <a:gd name="T18" fmla="*/ 1058 w 1469"/>
                <a:gd name="T19" fmla="*/ 1244 h 1338"/>
                <a:gd name="T20" fmla="*/ 1010 w 1469"/>
                <a:gd name="T21" fmla="*/ 1245 h 1338"/>
                <a:gd name="T22" fmla="*/ 930 w 1469"/>
                <a:gd name="T23" fmla="*/ 1287 h 1338"/>
                <a:gd name="T24" fmla="*/ 819 w 1469"/>
                <a:gd name="T25" fmla="*/ 1311 h 1338"/>
                <a:gd name="T26" fmla="*/ 792 w 1469"/>
                <a:gd name="T27" fmla="*/ 1325 h 1338"/>
                <a:gd name="T28" fmla="*/ 759 w 1469"/>
                <a:gd name="T29" fmla="*/ 1272 h 1338"/>
                <a:gd name="T30" fmla="*/ 731 w 1469"/>
                <a:gd name="T31" fmla="*/ 1220 h 1338"/>
                <a:gd name="T32" fmla="*/ 727 w 1469"/>
                <a:gd name="T33" fmla="*/ 1180 h 1338"/>
                <a:gd name="T34" fmla="*/ 707 w 1469"/>
                <a:gd name="T35" fmla="*/ 1141 h 1338"/>
                <a:gd name="T36" fmla="*/ 631 w 1469"/>
                <a:gd name="T37" fmla="*/ 1135 h 1338"/>
                <a:gd name="T38" fmla="*/ 599 w 1469"/>
                <a:gd name="T39" fmla="*/ 1101 h 1338"/>
                <a:gd name="T40" fmla="*/ 583 w 1469"/>
                <a:gd name="T41" fmla="*/ 1039 h 1338"/>
                <a:gd name="T42" fmla="*/ 571 w 1469"/>
                <a:gd name="T43" fmla="*/ 986 h 1338"/>
                <a:gd name="T44" fmla="*/ 559 w 1469"/>
                <a:gd name="T45" fmla="*/ 962 h 1338"/>
                <a:gd name="T46" fmla="*/ 535 w 1469"/>
                <a:gd name="T47" fmla="*/ 944 h 1338"/>
                <a:gd name="T48" fmla="*/ 472 w 1469"/>
                <a:gd name="T49" fmla="*/ 853 h 1338"/>
                <a:gd name="T50" fmla="*/ 458 w 1469"/>
                <a:gd name="T51" fmla="*/ 788 h 1338"/>
                <a:gd name="T52" fmla="*/ 458 w 1469"/>
                <a:gd name="T53" fmla="*/ 751 h 1338"/>
                <a:gd name="T54" fmla="*/ 447 w 1469"/>
                <a:gd name="T55" fmla="*/ 701 h 1338"/>
                <a:gd name="T56" fmla="*/ 410 w 1469"/>
                <a:gd name="T57" fmla="*/ 685 h 1338"/>
                <a:gd name="T58" fmla="*/ 378 w 1469"/>
                <a:gd name="T59" fmla="*/ 658 h 1338"/>
                <a:gd name="T60" fmla="*/ 370 w 1469"/>
                <a:gd name="T61" fmla="*/ 695 h 1338"/>
                <a:gd name="T62" fmla="*/ 344 w 1469"/>
                <a:gd name="T63" fmla="*/ 717 h 1338"/>
                <a:gd name="T64" fmla="*/ 325 w 1469"/>
                <a:gd name="T65" fmla="*/ 752 h 1338"/>
                <a:gd name="T66" fmla="*/ 301 w 1469"/>
                <a:gd name="T67" fmla="*/ 765 h 1338"/>
                <a:gd name="T68" fmla="*/ 261 w 1469"/>
                <a:gd name="T69" fmla="*/ 789 h 1338"/>
                <a:gd name="T70" fmla="*/ 219 w 1469"/>
                <a:gd name="T71" fmla="*/ 736 h 1338"/>
                <a:gd name="T72" fmla="*/ 195 w 1469"/>
                <a:gd name="T73" fmla="*/ 729 h 1338"/>
                <a:gd name="T74" fmla="*/ 195 w 1469"/>
                <a:gd name="T75" fmla="*/ 702 h 1338"/>
                <a:gd name="T76" fmla="*/ 210 w 1469"/>
                <a:gd name="T77" fmla="*/ 657 h 1338"/>
                <a:gd name="T78" fmla="*/ 195 w 1469"/>
                <a:gd name="T79" fmla="*/ 639 h 1338"/>
                <a:gd name="T80" fmla="*/ 208 w 1469"/>
                <a:gd name="T81" fmla="*/ 596 h 1338"/>
                <a:gd name="T82" fmla="*/ 226 w 1469"/>
                <a:gd name="T83" fmla="*/ 584 h 1338"/>
                <a:gd name="T84" fmla="*/ 227 w 1469"/>
                <a:gd name="T85" fmla="*/ 549 h 1338"/>
                <a:gd name="T86" fmla="*/ 221 w 1469"/>
                <a:gd name="T87" fmla="*/ 517 h 1338"/>
                <a:gd name="T88" fmla="*/ 207 w 1469"/>
                <a:gd name="T89" fmla="*/ 496 h 1338"/>
                <a:gd name="T90" fmla="*/ 213 w 1469"/>
                <a:gd name="T91" fmla="*/ 464 h 1338"/>
                <a:gd name="T92" fmla="*/ 195 w 1469"/>
                <a:gd name="T93" fmla="*/ 428 h 1338"/>
                <a:gd name="T94" fmla="*/ 221 w 1469"/>
                <a:gd name="T95" fmla="*/ 399 h 1338"/>
                <a:gd name="T96" fmla="*/ 226 w 1469"/>
                <a:gd name="T97" fmla="*/ 333 h 1338"/>
                <a:gd name="T98" fmla="*/ 246 w 1469"/>
                <a:gd name="T99" fmla="*/ 276 h 1338"/>
                <a:gd name="T100" fmla="*/ 250 w 1469"/>
                <a:gd name="T101" fmla="*/ 240 h 1338"/>
                <a:gd name="T102" fmla="*/ 243 w 1469"/>
                <a:gd name="T103" fmla="*/ 194 h 1338"/>
                <a:gd name="T104" fmla="*/ 248 w 1469"/>
                <a:gd name="T105" fmla="*/ 167 h 1338"/>
                <a:gd name="T106" fmla="*/ 210 w 1469"/>
                <a:gd name="T107" fmla="*/ 172 h 1338"/>
                <a:gd name="T108" fmla="*/ 163 w 1469"/>
                <a:gd name="T109" fmla="*/ 175 h 1338"/>
                <a:gd name="T110" fmla="*/ 144 w 1469"/>
                <a:gd name="T111" fmla="*/ 143 h 1338"/>
                <a:gd name="T112" fmla="*/ 93 w 1469"/>
                <a:gd name="T113" fmla="*/ 135 h 1338"/>
                <a:gd name="T114" fmla="*/ 72 w 1469"/>
                <a:gd name="T115" fmla="*/ 100 h 1338"/>
                <a:gd name="T116" fmla="*/ 34 w 1469"/>
                <a:gd name="T117" fmla="*/ 63 h 1338"/>
                <a:gd name="T118" fmla="*/ 24 w 1469"/>
                <a:gd name="T119" fmla="*/ 21 h 1338"/>
                <a:gd name="T120" fmla="*/ 2 w 1469"/>
                <a:gd name="T121" fmla="*/ 0 h 1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69" h="1338">
                  <a:moveTo>
                    <a:pt x="1469" y="1258"/>
                  </a:moveTo>
                  <a:lnTo>
                    <a:pt x="1448" y="1248"/>
                  </a:lnTo>
                  <a:lnTo>
                    <a:pt x="1426" y="1224"/>
                  </a:lnTo>
                  <a:lnTo>
                    <a:pt x="1402" y="1212"/>
                  </a:lnTo>
                  <a:lnTo>
                    <a:pt x="1392" y="1189"/>
                  </a:lnTo>
                  <a:lnTo>
                    <a:pt x="1387" y="1170"/>
                  </a:lnTo>
                  <a:lnTo>
                    <a:pt x="1363" y="1144"/>
                  </a:lnTo>
                  <a:lnTo>
                    <a:pt x="1333" y="1111"/>
                  </a:lnTo>
                  <a:lnTo>
                    <a:pt x="1328" y="1133"/>
                  </a:lnTo>
                  <a:lnTo>
                    <a:pt x="1303" y="1143"/>
                  </a:lnTo>
                  <a:lnTo>
                    <a:pt x="1306" y="1164"/>
                  </a:lnTo>
                  <a:lnTo>
                    <a:pt x="1290" y="1196"/>
                  </a:lnTo>
                  <a:lnTo>
                    <a:pt x="1309" y="1216"/>
                  </a:lnTo>
                  <a:lnTo>
                    <a:pt x="1287" y="1220"/>
                  </a:lnTo>
                  <a:lnTo>
                    <a:pt x="1255" y="1213"/>
                  </a:lnTo>
                  <a:lnTo>
                    <a:pt x="1199" y="1247"/>
                  </a:lnTo>
                  <a:lnTo>
                    <a:pt x="1160" y="1223"/>
                  </a:lnTo>
                  <a:lnTo>
                    <a:pt x="1135" y="1234"/>
                  </a:lnTo>
                  <a:lnTo>
                    <a:pt x="1090" y="1245"/>
                  </a:lnTo>
                  <a:lnTo>
                    <a:pt x="1058" y="1244"/>
                  </a:lnTo>
                  <a:lnTo>
                    <a:pt x="1031" y="1234"/>
                  </a:lnTo>
                  <a:lnTo>
                    <a:pt x="1010" y="1245"/>
                  </a:lnTo>
                  <a:lnTo>
                    <a:pt x="973" y="1290"/>
                  </a:lnTo>
                  <a:lnTo>
                    <a:pt x="930" y="1287"/>
                  </a:lnTo>
                  <a:lnTo>
                    <a:pt x="859" y="1274"/>
                  </a:lnTo>
                  <a:lnTo>
                    <a:pt x="819" y="1311"/>
                  </a:lnTo>
                  <a:lnTo>
                    <a:pt x="827" y="1338"/>
                  </a:lnTo>
                  <a:lnTo>
                    <a:pt x="792" y="1325"/>
                  </a:lnTo>
                  <a:lnTo>
                    <a:pt x="760" y="1298"/>
                  </a:lnTo>
                  <a:lnTo>
                    <a:pt x="759" y="1272"/>
                  </a:lnTo>
                  <a:lnTo>
                    <a:pt x="741" y="1244"/>
                  </a:lnTo>
                  <a:lnTo>
                    <a:pt x="731" y="1220"/>
                  </a:lnTo>
                  <a:lnTo>
                    <a:pt x="733" y="1192"/>
                  </a:lnTo>
                  <a:lnTo>
                    <a:pt x="727" y="1180"/>
                  </a:lnTo>
                  <a:lnTo>
                    <a:pt x="711" y="1162"/>
                  </a:lnTo>
                  <a:lnTo>
                    <a:pt x="707" y="1141"/>
                  </a:lnTo>
                  <a:lnTo>
                    <a:pt x="669" y="1112"/>
                  </a:lnTo>
                  <a:lnTo>
                    <a:pt x="631" y="1135"/>
                  </a:lnTo>
                  <a:lnTo>
                    <a:pt x="629" y="1120"/>
                  </a:lnTo>
                  <a:lnTo>
                    <a:pt x="599" y="1101"/>
                  </a:lnTo>
                  <a:lnTo>
                    <a:pt x="565" y="1064"/>
                  </a:lnTo>
                  <a:lnTo>
                    <a:pt x="583" y="1039"/>
                  </a:lnTo>
                  <a:lnTo>
                    <a:pt x="583" y="1016"/>
                  </a:lnTo>
                  <a:lnTo>
                    <a:pt x="571" y="986"/>
                  </a:lnTo>
                  <a:lnTo>
                    <a:pt x="557" y="975"/>
                  </a:lnTo>
                  <a:lnTo>
                    <a:pt x="559" y="962"/>
                  </a:lnTo>
                  <a:lnTo>
                    <a:pt x="539" y="962"/>
                  </a:lnTo>
                  <a:lnTo>
                    <a:pt x="535" y="944"/>
                  </a:lnTo>
                  <a:lnTo>
                    <a:pt x="488" y="866"/>
                  </a:lnTo>
                  <a:lnTo>
                    <a:pt x="472" y="853"/>
                  </a:lnTo>
                  <a:lnTo>
                    <a:pt x="467" y="816"/>
                  </a:lnTo>
                  <a:lnTo>
                    <a:pt x="458" y="788"/>
                  </a:lnTo>
                  <a:lnTo>
                    <a:pt x="463" y="765"/>
                  </a:lnTo>
                  <a:lnTo>
                    <a:pt x="458" y="751"/>
                  </a:lnTo>
                  <a:lnTo>
                    <a:pt x="437" y="751"/>
                  </a:lnTo>
                  <a:lnTo>
                    <a:pt x="447" y="701"/>
                  </a:lnTo>
                  <a:lnTo>
                    <a:pt x="419" y="701"/>
                  </a:lnTo>
                  <a:lnTo>
                    <a:pt x="410" y="685"/>
                  </a:lnTo>
                  <a:lnTo>
                    <a:pt x="400" y="668"/>
                  </a:lnTo>
                  <a:lnTo>
                    <a:pt x="378" y="658"/>
                  </a:lnTo>
                  <a:lnTo>
                    <a:pt x="376" y="674"/>
                  </a:lnTo>
                  <a:lnTo>
                    <a:pt x="370" y="695"/>
                  </a:lnTo>
                  <a:lnTo>
                    <a:pt x="359" y="708"/>
                  </a:lnTo>
                  <a:lnTo>
                    <a:pt x="344" y="717"/>
                  </a:lnTo>
                  <a:lnTo>
                    <a:pt x="341" y="735"/>
                  </a:lnTo>
                  <a:lnTo>
                    <a:pt x="325" y="752"/>
                  </a:lnTo>
                  <a:lnTo>
                    <a:pt x="301" y="741"/>
                  </a:lnTo>
                  <a:lnTo>
                    <a:pt x="301" y="765"/>
                  </a:lnTo>
                  <a:lnTo>
                    <a:pt x="282" y="778"/>
                  </a:lnTo>
                  <a:lnTo>
                    <a:pt x="261" y="789"/>
                  </a:lnTo>
                  <a:lnTo>
                    <a:pt x="237" y="778"/>
                  </a:lnTo>
                  <a:lnTo>
                    <a:pt x="219" y="736"/>
                  </a:lnTo>
                  <a:lnTo>
                    <a:pt x="202" y="743"/>
                  </a:lnTo>
                  <a:lnTo>
                    <a:pt x="195" y="729"/>
                  </a:lnTo>
                  <a:lnTo>
                    <a:pt x="195" y="714"/>
                  </a:lnTo>
                  <a:lnTo>
                    <a:pt x="195" y="702"/>
                  </a:lnTo>
                  <a:lnTo>
                    <a:pt x="216" y="684"/>
                  </a:lnTo>
                  <a:lnTo>
                    <a:pt x="210" y="657"/>
                  </a:lnTo>
                  <a:lnTo>
                    <a:pt x="191" y="650"/>
                  </a:lnTo>
                  <a:lnTo>
                    <a:pt x="195" y="639"/>
                  </a:lnTo>
                  <a:lnTo>
                    <a:pt x="201" y="615"/>
                  </a:lnTo>
                  <a:lnTo>
                    <a:pt x="208" y="596"/>
                  </a:lnTo>
                  <a:lnTo>
                    <a:pt x="211" y="584"/>
                  </a:lnTo>
                  <a:lnTo>
                    <a:pt x="226" y="584"/>
                  </a:lnTo>
                  <a:lnTo>
                    <a:pt x="239" y="572"/>
                  </a:lnTo>
                  <a:lnTo>
                    <a:pt x="227" y="549"/>
                  </a:lnTo>
                  <a:lnTo>
                    <a:pt x="249" y="525"/>
                  </a:lnTo>
                  <a:lnTo>
                    <a:pt x="221" y="517"/>
                  </a:lnTo>
                  <a:lnTo>
                    <a:pt x="207" y="506"/>
                  </a:lnTo>
                  <a:lnTo>
                    <a:pt x="207" y="496"/>
                  </a:lnTo>
                  <a:lnTo>
                    <a:pt x="199" y="482"/>
                  </a:lnTo>
                  <a:lnTo>
                    <a:pt x="213" y="464"/>
                  </a:lnTo>
                  <a:lnTo>
                    <a:pt x="191" y="442"/>
                  </a:lnTo>
                  <a:lnTo>
                    <a:pt x="195" y="428"/>
                  </a:lnTo>
                  <a:lnTo>
                    <a:pt x="219" y="420"/>
                  </a:lnTo>
                  <a:lnTo>
                    <a:pt x="221" y="399"/>
                  </a:lnTo>
                  <a:lnTo>
                    <a:pt x="213" y="360"/>
                  </a:lnTo>
                  <a:lnTo>
                    <a:pt x="226" y="333"/>
                  </a:lnTo>
                  <a:lnTo>
                    <a:pt x="223" y="309"/>
                  </a:lnTo>
                  <a:lnTo>
                    <a:pt x="246" y="276"/>
                  </a:lnTo>
                  <a:lnTo>
                    <a:pt x="229" y="248"/>
                  </a:lnTo>
                  <a:lnTo>
                    <a:pt x="250" y="240"/>
                  </a:lnTo>
                  <a:lnTo>
                    <a:pt x="245" y="218"/>
                  </a:lnTo>
                  <a:lnTo>
                    <a:pt x="243" y="194"/>
                  </a:lnTo>
                  <a:lnTo>
                    <a:pt x="250" y="180"/>
                  </a:lnTo>
                  <a:lnTo>
                    <a:pt x="248" y="167"/>
                  </a:lnTo>
                  <a:lnTo>
                    <a:pt x="231" y="162"/>
                  </a:lnTo>
                  <a:lnTo>
                    <a:pt x="210" y="172"/>
                  </a:lnTo>
                  <a:lnTo>
                    <a:pt x="186" y="178"/>
                  </a:lnTo>
                  <a:lnTo>
                    <a:pt x="163" y="175"/>
                  </a:lnTo>
                  <a:lnTo>
                    <a:pt x="146" y="167"/>
                  </a:lnTo>
                  <a:lnTo>
                    <a:pt x="144" y="143"/>
                  </a:lnTo>
                  <a:lnTo>
                    <a:pt x="138" y="124"/>
                  </a:lnTo>
                  <a:lnTo>
                    <a:pt x="93" y="135"/>
                  </a:lnTo>
                  <a:lnTo>
                    <a:pt x="95" y="108"/>
                  </a:lnTo>
                  <a:lnTo>
                    <a:pt x="72" y="100"/>
                  </a:lnTo>
                  <a:lnTo>
                    <a:pt x="56" y="87"/>
                  </a:lnTo>
                  <a:lnTo>
                    <a:pt x="34" y="63"/>
                  </a:lnTo>
                  <a:lnTo>
                    <a:pt x="35" y="39"/>
                  </a:lnTo>
                  <a:lnTo>
                    <a:pt x="24" y="21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Text Box 25"/>
            <p:cNvSpPr txBox="1">
              <a:spLocks noChangeAspect="1" noChangeArrowheads="1"/>
            </p:cNvSpPr>
            <p:nvPr/>
          </p:nvSpPr>
          <p:spPr bwMode="auto">
            <a:xfrm rot="5386919">
              <a:off x="1726962" y="3632131"/>
              <a:ext cx="278528" cy="87449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36" name="Text Box 22"/>
            <p:cNvSpPr txBox="1">
              <a:spLocks noChangeAspect="1" noChangeArrowheads="1"/>
            </p:cNvSpPr>
            <p:nvPr/>
          </p:nvSpPr>
          <p:spPr bwMode="auto">
            <a:xfrm rot="4808815">
              <a:off x="2660480" y="3662863"/>
              <a:ext cx="234550" cy="8744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37" name="Text Box 13"/>
            <p:cNvSpPr txBox="1">
              <a:spLocks noChangeAspect="1" noChangeArrowheads="1"/>
            </p:cNvSpPr>
            <p:nvPr/>
          </p:nvSpPr>
          <p:spPr bwMode="auto">
            <a:xfrm rot="3357491">
              <a:off x="3707592" y="3198218"/>
              <a:ext cx="227785" cy="8744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grpSp>
          <p:nvGrpSpPr>
            <p:cNvPr id="38" name="Group 235"/>
            <p:cNvGrpSpPr>
              <a:grpSpLocks/>
            </p:cNvGrpSpPr>
            <p:nvPr/>
          </p:nvGrpSpPr>
          <p:grpSpPr bwMode="auto">
            <a:xfrm>
              <a:off x="3613157" y="2820051"/>
              <a:ext cx="1118926" cy="830465"/>
              <a:chOff x="2296" y="1249"/>
              <a:chExt cx="737" cy="547"/>
            </a:xfrm>
          </p:grpSpPr>
          <p:sp>
            <p:nvSpPr>
              <p:cNvPr id="47" name="Text Box 10"/>
              <p:cNvSpPr txBox="1">
                <a:spLocks noChangeAspect="1" noChangeArrowheads="1"/>
              </p:cNvSpPr>
              <p:nvPr/>
            </p:nvSpPr>
            <p:spPr bwMode="auto">
              <a:xfrm rot="3590916">
                <a:off x="2513" y="1359"/>
                <a:ext cx="159" cy="5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  <p:sp>
            <p:nvSpPr>
              <p:cNvPr id="48" name="Text Box 7"/>
              <p:cNvSpPr txBox="1">
                <a:spLocks noChangeAspect="1" noChangeArrowheads="1"/>
              </p:cNvSpPr>
              <p:nvPr/>
            </p:nvSpPr>
            <p:spPr bwMode="auto">
              <a:xfrm rot="4693282">
                <a:off x="2709" y="1299"/>
                <a:ext cx="157" cy="5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  <p:sp>
            <p:nvSpPr>
              <p:cNvPr id="49" name="Text Box 3"/>
              <p:cNvSpPr txBox="1">
                <a:spLocks noChangeAspect="1" noChangeArrowheads="1"/>
              </p:cNvSpPr>
              <p:nvPr/>
            </p:nvSpPr>
            <p:spPr bwMode="auto">
              <a:xfrm rot="6544080">
                <a:off x="2923" y="1343"/>
                <a:ext cx="162" cy="58"/>
              </a:xfrm>
              <a:prstGeom prst="rect">
                <a:avLst/>
              </a:prstGeom>
              <a:solidFill>
                <a:srgbClr val="FF00FF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  <p:sp>
            <p:nvSpPr>
              <p:cNvPr id="50" name="Text Box 16"/>
              <p:cNvSpPr txBox="1">
                <a:spLocks noChangeAspect="1" noChangeArrowheads="1"/>
              </p:cNvSpPr>
              <p:nvPr/>
            </p:nvSpPr>
            <p:spPr bwMode="auto">
              <a:xfrm rot="3638683">
                <a:off x="2244" y="1686"/>
                <a:ext cx="162" cy="5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</p:grpSp>
        <p:sp>
          <p:nvSpPr>
            <p:cNvPr id="39" name="Text Box 200"/>
            <p:cNvSpPr txBox="1">
              <a:spLocks noChangeAspect="1" noChangeArrowheads="1"/>
            </p:cNvSpPr>
            <p:nvPr/>
          </p:nvSpPr>
          <p:spPr bwMode="auto">
            <a:xfrm rot="1329347">
              <a:off x="5039208" y="3979104"/>
              <a:ext cx="279656" cy="87449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40" name="Freeform 201"/>
            <p:cNvSpPr>
              <a:spLocks/>
            </p:cNvSpPr>
            <p:nvPr/>
          </p:nvSpPr>
          <p:spPr bwMode="auto">
            <a:xfrm>
              <a:off x="5702220" y="4039178"/>
              <a:ext cx="174595" cy="309716"/>
            </a:xfrm>
            <a:custGeom>
              <a:avLst/>
              <a:gdLst>
                <a:gd name="T0" fmla="*/ 84 w 102"/>
                <a:gd name="T1" fmla="*/ 0 h 204"/>
                <a:gd name="T2" fmla="*/ 96 w 102"/>
                <a:gd name="T3" fmla="*/ 60 h 204"/>
                <a:gd name="T4" fmla="*/ 48 w 102"/>
                <a:gd name="T5" fmla="*/ 108 h 204"/>
                <a:gd name="T6" fmla="*/ 0 w 102"/>
                <a:gd name="T7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" h="204">
                  <a:moveTo>
                    <a:pt x="84" y="0"/>
                  </a:moveTo>
                  <a:cubicBezTo>
                    <a:pt x="86" y="9"/>
                    <a:pt x="102" y="42"/>
                    <a:pt x="96" y="60"/>
                  </a:cubicBezTo>
                  <a:cubicBezTo>
                    <a:pt x="90" y="78"/>
                    <a:pt x="64" y="84"/>
                    <a:pt x="48" y="108"/>
                  </a:cubicBezTo>
                  <a:cubicBezTo>
                    <a:pt x="32" y="132"/>
                    <a:pt x="8" y="188"/>
                    <a:pt x="0" y="204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Text Box 203"/>
            <p:cNvSpPr txBox="1">
              <a:spLocks noChangeAspect="1" noChangeArrowheads="1"/>
            </p:cNvSpPr>
            <p:nvPr/>
          </p:nvSpPr>
          <p:spPr bwMode="auto">
            <a:xfrm rot="2511335">
              <a:off x="5228227" y="2946040"/>
              <a:ext cx="279656" cy="87449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42" name="Text Box 221"/>
            <p:cNvSpPr txBox="1">
              <a:spLocks noChangeArrowheads="1"/>
            </p:cNvSpPr>
            <p:nvPr/>
          </p:nvSpPr>
          <p:spPr bwMode="auto">
            <a:xfrm>
              <a:off x="3270037" y="5733508"/>
              <a:ext cx="177632" cy="264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/>
            </a:p>
            <a:p>
              <a:endParaRPr lang="en-US"/>
            </a:p>
          </p:txBody>
        </p:sp>
        <p:sp>
          <p:nvSpPr>
            <p:cNvPr id="43" name="Text Box 223"/>
            <p:cNvSpPr txBox="1">
              <a:spLocks noChangeArrowheads="1"/>
            </p:cNvSpPr>
            <p:nvPr/>
          </p:nvSpPr>
          <p:spPr bwMode="auto">
            <a:xfrm rot="2049734">
              <a:off x="4835186" y="5491518"/>
              <a:ext cx="1110230" cy="294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Snake River</a:t>
              </a:r>
              <a:endParaRPr lang="en-US" sz="1400" dirty="0"/>
            </a:p>
          </p:txBody>
        </p:sp>
        <p:sp>
          <p:nvSpPr>
            <p:cNvPr id="44" name="Text Box 224"/>
            <p:cNvSpPr txBox="1">
              <a:spLocks noChangeArrowheads="1"/>
            </p:cNvSpPr>
            <p:nvPr/>
          </p:nvSpPr>
          <p:spPr bwMode="auto">
            <a:xfrm rot="1433912">
              <a:off x="847206" y="2977308"/>
              <a:ext cx="1347852" cy="294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Columbia River</a:t>
              </a:r>
              <a:endParaRPr lang="en-US" sz="1400" dirty="0"/>
            </a:p>
          </p:txBody>
        </p:sp>
        <p:sp>
          <p:nvSpPr>
            <p:cNvPr id="45" name="Text Box 230"/>
            <p:cNvSpPr txBox="1">
              <a:spLocks noChangeArrowheads="1"/>
            </p:cNvSpPr>
            <p:nvPr/>
          </p:nvSpPr>
          <p:spPr bwMode="auto">
            <a:xfrm rot="455631">
              <a:off x="5287421" y="3665177"/>
              <a:ext cx="1205278" cy="294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Salmon River</a:t>
              </a:r>
              <a:endParaRPr lang="en-US" sz="1400" dirty="0"/>
            </a:p>
          </p:txBody>
        </p:sp>
        <p:sp>
          <p:nvSpPr>
            <p:cNvPr id="46" name="Text Box 19"/>
            <p:cNvSpPr txBox="1">
              <a:spLocks noChangeAspect="1" noChangeArrowheads="1"/>
            </p:cNvSpPr>
            <p:nvPr/>
          </p:nvSpPr>
          <p:spPr bwMode="auto">
            <a:xfrm rot="5409323">
              <a:off x="2302680" y="3650448"/>
              <a:ext cx="278528" cy="8744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</p:grpSp>
      <p:cxnSp>
        <p:nvCxnSpPr>
          <p:cNvPr id="51" name="Straight Arrow Connector 50"/>
          <p:cNvCxnSpPr>
            <a:stCxn id="25" idx="0"/>
            <a:endCxn id="35" idx="3"/>
          </p:cNvCxnSpPr>
          <p:nvPr/>
        </p:nvCxnSpPr>
        <p:spPr>
          <a:xfrm flipV="1">
            <a:off x="1862609" y="3815118"/>
            <a:ext cx="4146" cy="31514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24" idx="2"/>
            <a:endCxn id="49" idx="1"/>
          </p:cNvCxnSpPr>
          <p:nvPr/>
        </p:nvCxnSpPr>
        <p:spPr>
          <a:xfrm>
            <a:off x="4577012" y="2638383"/>
            <a:ext cx="151217" cy="25218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-Point Star 53"/>
          <p:cNvSpPr/>
          <p:nvPr/>
        </p:nvSpPr>
        <p:spPr>
          <a:xfrm>
            <a:off x="6019800" y="6096000"/>
            <a:ext cx="234112" cy="223829"/>
          </a:xfrm>
          <a:prstGeom prst="star5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312213" y="1251679"/>
            <a:ext cx="429800" cy="1806314"/>
          </a:xfrm>
          <a:custGeom>
            <a:avLst/>
            <a:gdLst>
              <a:gd name="connsiteX0" fmla="*/ 77531 w 429800"/>
              <a:gd name="connsiteY0" fmla="*/ 0 h 1806314"/>
              <a:gd name="connsiteX1" fmla="*/ 25066 w 429800"/>
              <a:gd name="connsiteY1" fmla="*/ 966865 h 1806314"/>
              <a:gd name="connsiteX2" fmla="*/ 429800 w 429800"/>
              <a:gd name="connsiteY2" fmla="*/ 1806314 h 1806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9800" h="1806314">
                <a:moveTo>
                  <a:pt x="77531" y="0"/>
                </a:moveTo>
                <a:cubicBezTo>
                  <a:pt x="21943" y="332906"/>
                  <a:pt x="-33645" y="665813"/>
                  <a:pt x="25066" y="966865"/>
                </a:cubicBezTo>
                <a:cubicBezTo>
                  <a:pt x="83777" y="1267917"/>
                  <a:pt x="256788" y="1537115"/>
                  <a:pt x="429800" y="1806314"/>
                </a:cubicBezTo>
              </a:path>
            </a:pathLst>
          </a:custGeom>
          <a:noFill/>
          <a:ln w="63500">
            <a:solidFill>
              <a:srgbClr val="CC00CC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1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Return to Idaho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990600"/>
            <a:ext cx="8686800" cy="57722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263969" y="990600"/>
            <a:ext cx="8470130" cy="6400800"/>
            <a:chOff x="263969" y="990600"/>
            <a:chExt cx="8470130" cy="6400800"/>
          </a:xfrm>
        </p:grpSpPr>
        <p:sp>
          <p:nvSpPr>
            <p:cNvPr id="10" name="Text Box 26"/>
            <p:cNvSpPr txBox="1">
              <a:spLocks noChangeArrowheads="1"/>
            </p:cNvSpPr>
            <p:nvPr/>
          </p:nvSpPr>
          <p:spPr bwMode="auto">
            <a:xfrm>
              <a:off x="1738158" y="2452643"/>
              <a:ext cx="1193644" cy="289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en-US" sz="1400" b="1" dirty="0">
                  <a:latin typeface="Courier New" pitchFamily="49" charset="0"/>
                </a:rPr>
                <a:t>WASHINGTON</a:t>
              </a:r>
              <a:endParaRPr lang="en-US" sz="1400" dirty="0">
                <a:latin typeface="Courier New" pitchFamily="49" charset="0"/>
              </a:endParaRPr>
            </a:p>
          </p:txBody>
        </p:sp>
        <p:sp>
          <p:nvSpPr>
            <p:cNvPr id="11" name="Text Box 30"/>
            <p:cNvSpPr txBox="1">
              <a:spLocks noChangeArrowheads="1"/>
            </p:cNvSpPr>
            <p:nvPr/>
          </p:nvSpPr>
          <p:spPr bwMode="auto">
            <a:xfrm>
              <a:off x="2258905" y="5442010"/>
              <a:ext cx="874771" cy="318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en-US" sz="1600" b="1" dirty="0">
                  <a:latin typeface="Courier New" pitchFamily="49" charset="0"/>
                </a:rPr>
                <a:t>OREGON</a:t>
              </a:r>
            </a:p>
          </p:txBody>
        </p:sp>
        <p:sp>
          <p:nvSpPr>
            <p:cNvPr id="12" name="Freeform 68"/>
            <p:cNvSpPr>
              <a:spLocks/>
            </p:cNvSpPr>
            <p:nvPr/>
          </p:nvSpPr>
          <p:spPr bwMode="auto">
            <a:xfrm>
              <a:off x="4472465" y="3758309"/>
              <a:ext cx="255060" cy="485829"/>
            </a:xfrm>
            <a:custGeom>
              <a:avLst/>
              <a:gdLst>
                <a:gd name="T0" fmla="*/ 0 w 152"/>
                <a:gd name="T1" fmla="*/ 0 h 319"/>
                <a:gd name="T2" fmla="*/ 96 w 152"/>
                <a:gd name="T3" fmla="*/ 240 h 319"/>
                <a:gd name="T4" fmla="*/ 144 w 152"/>
                <a:gd name="T5" fmla="*/ 288 h 319"/>
                <a:gd name="T6" fmla="*/ 146 w 152"/>
                <a:gd name="T7" fmla="*/ 319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2" h="319">
                  <a:moveTo>
                    <a:pt x="0" y="0"/>
                  </a:moveTo>
                  <a:cubicBezTo>
                    <a:pt x="36" y="96"/>
                    <a:pt x="72" y="192"/>
                    <a:pt x="96" y="240"/>
                  </a:cubicBezTo>
                  <a:cubicBezTo>
                    <a:pt x="120" y="288"/>
                    <a:pt x="136" y="275"/>
                    <a:pt x="144" y="288"/>
                  </a:cubicBezTo>
                  <a:cubicBezTo>
                    <a:pt x="152" y="301"/>
                    <a:pt x="146" y="313"/>
                    <a:pt x="146" y="319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66"/>
            <p:cNvSpPr>
              <a:spLocks/>
            </p:cNvSpPr>
            <p:nvPr/>
          </p:nvSpPr>
          <p:spPr bwMode="auto">
            <a:xfrm>
              <a:off x="4092911" y="3462256"/>
              <a:ext cx="871456" cy="649797"/>
            </a:xfrm>
            <a:custGeom>
              <a:avLst/>
              <a:gdLst>
                <a:gd name="T0" fmla="*/ 494 w 494"/>
                <a:gd name="T1" fmla="*/ 0 h 399"/>
                <a:gd name="T2" fmla="*/ 351 w 494"/>
                <a:gd name="T3" fmla="*/ 48 h 399"/>
                <a:gd name="T4" fmla="*/ 306 w 494"/>
                <a:gd name="T5" fmla="*/ 93 h 399"/>
                <a:gd name="T6" fmla="*/ 214 w 494"/>
                <a:gd name="T7" fmla="*/ 93 h 399"/>
                <a:gd name="T8" fmla="*/ 214 w 494"/>
                <a:gd name="T9" fmla="*/ 182 h 399"/>
                <a:gd name="T10" fmla="*/ 169 w 494"/>
                <a:gd name="T11" fmla="*/ 272 h 399"/>
                <a:gd name="T12" fmla="*/ 169 w 494"/>
                <a:gd name="T13" fmla="*/ 361 h 399"/>
                <a:gd name="T14" fmla="*/ 56 w 494"/>
                <a:gd name="T15" fmla="*/ 361 h 399"/>
                <a:gd name="T16" fmla="*/ 0 w 494"/>
                <a:gd name="T17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4" h="399">
                  <a:moveTo>
                    <a:pt x="494" y="0"/>
                  </a:moveTo>
                  <a:cubicBezTo>
                    <a:pt x="471" y="8"/>
                    <a:pt x="382" y="33"/>
                    <a:pt x="351" y="48"/>
                  </a:cubicBezTo>
                  <a:cubicBezTo>
                    <a:pt x="320" y="63"/>
                    <a:pt x="328" y="85"/>
                    <a:pt x="306" y="93"/>
                  </a:cubicBezTo>
                  <a:cubicBezTo>
                    <a:pt x="283" y="100"/>
                    <a:pt x="230" y="78"/>
                    <a:pt x="214" y="93"/>
                  </a:cubicBezTo>
                  <a:cubicBezTo>
                    <a:pt x="199" y="107"/>
                    <a:pt x="222" y="152"/>
                    <a:pt x="214" y="182"/>
                  </a:cubicBezTo>
                  <a:cubicBezTo>
                    <a:pt x="207" y="212"/>
                    <a:pt x="176" y="242"/>
                    <a:pt x="169" y="272"/>
                  </a:cubicBezTo>
                  <a:cubicBezTo>
                    <a:pt x="161" y="302"/>
                    <a:pt x="188" y="346"/>
                    <a:pt x="169" y="361"/>
                  </a:cubicBezTo>
                  <a:cubicBezTo>
                    <a:pt x="150" y="376"/>
                    <a:pt x="84" y="355"/>
                    <a:pt x="56" y="361"/>
                  </a:cubicBezTo>
                  <a:cubicBezTo>
                    <a:pt x="28" y="367"/>
                    <a:pt x="12" y="391"/>
                    <a:pt x="0" y="399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65"/>
            <p:cNvSpPr>
              <a:spLocks/>
            </p:cNvSpPr>
            <p:nvPr/>
          </p:nvSpPr>
          <p:spPr bwMode="auto">
            <a:xfrm>
              <a:off x="5934508" y="4051324"/>
              <a:ext cx="385627" cy="731780"/>
            </a:xfrm>
            <a:custGeom>
              <a:avLst/>
              <a:gdLst>
                <a:gd name="T0" fmla="*/ 219 w 219"/>
                <a:gd name="T1" fmla="*/ 0 h 448"/>
                <a:gd name="T2" fmla="*/ 189 w 219"/>
                <a:gd name="T3" fmla="*/ 134 h 448"/>
                <a:gd name="T4" fmla="*/ 189 w 219"/>
                <a:gd name="T5" fmla="*/ 194 h 448"/>
                <a:gd name="T6" fmla="*/ 173 w 219"/>
                <a:gd name="T7" fmla="*/ 269 h 448"/>
                <a:gd name="T8" fmla="*/ 153 w 219"/>
                <a:gd name="T9" fmla="*/ 292 h 448"/>
                <a:gd name="T10" fmla="*/ 61 w 219"/>
                <a:gd name="T11" fmla="*/ 292 h 448"/>
                <a:gd name="T12" fmla="*/ 43 w 219"/>
                <a:gd name="T13" fmla="*/ 348 h 448"/>
                <a:gd name="T14" fmla="*/ 1 w 219"/>
                <a:gd name="T15" fmla="*/ 366 h 448"/>
                <a:gd name="T16" fmla="*/ 36 w 219"/>
                <a:gd name="T17" fmla="*/ 44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" h="448">
                  <a:moveTo>
                    <a:pt x="219" y="0"/>
                  </a:moveTo>
                  <a:cubicBezTo>
                    <a:pt x="214" y="22"/>
                    <a:pt x="194" y="102"/>
                    <a:pt x="189" y="134"/>
                  </a:cubicBezTo>
                  <a:cubicBezTo>
                    <a:pt x="184" y="166"/>
                    <a:pt x="192" y="172"/>
                    <a:pt x="189" y="194"/>
                  </a:cubicBezTo>
                  <a:cubicBezTo>
                    <a:pt x="186" y="216"/>
                    <a:pt x="179" y="253"/>
                    <a:pt x="173" y="269"/>
                  </a:cubicBezTo>
                  <a:cubicBezTo>
                    <a:pt x="167" y="285"/>
                    <a:pt x="172" y="288"/>
                    <a:pt x="153" y="292"/>
                  </a:cubicBezTo>
                  <a:cubicBezTo>
                    <a:pt x="134" y="296"/>
                    <a:pt x="79" y="283"/>
                    <a:pt x="61" y="292"/>
                  </a:cubicBezTo>
                  <a:cubicBezTo>
                    <a:pt x="43" y="301"/>
                    <a:pt x="53" y="336"/>
                    <a:pt x="43" y="348"/>
                  </a:cubicBezTo>
                  <a:cubicBezTo>
                    <a:pt x="33" y="360"/>
                    <a:pt x="2" y="349"/>
                    <a:pt x="1" y="366"/>
                  </a:cubicBezTo>
                  <a:cubicBezTo>
                    <a:pt x="0" y="383"/>
                    <a:pt x="29" y="431"/>
                    <a:pt x="36" y="448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62"/>
            <p:cNvSpPr>
              <a:spLocks/>
            </p:cNvSpPr>
            <p:nvPr/>
          </p:nvSpPr>
          <p:spPr bwMode="auto">
            <a:xfrm>
              <a:off x="4899084" y="3049301"/>
              <a:ext cx="1261637" cy="391700"/>
            </a:xfrm>
            <a:custGeom>
              <a:avLst/>
              <a:gdLst>
                <a:gd name="T0" fmla="*/ 0 w 715"/>
                <a:gd name="T1" fmla="*/ 85 h 238"/>
                <a:gd name="T2" fmla="*/ 115 w 715"/>
                <a:gd name="T3" fmla="*/ 27 h 238"/>
                <a:gd name="T4" fmla="*/ 193 w 715"/>
                <a:gd name="T5" fmla="*/ 31 h 238"/>
                <a:gd name="T6" fmla="*/ 259 w 715"/>
                <a:gd name="T7" fmla="*/ 29 h 238"/>
                <a:gd name="T8" fmla="*/ 350 w 715"/>
                <a:gd name="T9" fmla="*/ 208 h 238"/>
                <a:gd name="T10" fmla="*/ 487 w 715"/>
                <a:gd name="T11" fmla="*/ 208 h 238"/>
                <a:gd name="T12" fmla="*/ 569 w 715"/>
                <a:gd name="T13" fmla="*/ 117 h 238"/>
                <a:gd name="T14" fmla="*/ 645 w 715"/>
                <a:gd name="T15" fmla="*/ 61 h 238"/>
                <a:gd name="T16" fmla="*/ 715 w 715"/>
                <a:gd name="T17" fmla="*/ 2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5" h="238">
                  <a:moveTo>
                    <a:pt x="0" y="85"/>
                  </a:moveTo>
                  <a:cubicBezTo>
                    <a:pt x="19" y="75"/>
                    <a:pt x="83" y="36"/>
                    <a:pt x="115" y="27"/>
                  </a:cubicBezTo>
                  <a:cubicBezTo>
                    <a:pt x="147" y="18"/>
                    <a:pt x="169" y="31"/>
                    <a:pt x="193" y="31"/>
                  </a:cubicBezTo>
                  <a:cubicBezTo>
                    <a:pt x="217" y="31"/>
                    <a:pt x="233" y="0"/>
                    <a:pt x="259" y="29"/>
                  </a:cubicBezTo>
                  <a:cubicBezTo>
                    <a:pt x="285" y="58"/>
                    <a:pt x="312" y="178"/>
                    <a:pt x="350" y="208"/>
                  </a:cubicBezTo>
                  <a:cubicBezTo>
                    <a:pt x="388" y="238"/>
                    <a:pt x="451" y="223"/>
                    <a:pt x="487" y="208"/>
                  </a:cubicBezTo>
                  <a:cubicBezTo>
                    <a:pt x="523" y="193"/>
                    <a:pt x="543" y="142"/>
                    <a:pt x="569" y="117"/>
                  </a:cubicBezTo>
                  <a:cubicBezTo>
                    <a:pt x="595" y="92"/>
                    <a:pt x="621" y="76"/>
                    <a:pt x="645" y="61"/>
                  </a:cubicBezTo>
                  <a:cubicBezTo>
                    <a:pt x="669" y="46"/>
                    <a:pt x="701" y="36"/>
                    <a:pt x="715" y="29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63"/>
            <p:cNvSpPr>
              <a:spLocks/>
            </p:cNvSpPr>
            <p:nvPr/>
          </p:nvSpPr>
          <p:spPr bwMode="auto">
            <a:xfrm>
              <a:off x="5756876" y="3340799"/>
              <a:ext cx="482793" cy="417510"/>
            </a:xfrm>
            <a:custGeom>
              <a:avLst/>
              <a:gdLst>
                <a:gd name="T0" fmla="*/ 0 w 288"/>
                <a:gd name="T1" fmla="*/ 32 h 272"/>
                <a:gd name="T2" fmla="*/ 96 w 288"/>
                <a:gd name="T3" fmla="*/ 80 h 272"/>
                <a:gd name="T4" fmla="*/ 240 w 288"/>
                <a:gd name="T5" fmla="*/ 32 h 272"/>
                <a:gd name="T6" fmla="*/ 288 w 288"/>
                <a:gd name="T7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272">
                  <a:moveTo>
                    <a:pt x="0" y="32"/>
                  </a:moveTo>
                  <a:cubicBezTo>
                    <a:pt x="28" y="56"/>
                    <a:pt x="56" y="80"/>
                    <a:pt x="96" y="80"/>
                  </a:cubicBezTo>
                  <a:cubicBezTo>
                    <a:pt x="136" y="80"/>
                    <a:pt x="208" y="0"/>
                    <a:pt x="240" y="32"/>
                  </a:cubicBezTo>
                  <a:cubicBezTo>
                    <a:pt x="272" y="64"/>
                    <a:pt x="280" y="232"/>
                    <a:pt x="288" y="272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0"/>
            <p:cNvSpPr>
              <a:spLocks/>
            </p:cNvSpPr>
            <p:nvPr/>
          </p:nvSpPr>
          <p:spPr bwMode="auto">
            <a:xfrm>
              <a:off x="5343921" y="2806387"/>
              <a:ext cx="654352" cy="293016"/>
            </a:xfrm>
            <a:custGeom>
              <a:avLst/>
              <a:gdLst>
                <a:gd name="T0" fmla="*/ 8 w 392"/>
                <a:gd name="T1" fmla="*/ 192 h 192"/>
                <a:gd name="T2" fmla="*/ 8 w 392"/>
                <a:gd name="T3" fmla="*/ 144 h 192"/>
                <a:gd name="T4" fmla="*/ 56 w 392"/>
                <a:gd name="T5" fmla="*/ 144 h 192"/>
                <a:gd name="T6" fmla="*/ 104 w 392"/>
                <a:gd name="T7" fmla="*/ 48 h 192"/>
                <a:gd name="T8" fmla="*/ 152 w 392"/>
                <a:gd name="T9" fmla="*/ 0 h 192"/>
                <a:gd name="T10" fmla="*/ 296 w 392"/>
                <a:gd name="T11" fmla="*/ 48 h 192"/>
                <a:gd name="T12" fmla="*/ 248 w 392"/>
                <a:gd name="T13" fmla="*/ 96 h 192"/>
                <a:gd name="T14" fmla="*/ 296 w 392"/>
                <a:gd name="T15" fmla="*/ 144 h 192"/>
                <a:gd name="T16" fmla="*/ 392 w 392"/>
                <a:gd name="T17" fmla="*/ 48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2" h="192">
                  <a:moveTo>
                    <a:pt x="8" y="192"/>
                  </a:moveTo>
                  <a:cubicBezTo>
                    <a:pt x="4" y="172"/>
                    <a:pt x="0" y="152"/>
                    <a:pt x="8" y="144"/>
                  </a:cubicBezTo>
                  <a:cubicBezTo>
                    <a:pt x="16" y="136"/>
                    <a:pt x="40" y="160"/>
                    <a:pt x="56" y="144"/>
                  </a:cubicBezTo>
                  <a:cubicBezTo>
                    <a:pt x="72" y="128"/>
                    <a:pt x="88" y="72"/>
                    <a:pt x="104" y="48"/>
                  </a:cubicBezTo>
                  <a:cubicBezTo>
                    <a:pt x="120" y="24"/>
                    <a:pt x="120" y="0"/>
                    <a:pt x="152" y="0"/>
                  </a:cubicBezTo>
                  <a:cubicBezTo>
                    <a:pt x="184" y="0"/>
                    <a:pt x="280" y="32"/>
                    <a:pt x="296" y="48"/>
                  </a:cubicBezTo>
                  <a:cubicBezTo>
                    <a:pt x="312" y="64"/>
                    <a:pt x="248" y="80"/>
                    <a:pt x="248" y="96"/>
                  </a:cubicBezTo>
                  <a:cubicBezTo>
                    <a:pt x="248" y="112"/>
                    <a:pt x="272" y="152"/>
                    <a:pt x="296" y="144"/>
                  </a:cubicBezTo>
                  <a:cubicBezTo>
                    <a:pt x="320" y="136"/>
                    <a:pt x="376" y="64"/>
                    <a:pt x="392" y="48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61"/>
            <p:cNvSpPr>
              <a:spLocks/>
            </p:cNvSpPr>
            <p:nvPr/>
          </p:nvSpPr>
          <p:spPr bwMode="auto">
            <a:xfrm>
              <a:off x="3733094" y="2927844"/>
              <a:ext cx="5001005" cy="3419023"/>
            </a:xfrm>
            <a:custGeom>
              <a:avLst/>
              <a:gdLst>
                <a:gd name="T0" fmla="*/ 0 w 2985"/>
                <a:gd name="T1" fmla="*/ 307 h 2240"/>
                <a:gd name="T2" fmla="*/ 201 w 2985"/>
                <a:gd name="T3" fmla="*/ 112 h 2240"/>
                <a:gd name="T4" fmla="*/ 297 w 2985"/>
                <a:gd name="T5" fmla="*/ 64 h 2240"/>
                <a:gd name="T6" fmla="*/ 441 w 2985"/>
                <a:gd name="T7" fmla="*/ 64 h 2240"/>
                <a:gd name="T8" fmla="*/ 489 w 2985"/>
                <a:gd name="T9" fmla="*/ 16 h 2240"/>
                <a:gd name="T10" fmla="*/ 681 w 2985"/>
                <a:gd name="T11" fmla="*/ 160 h 2240"/>
                <a:gd name="T12" fmla="*/ 729 w 2985"/>
                <a:gd name="T13" fmla="*/ 256 h 2240"/>
                <a:gd name="T14" fmla="*/ 729 w 2985"/>
                <a:gd name="T15" fmla="*/ 316 h 2240"/>
                <a:gd name="T16" fmla="*/ 750 w 2985"/>
                <a:gd name="T17" fmla="*/ 385 h 2240"/>
                <a:gd name="T18" fmla="*/ 792 w 2985"/>
                <a:gd name="T19" fmla="*/ 493 h 2240"/>
                <a:gd name="T20" fmla="*/ 831 w 2985"/>
                <a:gd name="T21" fmla="*/ 520 h 2240"/>
                <a:gd name="T22" fmla="*/ 867 w 2985"/>
                <a:gd name="T23" fmla="*/ 529 h 2240"/>
                <a:gd name="T24" fmla="*/ 867 w 2985"/>
                <a:gd name="T25" fmla="*/ 574 h 2240"/>
                <a:gd name="T26" fmla="*/ 897 w 2985"/>
                <a:gd name="T27" fmla="*/ 601 h 2240"/>
                <a:gd name="T28" fmla="*/ 882 w 2985"/>
                <a:gd name="T29" fmla="*/ 643 h 2240"/>
                <a:gd name="T30" fmla="*/ 858 w 2985"/>
                <a:gd name="T31" fmla="*/ 697 h 2240"/>
                <a:gd name="T32" fmla="*/ 828 w 2985"/>
                <a:gd name="T33" fmla="*/ 781 h 2240"/>
                <a:gd name="T34" fmla="*/ 807 w 2985"/>
                <a:gd name="T35" fmla="*/ 853 h 2240"/>
                <a:gd name="T36" fmla="*/ 771 w 2985"/>
                <a:gd name="T37" fmla="*/ 922 h 2240"/>
                <a:gd name="T38" fmla="*/ 768 w 2985"/>
                <a:gd name="T39" fmla="*/ 988 h 2240"/>
                <a:gd name="T40" fmla="*/ 705 w 2985"/>
                <a:gd name="T41" fmla="*/ 1063 h 2240"/>
                <a:gd name="T42" fmla="*/ 669 w 2985"/>
                <a:gd name="T43" fmla="*/ 1165 h 2240"/>
                <a:gd name="T44" fmla="*/ 639 w 2985"/>
                <a:gd name="T45" fmla="*/ 1198 h 2240"/>
                <a:gd name="T46" fmla="*/ 639 w 2985"/>
                <a:gd name="T47" fmla="*/ 1246 h 2240"/>
                <a:gd name="T48" fmla="*/ 654 w 2985"/>
                <a:gd name="T49" fmla="*/ 1267 h 2240"/>
                <a:gd name="T50" fmla="*/ 666 w 2985"/>
                <a:gd name="T51" fmla="*/ 1309 h 2240"/>
                <a:gd name="T52" fmla="*/ 735 w 2985"/>
                <a:gd name="T53" fmla="*/ 1345 h 2240"/>
                <a:gd name="T54" fmla="*/ 759 w 2985"/>
                <a:gd name="T55" fmla="*/ 1375 h 2240"/>
                <a:gd name="T56" fmla="*/ 729 w 2985"/>
                <a:gd name="T57" fmla="*/ 1456 h 2240"/>
                <a:gd name="T58" fmla="*/ 681 w 2985"/>
                <a:gd name="T59" fmla="*/ 1648 h 2240"/>
                <a:gd name="T60" fmla="*/ 1065 w 2985"/>
                <a:gd name="T61" fmla="*/ 1984 h 2240"/>
                <a:gd name="T62" fmla="*/ 1401 w 2985"/>
                <a:gd name="T63" fmla="*/ 2032 h 2240"/>
                <a:gd name="T64" fmla="*/ 1689 w 2985"/>
                <a:gd name="T65" fmla="*/ 2224 h 2240"/>
                <a:gd name="T66" fmla="*/ 2073 w 2985"/>
                <a:gd name="T67" fmla="*/ 2128 h 2240"/>
                <a:gd name="T68" fmla="*/ 2409 w 2985"/>
                <a:gd name="T69" fmla="*/ 1792 h 2240"/>
                <a:gd name="T70" fmla="*/ 2505 w 2985"/>
                <a:gd name="T71" fmla="*/ 1504 h 2240"/>
                <a:gd name="T72" fmla="*/ 2889 w 2985"/>
                <a:gd name="T73" fmla="*/ 1840 h 2240"/>
                <a:gd name="T74" fmla="*/ 2985 w 2985"/>
                <a:gd name="T75" fmla="*/ 1456 h 2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85" h="2240">
                  <a:moveTo>
                    <a:pt x="0" y="307"/>
                  </a:moveTo>
                  <a:cubicBezTo>
                    <a:pt x="33" y="275"/>
                    <a:pt x="152" y="152"/>
                    <a:pt x="201" y="112"/>
                  </a:cubicBezTo>
                  <a:cubicBezTo>
                    <a:pt x="250" y="72"/>
                    <a:pt x="257" y="72"/>
                    <a:pt x="297" y="64"/>
                  </a:cubicBezTo>
                  <a:cubicBezTo>
                    <a:pt x="337" y="56"/>
                    <a:pt x="409" y="72"/>
                    <a:pt x="441" y="64"/>
                  </a:cubicBezTo>
                  <a:cubicBezTo>
                    <a:pt x="473" y="56"/>
                    <a:pt x="449" y="0"/>
                    <a:pt x="489" y="16"/>
                  </a:cubicBezTo>
                  <a:cubicBezTo>
                    <a:pt x="529" y="32"/>
                    <a:pt x="641" y="120"/>
                    <a:pt x="681" y="160"/>
                  </a:cubicBezTo>
                  <a:cubicBezTo>
                    <a:pt x="721" y="200"/>
                    <a:pt x="721" y="230"/>
                    <a:pt x="729" y="256"/>
                  </a:cubicBezTo>
                  <a:cubicBezTo>
                    <a:pt x="737" y="282"/>
                    <a:pt x="726" y="295"/>
                    <a:pt x="729" y="316"/>
                  </a:cubicBezTo>
                  <a:cubicBezTo>
                    <a:pt x="732" y="337"/>
                    <a:pt x="740" y="356"/>
                    <a:pt x="750" y="385"/>
                  </a:cubicBezTo>
                  <a:cubicBezTo>
                    <a:pt x="760" y="414"/>
                    <a:pt x="779" y="470"/>
                    <a:pt x="792" y="493"/>
                  </a:cubicBezTo>
                  <a:cubicBezTo>
                    <a:pt x="805" y="516"/>
                    <a:pt x="818" y="514"/>
                    <a:pt x="831" y="520"/>
                  </a:cubicBezTo>
                  <a:cubicBezTo>
                    <a:pt x="844" y="526"/>
                    <a:pt x="861" y="520"/>
                    <a:pt x="867" y="529"/>
                  </a:cubicBezTo>
                  <a:cubicBezTo>
                    <a:pt x="873" y="538"/>
                    <a:pt x="862" y="562"/>
                    <a:pt x="867" y="574"/>
                  </a:cubicBezTo>
                  <a:cubicBezTo>
                    <a:pt x="872" y="586"/>
                    <a:pt x="895" y="590"/>
                    <a:pt x="897" y="601"/>
                  </a:cubicBezTo>
                  <a:cubicBezTo>
                    <a:pt x="899" y="612"/>
                    <a:pt x="889" y="627"/>
                    <a:pt x="882" y="643"/>
                  </a:cubicBezTo>
                  <a:cubicBezTo>
                    <a:pt x="875" y="659"/>
                    <a:pt x="867" y="674"/>
                    <a:pt x="858" y="697"/>
                  </a:cubicBezTo>
                  <a:cubicBezTo>
                    <a:pt x="849" y="720"/>
                    <a:pt x="837" y="755"/>
                    <a:pt x="828" y="781"/>
                  </a:cubicBezTo>
                  <a:cubicBezTo>
                    <a:pt x="819" y="807"/>
                    <a:pt x="816" y="830"/>
                    <a:pt x="807" y="853"/>
                  </a:cubicBezTo>
                  <a:cubicBezTo>
                    <a:pt x="798" y="876"/>
                    <a:pt x="777" y="900"/>
                    <a:pt x="771" y="922"/>
                  </a:cubicBezTo>
                  <a:cubicBezTo>
                    <a:pt x="765" y="944"/>
                    <a:pt x="779" y="965"/>
                    <a:pt x="768" y="988"/>
                  </a:cubicBezTo>
                  <a:cubicBezTo>
                    <a:pt x="757" y="1011"/>
                    <a:pt x="721" y="1034"/>
                    <a:pt x="705" y="1063"/>
                  </a:cubicBezTo>
                  <a:cubicBezTo>
                    <a:pt x="689" y="1092"/>
                    <a:pt x="680" y="1142"/>
                    <a:pt x="669" y="1165"/>
                  </a:cubicBezTo>
                  <a:cubicBezTo>
                    <a:pt x="658" y="1188"/>
                    <a:pt x="644" y="1185"/>
                    <a:pt x="639" y="1198"/>
                  </a:cubicBezTo>
                  <a:cubicBezTo>
                    <a:pt x="634" y="1211"/>
                    <a:pt x="637" y="1235"/>
                    <a:pt x="639" y="1246"/>
                  </a:cubicBezTo>
                  <a:cubicBezTo>
                    <a:pt x="641" y="1257"/>
                    <a:pt x="649" y="1256"/>
                    <a:pt x="654" y="1267"/>
                  </a:cubicBezTo>
                  <a:cubicBezTo>
                    <a:pt x="659" y="1278"/>
                    <a:pt x="653" y="1296"/>
                    <a:pt x="666" y="1309"/>
                  </a:cubicBezTo>
                  <a:cubicBezTo>
                    <a:pt x="679" y="1322"/>
                    <a:pt x="720" y="1334"/>
                    <a:pt x="735" y="1345"/>
                  </a:cubicBezTo>
                  <a:cubicBezTo>
                    <a:pt x="750" y="1356"/>
                    <a:pt x="760" y="1357"/>
                    <a:pt x="759" y="1375"/>
                  </a:cubicBezTo>
                  <a:cubicBezTo>
                    <a:pt x="758" y="1393"/>
                    <a:pt x="742" y="1411"/>
                    <a:pt x="729" y="1456"/>
                  </a:cubicBezTo>
                  <a:cubicBezTo>
                    <a:pt x="716" y="1501"/>
                    <a:pt x="625" y="1560"/>
                    <a:pt x="681" y="1648"/>
                  </a:cubicBezTo>
                  <a:cubicBezTo>
                    <a:pt x="737" y="1736"/>
                    <a:pt x="945" y="1920"/>
                    <a:pt x="1065" y="1984"/>
                  </a:cubicBezTo>
                  <a:cubicBezTo>
                    <a:pt x="1185" y="2048"/>
                    <a:pt x="1297" y="1992"/>
                    <a:pt x="1401" y="2032"/>
                  </a:cubicBezTo>
                  <a:cubicBezTo>
                    <a:pt x="1505" y="2072"/>
                    <a:pt x="1577" y="2208"/>
                    <a:pt x="1689" y="2224"/>
                  </a:cubicBezTo>
                  <a:cubicBezTo>
                    <a:pt x="1801" y="2240"/>
                    <a:pt x="1953" y="2200"/>
                    <a:pt x="2073" y="2128"/>
                  </a:cubicBezTo>
                  <a:cubicBezTo>
                    <a:pt x="2193" y="2056"/>
                    <a:pt x="2337" y="1896"/>
                    <a:pt x="2409" y="1792"/>
                  </a:cubicBezTo>
                  <a:cubicBezTo>
                    <a:pt x="2481" y="1688"/>
                    <a:pt x="2425" y="1496"/>
                    <a:pt x="2505" y="1504"/>
                  </a:cubicBezTo>
                  <a:cubicBezTo>
                    <a:pt x="2585" y="1512"/>
                    <a:pt x="2809" y="1848"/>
                    <a:pt x="2889" y="1840"/>
                  </a:cubicBezTo>
                  <a:cubicBezTo>
                    <a:pt x="2969" y="1832"/>
                    <a:pt x="2969" y="1520"/>
                    <a:pt x="2985" y="1456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60"/>
            <p:cNvSpPr>
              <a:spLocks/>
            </p:cNvSpPr>
            <p:nvPr/>
          </p:nvSpPr>
          <p:spPr bwMode="auto">
            <a:xfrm>
              <a:off x="804454" y="1461247"/>
              <a:ext cx="3522262" cy="2321353"/>
            </a:xfrm>
            <a:custGeom>
              <a:avLst/>
              <a:gdLst>
                <a:gd name="T0" fmla="*/ 0 w 1998"/>
                <a:gd name="T1" fmla="*/ 1016 h 1419"/>
                <a:gd name="T2" fmla="*/ 9 w 1998"/>
                <a:gd name="T3" fmla="*/ 1012 h 1419"/>
                <a:gd name="T4" fmla="*/ 51 w 1998"/>
                <a:gd name="T5" fmla="*/ 1048 h 1419"/>
                <a:gd name="T6" fmla="*/ 111 w 1998"/>
                <a:gd name="T7" fmla="*/ 1040 h 1419"/>
                <a:gd name="T8" fmla="*/ 171 w 1998"/>
                <a:gd name="T9" fmla="*/ 1037 h 1419"/>
                <a:gd name="T10" fmla="*/ 205 w 1998"/>
                <a:gd name="T11" fmla="*/ 1071 h 1419"/>
                <a:gd name="T12" fmla="*/ 299 w 1998"/>
                <a:gd name="T13" fmla="*/ 1116 h 1419"/>
                <a:gd name="T14" fmla="*/ 385 w 1998"/>
                <a:gd name="T15" fmla="*/ 1158 h 1419"/>
                <a:gd name="T16" fmla="*/ 485 w 1998"/>
                <a:gd name="T17" fmla="*/ 1359 h 1419"/>
                <a:gd name="T18" fmla="*/ 804 w 1998"/>
                <a:gd name="T19" fmla="*/ 1359 h 1419"/>
                <a:gd name="T20" fmla="*/ 1169 w 1998"/>
                <a:gd name="T21" fmla="*/ 1404 h 1419"/>
                <a:gd name="T22" fmla="*/ 1488 w 1998"/>
                <a:gd name="T23" fmla="*/ 1270 h 1419"/>
                <a:gd name="T24" fmla="*/ 1716 w 1998"/>
                <a:gd name="T25" fmla="*/ 1270 h 1419"/>
                <a:gd name="T26" fmla="*/ 1625 w 1998"/>
                <a:gd name="T27" fmla="*/ 1135 h 1419"/>
                <a:gd name="T28" fmla="*/ 1533 w 1998"/>
                <a:gd name="T29" fmla="*/ 911 h 1419"/>
                <a:gd name="T30" fmla="*/ 1442 w 1998"/>
                <a:gd name="T31" fmla="*/ 956 h 1419"/>
                <a:gd name="T32" fmla="*/ 1366 w 1998"/>
                <a:gd name="T33" fmla="*/ 863 h 1419"/>
                <a:gd name="T34" fmla="*/ 1380 w 1998"/>
                <a:gd name="T35" fmla="*/ 829 h 1419"/>
                <a:gd name="T36" fmla="*/ 1360 w 1998"/>
                <a:gd name="T37" fmla="*/ 765 h 1419"/>
                <a:gd name="T38" fmla="*/ 1351 w 1998"/>
                <a:gd name="T39" fmla="*/ 597 h 1419"/>
                <a:gd name="T40" fmla="*/ 1284 w 1998"/>
                <a:gd name="T41" fmla="*/ 533 h 1419"/>
                <a:gd name="T42" fmla="*/ 1260 w 1998"/>
                <a:gd name="T43" fmla="*/ 463 h 1419"/>
                <a:gd name="T44" fmla="*/ 1305 w 1998"/>
                <a:gd name="T45" fmla="*/ 373 h 1419"/>
                <a:gd name="T46" fmla="*/ 1442 w 1998"/>
                <a:gd name="T47" fmla="*/ 329 h 1419"/>
                <a:gd name="T48" fmla="*/ 1488 w 1998"/>
                <a:gd name="T49" fmla="*/ 194 h 1419"/>
                <a:gd name="T50" fmla="*/ 1670 w 1998"/>
                <a:gd name="T51" fmla="*/ 194 h 1419"/>
                <a:gd name="T52" fmla="*/ 1898 w 1998"/>
                <a:gd name="T53" fmla="*/ 373 h 1419"/>
                <a:gd name="T54" fmla="*/ 1975 w 1998"/>
                <a:gd name="T55" fmla="*/ 63 h 1419"/>
                <a:gd name="T56" fmla="*/ 1998 w 1998"/>
                <a:gd name="T57" fmla="*/ 1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998" h="1419">
                  <a:moveTo>
                    <a:pt x="0" y="1016"/>
                  </a:moveTo>
                  <a:cubicBezTo>
                    <a:pt x="1" y="1015"/>
                    <a:pt x="0" y="1006"/>
                    <a:pt x="9" y="1012"/>
                  </a:cubicBezTo>
                  <a:cubicBezTo>
                    <a:pt x="17" y="1018"/>
                    <a:pt x="34" y="1044"/>
                    <a:pt x="51" y="1048"/>
                  </a:cubicBezTo>
                  <a:cubicBezTo>
                    <a:pt x="68" y="1053"/>
                    <a:pt x="91" y="1042"/>
                    <a:pt x="111" y="1040"/>
                  </a:cubicBezTo>
                  <a:cubicBezTo>
                    <a:pt x="131" y="1038"/>
                    <a:pt x="156" y="1033"/>
                    <a:pt x="171" y="1037"/>
                  </a:cubicBezTo>
                  <a:cubicBezTo>
                    <a:pt x="186" y="1042"/>
                    <a:pt x="184" y="1058"/>
                    <a:pt x="205" y="1071"/>
                  </a:cubicBezTo>
                  <a:cubicBezTo>
                    <a:pt x="226" y="1084"/>
                    <a:pt x="270" y="1102"/>
                    <a:pt x="299" y="1116"/>
                  </a:cubicBezTo>
                  <a:cubicBezTo>
                    <a:pt x="329" y="1130"/>
                    <a:pt x="354" y="1117"/>
                    <a:pt x="385" y="1158"/>
                  </a:cubicBezTo>
                  <a:cubicBezTo>
                    <a:pt x="415" y="1198"/>
                    <a:pt x="415" y="1326"/>
                    <a:pt x="485" y="1359"/>
                  </a:cubicBezTo>
                  <a:cubicBezTo>
                    <a:pt x="554" y="1393"/>
                    <a:pt x="690" y="1352"/>
                    <a:pt x="804" y="1359"/>
                  </a:cubicBezTo>
                  <a:cubicBezTo>
                    <a:pt x="918" y="1367"/>
                    <a:pt x="1055" y="1419"/>
                    <a:pt x="1169" y="1404"/>
                  </a:cubicBezTo>
                  <a:cubicBezTo>
                    <a:pt x="1283" y="1389"/>
                    <a:pt x="1397" y="1292"/>
                    <a:pt x="1488" y="1270"/>
                  </a:cubicBezTo>
                  <a:cubicBezTo>
                    <a:pt x="1579" y="1247"/>
                    <a:pt x="1693" y="1292"/>
                    <a:pt x="1716" y="1270"/>
                  </a:cubicBezTo>
                  <a:cubicBezTo>
                    <a:pt x="1739" y="1247"/>
                    <a:pt x="1655" y="1195"/>
                    <a:pt x="1625" y="1135"/>
                  </a:cubicBezTo>
                  <a:cubicBezTo>
                    <a:pt x="1594" y="1075"/>
                    <a:pt x="1564" y="941"/>
                    <a:pt x="1533" y="911"/>
                  </a:cubicBezTo>
                  <a:cubicBezTo>
                    <a:pt x="1503" y="881"/>
                    <a:pt x="1470" y="964"/>
                    <a:pt x="1442" y="956"/>
                  </a:cubicBezTo>
                  <a:cubicBezTo>
                    <a:pt x="1414" y="948"/>
                    <a:pt x="1376" y="884"/>
                    <a:pt x="1366" y="863"/>
                  </a:cubicBezTo>
                  <a:cubicBezTo>
                    <a:pt x="1356" y="842"/>
                    <a:pt x="1381" y="845"/>
                    <a:pt x="1380" y="829"/>
                  </a:cubicBezTo>
                  <a:cubicBezTo>
                    <a:pt x="1379" y="813"/>
                    <a:pt x="1365" y="804"/>
                    <a:pt x="1360" y="765"/>
                  </a:cubicBezTo>
                  <a:cubicBezTo>
                    <a:pt x="1355" y="726"/>
                    <a:pt x="1364" y="636"/>
                    <a:pt x="1351" y="597"/>
                  </a:cubicBezTo>
                  <a:cubicBezTo>
                    <a:pt x="1338" y="558"/>
                    <a:pt x="1299" y="555"/>
                    <a:pt x="1284" y="533"/>
                  </a:cubicBezTo>
                  <a:cubicBezTo>
                    <a:pt x="1269" y="511"/>
                    <a:pt x="1257" y="490"/>
                    <a:pt x="1260" y="463"/>
                  </a:cubicBezTo>
                  <a:cubicBezTo>
                    <a:pt x="1263" y="436"/>
                    <a:pt x="1275" y="396"/>
                    <a:pt x="1305" y="373"/>
                  </a:cubicBezTo>
                  <a:cubicBezTo>
                    <a:pt x="1336" y="351"/>
                    <a:pt x="1412" y="358"/>
                    <a:pt x="1442" y="329"/>
                  </a:cubicBezTo>
                  <a:cubicBezTo>
                    <a:pt x="1473" y="299"/>
                    <a:pt x="1450" y="217"/>
                    <a:pt x="1488" y="194"/>
                  </a:cubicBezTo>
                  <a:cubicBezTo>
                    <a:pt x="1526" y="172"/>
                    <a:pt x="1602" y="164"/>
                    <a:pt x="1670" y="194"/>
                  </a:cubicBezTo>
                  <a:cubicBezTo>
                    <a:pt x="1739" y="224"/>
                    <a:pt x="1847" y="396"/>
                    <a:pt x="1898" y="373"/>
                  </a:cubicBezTo>
                  <a:cubicBezTo>
                    <a:pt x="1950" y="351"/>
                    <a:pt x="1959" y="125"/>
                    <a:pt x="1975" y="63"/>
                  </a:cubicBezTo>
                  <a:cubicBezTo>
                    <a:pt x="1991" y="0"/>
                    <a:pt x="1993" y="14"/>
                    <a:pt x="1998" y="1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73"/>
            <p:cNvSpPr>
              <a:spLocks/>
            </p:cNvSpPr>
            <p:nvPr/>
          </p:nvSpPr>
          <p:spPr bwMode="auto">
            <a:xfrm>
              <a:off x="3427932" y="1027037"/>
              <a:ext cx="173077" cy="753035"/>
            </a:xfrm>
            <a:custGeom>
              <a:avLst/>
              <a:gdLst>
                <a:gd name="T0" fmla="*/ 0 w 102"/>
                <a:gd name="T1" fmla="*/ 496 h 496"/>
                <a:gd name="T2" fmla="*/ 47 w 102"/>
                <a:gd name="T3" fmla="*/ 351 h 496"/>
                <a:gd name="T4" fmla="*/ 94 w 102"/>
                <a:gd name="T5" fmla="*/ 206 h 496"/>
                <a:gd name="T6" fmla="*/ 94 w 102"/>
                <a:gd name="T7" fmla="*/ 62 h 496"/>
                <a:gd name="T8" fmla="*/ 96 w 102"/>
                <a:gd name="T9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96">
                  <a:moveTo>
                    <a:pt x="0" y="496"/>
                  </a:moveTo>
                  <a:cubicBezTo>
                    <a:pt x="16" y="448"/>
                    <a:pt x="31" y="399"/>
                    <a:pt x="47" y="351"/>
                  </a:cubicBezTo>
                  <a:cubicBezTo>
                    <a:pt x="63" y="303"/>
                    <a:pt x="86" y="255"/>
                    <a:pt x="94" y="206"/>
                  </a:cubicBezTo>
                  <a:cubicBezTo>
                    <a:pt x="102" y="158"/>
                    <a:pt x="94" y="96"/>
                    <a:pt x="94" y="62"/>
                  </a:cubicBezTo>
                  <a:cubicBezTo>
                    <a:pt x="94" y="28"/>
                    <a:pt x="96" y="13"/>
                    <a:pt x="96" y="0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64"/>
            <p:cNvSpPr>
              <a:spLocks/>
            </p:cNvSpPr>
            <p:nvPr/>
          </p:nvSpPr>
          <p:spPr bwMode="auto">
            <a:xfrm>
              <a:off x="5034205" y="3539686"/>
              <a:ext cx="1703439" cy="1537953"/>
            </a:xfrm>
            <a:custGeom>
              <a:avLst/>
              <a:gdLst>
                <a:gd name="T0" fmla="*/ 0 w 1016"/>
                <a:gd name="T1" fmla="*/ 48 h 1008"/>
                <a:gd name="T2" fmla="*/ 96 w 1016"/>
                <a:gd name="T3" fmla="*/ 0 h 1008"/>
                <a:gd name="T4" fmla="*/ 192 w 1016"/>
                <a:gd name="T5" fmla="*/ 48 h 1008"/>
                <a:gd name="T6" fmla="*/ 192 w 1016"/>
                <a:gd name="T7" fmla="*/ 192 h 1008"/>
                <a:gd name="T8" fmla="*/ 192 w 1016"/>
                <a:gd name="T9" fmla="*/ 288 h 1008"/>
                <a:gd name="T10" fmla="*/ 288 w 1016"/>
                <a:gd name="T11" fmla="*/ 288 h 1008"/>
                <a:gd name="T12" fmla="*/ 336 w 1016"/>
                <a:gd name="T13" fmla="*/ 288 h 1008"/>
                <a:gd name="T14" fmla="*/ 480 w 1016"/>
                <a:gd name="T15" fmla="*/ 336 h 1008"/>
                <a:gd name="T16" fmla="*/ 528 w 1016"/>
                <a:gd name="T17" fmla="*/ 240 h 1008"/>
                <a:gd name="T18" fmla="*/ 768 w 1016"/>
                <a:gd name="T19" fmla="*/ 336 h 1008"/>
                <a:gd name="T20" fmla="*/ 960 w 1016"/>
                <a:gd name="T21" fmla="*/ 288 h 1008"/>
                <a:gd name="T22" fmla="*/ 1008 w 1016"/>
                <a:gd name="T23" fmla="*/ 432 h 1008"/>
                <a:gd name="T24" fmla="*/ 1008 w 1016"/>
                <a:gd name="T25" fmla="*/ 624 h 1008"/>
                <a:gd name="T26" fmla="*/ 960 w 1016"/>
                <a:gd name="T27" fmla="*/ 720 h 1008"/>
                <a:gd name="T28" fmla="*/ 912 w 1016"/>
                <a:gd name="T29" fmla="*/ 864 h 1008"/>
                <a:gd name="T30" fmla="*/ 720 w 1016"/>
                <a:gd name="T31" fmla="*/ 912 h 1008"/>
                <a:gd name="T32" fmla="*/ 720 w 1016"/>
                <a:gd name="T33" fmla="*/ 1008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16" h="1008">
                  <a:moveTo>
                    <a:pt x="0" y="48"/>
                  </a:moveTo>
                  <a:cubicBezTo>
                    <a:pt x="32" y="24"/>
                    <a:pt x="64" y="0"/>
                    <a:pt x="96" y="0"/>
                  </a:cubicBezTo>
                  <a:cubicBezTo>
                    <a:pt x="128" y="0"/>
                    <a:pt x="176" y="16"/>
                    <a:pt x="192" y="48"/>
                  </a:cubicBezTo>
                  <a:cubicBezTo>
                    <a:pt x="208" y="80"/>
                    <a:pt x="192" y="152"/>
                    <a:pt x="192" y="192"/>
                  </a:cubicBezTo>
                  <a:cubicBezTo>
                    <a:pt x="192" y="232"/>
                    <a:pt x="176" y="272"/>
                    <a:pt x="192" y="288"/>
                  </a:cubicBezTo>
                  <a:cubicBezTo>
                    <a:pt x="208" y="304"/>
                    <a:pt x="264" y="288"/>
                    <a:pt x="288" y="288"/>
                  </a:cubicBezTo>
                  <a:cubicBezTo>
                    <a:pt x="312" y="288"/>
                    <a:pt x="304" y="280"/>
                    <a:pt x="336" y="288"/>
                  </a:cubicBezTo>
                  <a:cubicBezTo>
                    <a:pt x="368" y="296"/>
                    <a:pt x="448" y="344"/>
                    <a:pt x="480" y="336"/>
                  </a:cubicBezTo>
                  <a:cubicBezTo>
                    <a:pt x="512" y="328"/>
                    <a:pt x="480" y="240"/>
                    <a:pt x="528" y="240"/>
                  </a:cubicBezTo>
                  <a:cubicBezTo>
                    <a:pt x="576" y="240"/>
                    <a:pt x="696" y="328"/>
                    <a:pt x="768" y="336"/>
                  </a:cubicBezTo>
                  <a:cubicBezTo>
                    <a:pt x="840" y="344"/>
                    <a:pt x="920" y="272"/>
                    <a:pt x="960" y="288"/>
                  </a:cubicBezTo>
                  <a:cubicBezTo>
                    <a:pt x="1000" y="304"/>
                    <a:pt x="1000" y="376"/>
                    <a:pt x="1008" y="432"/>
                  </a:cubicBezTo>
                  <a:cubicBezTo>
                    <a:pt x="1016" y="488"/>
                    <a:pt x="1016" y="576"/>
                    <a:pt x="1008" y="624"/>
                  </a:cubicBezTo>
                  <a:cubicBezTo>
                    <a:pt x="1000" y="672"/>
                    <a:pt x="976" y="680"/>
                    <a:pt x="960" y="720"/>
                  </a:cubicBezTo>
                  <a:cubicBezTo>
                    <a:pt x="944" y="760"/>
                    <a:pt x="952" y="832"/>
                    <a:pt x="912" y="864"/>
                  </a:cubicBezTo>
                  <a:cubicBezTo>
                    <a:pt x="872" y="896"/>
                    <a:pt x="752" y="888"/>
                    <a:pt x="720" y="912"/>
                  </a:cubicBezTo>
                  <a:cubicBezTo>
                    <a:pt x="688" y="936"/>
                    <a:pt x="720" y="992"/>
                    <a:pt x="720" y="1008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79"/>
            <p:cNvSpPr>
              <a:spLocks/>
            </p:cNvSpPr>
            <p:nvPr/>
          </p:nvSpPr>
          <p:spPr bwMode="auto">
            <a:xfrm>
              <a:off x="5012950" y="3612560"/>
              <a:ext cx="44029" cy="355263"/>
            </a:xfrm>
            <a:custGeom>
              <a:avLst/>
              <a:gdLst>
                <a:gd name="T0" fmla="*/ 14 w 28"/>
                <a:gd name="T1" fmla="*/ 0 h 233"/>
                <a:gd name="T2" fmla="*/ 26 w 28"/>
                <a:gd name="T3" fmla="*/ 103 h 233"/>
                <a:gd name="T4" fmla="*/ 0 w 28"/>
                <a:gd name="T5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3">
                  <a:moveTo>
                    <a:pt x="14" y="0"/>
                  </a:moveTo>
                  <a:cubicBezTo>
                    <a:pt x="16" y="17"/>
                    <a:pt x="28" y="64"/>
                    <a:pt x="26" y="103"/>
                  </a:cubicBezTo>
                  <a:cubicBezTo>
                    <a:pt x="24" y="142"/>
                    <a:pt x="5" y="206"/>
                    <a:pt x="0" y="233"/>
                  </a:cubicBezTo>
                </a:path>
              </a:pathLst>
            </a:custGeom>
            <a:noFill/>
            <a:ln w="254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Text Box 36"/>
            <p:cNvSpPr txBox="1">
              <a:spLocks noChangeArrowheads="1"/>
            </p:cNvSpPr>
            <p:nvPr/>
          </p:nvSpPr>
          <p:spPr bwMode="auto">
            <a:xfrm>
              <a:off x="6239669" y="5528549"/>
              <a:ext cx="680075" cy="289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en-US" sz="1400" b="1" dirty="0">
                  <a:latin typeface="Courier New" pitchFamily="49" charset="0"/>
                </a:rPr>
                <a:t>IDAHO</a:t>
              </a:r>
              <a:endParaRPr lang="en-US" sz="1400" dirty="0">
                <a:latin typeface="Courier New" pitchFamily="49" charset="0"/>
              </a:endParaRPr>
            </a:p>
          </p:txBody>
        </p:sp>
        <p:sp>
          <p:nvSpPr>
            <p:cNvPr id="24" name="Text Box 51"/>
            <p:cNvSpPr txBox="1">
              <a:spLocks noChangeArrowheads="1"/>
            </p:cNvSpPr>
            <p:nvPr/>
          </p:nvSpPr>
          <p:spPr bwMode="auto">
            <a:xfrm>
              <a:off x="4123738" y="1905000"/>
              <a:ext cx="906548" cy="7333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Lower </a:t>
              </a:r>
            </a:p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Granite</a:t>
              </a:r>
            </a:p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Dam</a:t>
              </a:r>
            </a:p>
          </p:txBody>
        </p:sp>
        <p:sp>
          <p:nvSpPr>
            <p:cNvPr id="25" name="Text Box 53"/>
            <p:cNvSpPr txBox="1">
              <a:spLocks noChangeArrowheads="1"/>
            </p:cNvSpPr>
            <p:nvPr/>
          </p:nvSpPr>
          <p:spPr bwMode="auto">
            <a:xfrm>
              <a:off x="1264102" y="4130261"/>
              <a:ext cx="1197013" cy="5179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210" tIns="43105" rIns="86210" bIns="43105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Bonneville</a:t>
              </a:r>
            </a:p>
            <a:p>
              <a:pPr algn="ctr"/>
              <a:r>
                <a:rPr lang="en-US" sz="1400" b="1" dirty="0">
                  <a:latin typeface="Arial Black" panose="020B0A04020102020204" pitchFamily="34" charset="0"/>
                </a:rPr>
                <a:t>Dam</a:t>
              </a:r>
            </a:p>
          </p:txBody>
        </p:sp>
        <p:sp>
          <p:nvSpPr>
            <p:cNvPr id="26" name="Freeform 130"/>
            <p:cNvSpPr>
              <a:spLocks/>
            </p:cNvSpPr>
            <p:nvPr/>
          </p:nvSpPr>
          <p:spPr bwMode="auto">
            <a:xfrm>
              <a:off x="3845442" y="3519948"/>
              <a:ext cx="1149289" cy="6073"/>
            </a:xfrm>
            <a:custGeom>
              <a:avLst/>
              <a:gdLst>
                <a:gd name="T0" fmla="*/ 0 w 686"/>
                <a:gd name="T1" fmla="*/ 0 h 5"/>
                <a:gd name="T2" fmla="*/ 686 w 686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6" h="5">
                  <a:moveTo>
                    <a:pt x="0" y="0"/>
                  </a:moveTo>
                  <a:lnTo>
                    <a:pt x="686" y="5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Freeform 131"/>
            <p:cNvSpPr>
              <a:spLocks/>
            </p:cNvSpPr>
            <p:nvPr/>
          </p:nvSpPr>
          <p:spPr bwMode="auto">
            <a:xfrm>
              <a:off x="4906675" y="1140904"/>
              <a:ext cx="16701" cy="2069328"/>
            </a:xfrm>
            <a:custGeom>
              <a:avLst/>
              <a:gdLst>
                <a:gd name="T0" fmla="*/ 11 w 11"/>
                <a:gd name="T1" fmla="*/ 0 h 1357"/>
                <a:gd name="T2" fmla="*/ 5 w 11"/>
                <a:gd name="T3" fmla="*/ 1319 h 1357"/>
                <a:gd name="T4" fmla="*/ 0 w 11"/>
                <a:gd name="T5" fmla="*/ 1335 h 1357"/>
                <a:gd name="T6" fmla="*/ 7 w 11"/>
                <a:gd name="T7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357">
                  <a:moveTo>
                    <a:pt x="11" y="0"/>
                  </a:moveTo>
                  <a:lnTo>
                    <a:pt x="5" y="1319"/>
                  </a:lnTo>
                  <a:lnTo>
                    <a:pt x="0" y="1335"/>
                  </a:lnTo>
                  <a:lnTo>
                    <a:pt x="7" y="1357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Freeform 132"/>
            <p:cNvSpPr>
              <a:spLocks/>
            </p:cNvSpPr>
            <p:nvPr/>
          </p:nvSpPr>
          <p:spPr bwMode="auto">
            <a:xfrm>
              <a:off x="4926412" y="5138367"/>
              <a:ext cx="45546" cy="1624491"/>
            </a:xfrm>
            <a:custGeom>
              <a:avLst/>
              <a:gdLst>
                <a:gd name="T0" fmla="*/ 16 w 26"/>
                <a:gd name="T1" fmla="*/ 1064 h 1064"/>
                <a:gd name="T2" fmla="*/ 0 w 26"/>
                <a:gd name="T3" fmla="*/ 110 h 1064"/>
                <a:gd name="T4" fmla="*/ 26 w 26"/>
                <a:gd name="T5" fmla="*/ 59 h 1064"/>
                <a:gd name="T6" fmla="*/ 18 w 26"/>
                <a:gd name="T7" fmla="*/ 0 h 1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1064">
                  <a:moveTo>
                    <a:pt x="16" y="1064"/>
                  </a:moveTo>
                  <a:lnTo>
                    <a:pt x="0" y="110"/>
                  </a:lnTo>
                  <a:lnTo>
                    <a:pt x="26" y="59"/>
                  </a:lnTo>
                  <a:lnTo>
                    <a:pt x="18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Freeform 133"/>
            <p:cNvSpPr>
              <a:spLocks/>
            </p:cNvSpPr>
            <p:nvPr/>
          </p:nvSpPr>
          <p:spPr bwMode="auto">
            <a:xfrm>
              <a:off x="5472970" y="1154567"/>
              <a:ext cx="619432" cy="1588054"/>
            </a:xfrm>
            <a:custGeom>
              <a:avLst/>
              <a:gdLst>
                <a:gd name="T0" fmla="*/ 0 w 368"/>
                <a:gd name="T1" fmla="*/ 0 h 1042"/>
                <a:gd name="T2" fmla="*/ 0 w 368"/>
                <a:gd name="T3" fmla="*/ 512 h 1042"/>
                <a:gd name="T4" fmla="*/ 32 w 368"/>
                <a:gd name="T5" fmla="*/ 570 h 1042"/>
                <a:gd name="T6" fmla="*/ 64 w 368"/>
                <a:gd name="T7" fmla="*/ 602 h 1042"/>
                <a:gd name="T8" fmla="*/ 90 w 368"/>
                <a:gd name="T9" fmla="*/ 647 h 1042"/>
                <a:gd name="T10" fmla="*/ 128 w 368"/>
                <a:gd name="T11" fmla="*/ 698 h 1042"/>
                <a:gd name="T12" fmla="*/ 116 w 368"/>
                <a:gd name="T13" fmla="*/ 736 h 1042"/>
                <a:gd name="T14" fmla="*/ 141 w 368"/>
                <a:gd name="T15" fmla="*/ 762 h 1042"/>
                <a:gd name="T16" fmla="*/ 109 w 368"/>
                <a:gd name="T17" fmla="*/ 813 h 1042"/>
                <a:gd name="T18" fmla="*/ 173 w 368"/>
                <a:gd name="T19" fmla="*/ 839 h 1042"/>
                <a:gd name="T20" fmla="*/ 231 w 368"/>
                <a:gd name="T21" fmla="*/ 903 h 1042"/>
                <a:gd name="T22" fmla="*/ 269 w 368"/>
                <a:gd name="T23" fmla="*/ 890 h 1042"/>
                <a:gd name="T24" fmla="*/ 282 w 368"/>
                <a:gd name="T25" fmla="*/ 941 h 1042"/>
                <a:gd name="T26" fmla="*/ 333 w 368"/>
                <a:gd name="T27" fmla="*/ 986 h 1042"/>
                <a:gd name="T28" fmla="*/ 368 w 368"/>
                <a:gd name="T29" fmla="*/ 104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8" h="1042">
                  <a:moveTo>
                    <a:pt x="0" y="0"/>
                  </a:moveTo>
                  <a:lnTo>
                    <a:pt x="0" y="512"/>
                  </a:lnTo>
                  <a:lnTo>
                    <a:pt x="32" y="570"/>
                  </a:lnTo>
                  <a:lnTo>
                    <a:pt x="64" y="602"/>
                  </a:lnTo>
                  <a:lnTo>
                    <a:pt x="90" y="647"/>
                  </a:lnTo>
                  <a:lnTo>
                    <a:pt x="128" y="698"/>
                  </a:lnTo>
                  <a:lnTo>
                    <a:pt x="116" y="736"/>
                  </a:lnTo>
                  <a:lnTo>
                    <a:pt x="141" y="762"/>
                  </a:lnTo>
                  <a:lnTo>
                    <a:pt x="109" y="813"/>
                  </a:lnTo>
                  <a:lnTo>
                    <a:pt x="173" y="839"/>
                  </a:lnTo>
                  <a:lnTo>
                    <a:pt x="231" y="903"/>
                  </a:lnTo>
                  <a:lnTo>
                    <a:pt x="269" y="890"/>
                  </a:lnTo>
                  <a:lnTo>
                    <a:pt x="282" y="941"/>
                  </a:lnTo>
                  <a:lnTo>
                    <a:pt x="333" y="986"/>
                  </a:lnTo>
                  <a:lnTo>
                    <a:pt x="368" y="1042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Freeform 134"/>
            <p:cNvSpPr>
              <a:spLocks/>
            </p:cNvSpPr>
            <p:nvPr/>
          </p:nvSpPr>
          <p:spPr bwMode="auto">
            <a:xfrm>
              <a:off x="263969" y="1439992"/>
              <a:ext cx="719635" cy="5951408"/>
            </a:xfrm>
            <a:custGeom>
              <a:avLst/>
              <a:gdLst>
                <a:gd name="T0" fmla="*/ 60 w 421"/>
                <a:gd name="T1" fmla="*/ 3920 h 3920"/>
                <a:gd name="T2" fmla="*/ 26 w 421"/>
                <a:gd name="T3" fmla="*/ 3821 h 3920"/>
                <a:gd name="T4" fmla="*/ 76 w 421"/>
                <a:gd name="T5" fmla="*/ 3769 h 3920"/>
                <a:gd name="T6" fmla="*/ 94 w 421"/>
                <a:gd name="T7" fmla="*/ 3712 h 3920"/>
                <a:gd name="T8" fmla="*/ 100 w 421"/>
                <a:gd name="T9" fmla="*/ 3660 h 3920"/>
                <a:gd name="T10" fmla="*/ 88 w 421"/>
                <a:gd name="T11" fmla="*/ 3551 h 3920"/>
                <a:gd name="T12" fmla="*/ 63 w 421"/>
                <a:gd name="T13" fmla="*/ 3487 h 3920"/>
                <a:gd name="T14" fmla="*/ 63 w 421"/>
                <a:gd name="T15" fmla="*/ 3377 h 3920"/>
                <a:gd name="T16" fmla="*/ 44 w 421"/>
                <a:gd name="T17" fmla="*/ 3326 h 3920"/>
                <a:gd name="T18" fmla="*/ 13 w 421"/>
                <a:gd name="T19" fmla="*/ 3287 h 3920"/>
                <a:gd name="T20" fmla="*/ 13 w 421"/>
                <a:gd name="T21" fmla="*/ 3248 h 3920"/>
                <a:gd name="T22" fmla="*/ 6 w 421"/>
                <a:gd name="T23" fmla="*/ 3107 h 3920"/>
                <a:gd name="T24" fmla="*/ 37 w 421"/>
                <a:gd name="T25" fmla="*/ 3049 h 3920"/>
                <a:gd name="T26" fmla="*/ 31 w 421"/>
                <a:gd name="T27" fmla="*/ 2991 h 3920"/>
                <a:gd name="T28" fmla="*/ 0 w 421"/>
                <a:gd name="T29" fmla="*/ 2959 h 3920"/>
                <a:gd name="T30" fmla="*/ 6 w 421"/>
                <a:gd name="T31" fmla="*/ 2817 h 3920"/>
                <a:gd name="T32" fmla="*/ 57 w 421"/>
                <a:gd name="T33" fmla="*/ 2779 h 3920"/>
                <a:gd name="T34" fmla="*/ 88 w 421"/>
                <a:gd name="T35" fmla="*/ 2618 h 3920"/>
                <a:gd name="T36" fmla="*/ 183 w 421"/>
                <a:gd name="T37" fmla="*/ 2438 h 3920"/>
                <a:gd name="T38" fmla="*/ 188 w 421"/>
                <a:gd name="T39" fmla="*/ 2238 h 3920"/>
                <a:gd name="T40" fmla="*/ 226 w 421"/>
                <a:gd name="T41" fmla="*/ 2039 h 3920"/>
                <a:gd name="T42" fmla="*/ 251 w 421"/>
                <a:gd name="T43" fmla="*/ 1975 h 3920"/>
                <a:gd name="T44" fmla="*/ 233 w 421"/>
                <a:gd name="T45" fmla="*/ 1924 h 3920"/>
                <a:gd name="T46" fmla="*/ 264 w 421"/>
                <a:gd name="T47" fmla="*/ 1801 h 3920"/>
                <a:gd name="T48" fmla="*/ 295 w 421"/>
                <a:gd name="T49" fmla="*/ 1653 h 3920"/>
                <a:gd name="T50" fmla="*/ 301 w 421"/>
                <a:gd name="T51" fmla="*/ 1582 h 3920"/>
                <a:gd name="T52" fmla="*/ 314 w 421"/>
                <a:gd name="T53" fmla="*/ 1512 h 3920"/>
                <a:gd name="T54" fmla="*/ 314 w 421"/>
                <a:gd name="T55" fmla="*/ 1473 h 3920"/>
                <a:gd name="T56" fmla="*/ 320 w 421"/>
                <a:gd name="T57" fmla="*/ 1389 h 3920"/>
                <a:gd name="T58" fmla="*/ 320 w 421"/>
                <a:gd name="T59" fmla="*/ 1286 h 3920"/>
                <a:gd name="T60" fmla="*/ 340 w 421"/>
                <a:gd name="T61" fmla="*/ 1222 h 3920"/>
                <a:gd name="T62" fmla="*/ 333 w 421"/>
                <a:gd name="T63" fmla="*/ 1171 h 3920"/>
                <a:gd name="T64" fmla="*/ 314 w 421"/>
                <a:gd name="T65" fmla="*/ 1132 h 3920"/>
                <a:gd name="T66" fmla="*/ 314 w 421"/>
                <a:gd name="T67" fmla="*/ 1080 h 3920"/>
                <a:gd name="T68" fmla="*/ 327 w 421"/>
                <a:gd name="T69" fmla="*/ 1016 h 3920"/>
                <a:gd name="T70" fmla="*/ 371 w 421"/>
                <a:gd name="T71" fmla="*/ 1016 h 3920"/>
                <a:gd name="T72" fmla="*/ 364 w 421"/>
                <a:gd name="T73" fmla="*/ 965 h 3920"/>
                <a:gd name="T74" fmla="*/ 390 w 421"/>
                <a:gd name="T75" fmla="*/ 907 h 3920"/>
                <a:gd name="T76" fmla="*/ 314 w 421"/>
                <a:gd name="T77" fmla="*/ 887 h 3920"/>
                <a:gd name="T78" fmla="*/ 314 w 421"/>
                <a:gd name="T79" fmla="*/ 836 h 3920"/>
                <a:gd name="T80" fmla="*/ 351 w 421"/>
                <a:gd name="T81" fmla="*/ 804 h 3920"/>
                <a:gd name="T82" fmla="*/ 421 w 421"/>
                <a:gd name="T83" fmla="*/ 772 h 3920"/>
                <a:gd name="T84" fmla="*/ 351 w 421"/>
                <a:gd name="T85" fmla="*/ 740 h 3920"/>
                <a:gd name="T86" fmla="*/ 301 w 421"/>
                <a:gd name="T87" fmla="*/ 727 h 3920"/>
                <a:gd name="T88" fmla="*/ 295 w 421"/>
                <a:gd name="T89" fmla="*/ 592 h 3920"/>
                <a:gd name="T90" fmla="*/ 257 w 421"/>
                <a:gd name="T91" fmla="*/ 547 h 3920"/>
                <a:gd name="T92" fmla="*/ 264 w 421"/>
                <a:gd name="T93" fmla="*/ 444 h 3920"/>
                <a:gd name="T94" fmla="*/ 233 w 421"/>
                <a:gd name="T95" fmla="*/ 322 h 3920"/>
                <a:gd name="T96" fmla="*/ 194 w 421"/>
                <a:gd name="T97" fmla="*/ 257 h 3920"/>
                <a:gd name="T98" fmla="*/ 176 w 421"/>
                <a:gd name="T99" fmla="*/ 206 h 3920"/>
                <a:gd name="T100" fmla="*/ 163 w 421"/>
                <a:gd name="T101" fmla="*/ 148 h 3920"/>
                <a:gd name="T102" fmla="*/ 170 w 421"/>
                <a:gd name="T103" fmla="*/ 70 h 3920"/>
                <a:gd name="T104" fmla="*/ 201 w 421"/>
                <a:gd name="T105" fmla="*/ 32 h 3920"/>
                <a:gd name="T106" fmla="*/ 183 w 421"/>
                <a:gd name="T107" fmla="*/ 0 h 3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1" h="3920">
                  <a:moveTo>
                    <a:pt x="60" y="3920"/>
                  </a:moveTo>
                  <a:lnTo>
                    <a:pt x="26" y="3821"/>
                  </a:lnTo>
                  <a:lnTo>
                    <a:pt x="76" y="3769"/>
                  </a:lnTo>
                  <a:lnTo>
                    <a:pt x="94" y="3712"/>
                  </a:lnTo>
                  <a:lnTo>
                    <a:pt x="100" y="3660"/>
                  </a:lnTo>
                  <a:lnTo>
                    <a:pt x="88" y="3551"/>
                  </a:lnTo>
                  <a:lnTo>
                    <a:pt x="63" y="3487"/>
                  </a:lnTo>
                  <a:lnTo>
                    <a:pt x="63" y="3377"/>
                  </a:lnTo>
                  <a:lnTo>
                    <a:pt x="44" y="3326"/>
                  </a:lnTo>
                  <a:lnTo>
                    <a:pt x="13" y="3287"/>
                  </a:lnTo>
                  <a:lnTo>
                    <a:pt x="13" y="3248"/>
                  </a:lnTo>
                  <a:lnTo>
                    <a:pt x="6" y="3107"/>
                  </a:lnTo>
                  <a:lnTo>
                    <a:pt x="37" y="3049"/>
                  </a:lnTo>
                  <a:lnTo>
                    <a:pt x="31" y="2991"/>
                  </a:lnTo>
                  <a:lnTo>
                    <a:pt x="0" y="2959"/>
                  </a:lnTo>
                  <a:lnTo>
                    <a:pt x="6" y="2817"/>
                  </a:lnTo>
                  <a:lnTo>
                    <a:pt x="57" y="2779"/>
                  </a:lnTo>
                  <a:lnTo>
                    <a:pt x="88" y="2618"/>
                  </a:lnTo>
                  <a:lnTo>
                    <a:pt x="183" y="2438"/>
                  </a:lnTo>
                  <a:lnTo>
                    <a:pt x="188" y="2238"/>
                  </a:lnTo>
                  <a:lnTo>
                    <a:pt x="226" y="2039"/>
                  </a:lnTo>
                  <a:lnTo>
                    <a:pt x="251" y="1975"/>
                  </a:lnTo>
                  <a:lnTo>
                    <a:pt x="233" y="1924"/>
                  </a:lnTo>
                  <a:lnTo>
                    <a:pt x="264" y="1801"/>
                  </a:lnTo>
                  <a:lnTo>
                    <a:pt x="295" y="1653"/>
                  </a:lnTo>
                  <a:lnTo>
                    <a:pt x="301" y="1582"/>
                  </a:lnTo>
                  <a:lnTo>
                    <a:pt x="314" y="1512"/>
                  </a:lnTo>
                  <a:lnTo>
                    <a:pt x="314" y="1473"/>
                  </a:lnTo>
                  <a:lnTo>
                    <a:pt x="320" y="1389"/>
                  </a:lnTo>
                  <a:lnTo>
                    <a:pt x="320" y="1286"/>
                  </a:lnTo>
                  <a:lnTo>
                    <a:pt x="340" y="1222"/>
                  </a:lnTo>
                  <a:lnTo>
                    <a:pt x="333" y="1171"/>
                  </a:lnTo>
                  <a:lnTo>
                    <a:pt x="314" y="1132"/>
                  </a:lnTo>
                  <a:lnTo>
                    <a:pt x="314" y="1080"/>
                  </a:lnTo>
                  <a:lnTo>
                    <a:pt x="327" y="1016"/>
                  </a:lnTo>
                  <a:lnTo>
                    <a:pt x="371" y="1016"/>
                  </a:lnTo>
                  <a:lnTo>
                    <a:pt x="364" y="965"/>
                  </a:lnTo>
                  <a:lnTo>
                    <a:pt x="390" y="907"/>
                  </a:lnTo>
                  <a:lnTo>
                    <a:pt x="314" y="887"/>
                  </a:lnTo>
                  <a:lnTo>
                    <a:pt x="314" y="836"/>
                  </a:lnTo>
                  <a:lnTo>
                    <a:pt x="351" y="804"/>
                  </a:lnTo>
                  <a:lnTo>
                    <a:pt x="421" y="772"/>
                  </a:lnTo>
                  <a:lnTo>
                    <a:pt x="351" y="740"/>
                  </a:lnTo>
                  <a:lnTo>
                    <a:pt x="301" y="727"/>
                  </a:lnTo>
                  <a:lnTo>
                    <a:pt x="295" y="592"/>
                  </a:lnTo>
                  <a:lnTo>
                    <a:pt x="257" y="547"/>
                  </a:lnTo>
                  <a:lnTo>
                    <a:pt x="264" y="444"/>
                  </a:lnTo>
                  <a:lnTo>
                    <a:pt x="233" y="322"/>
                  </a:lnTo>
                  <a:lnTo>
                    <a:pt x="194" y="257"/>
                  </a:lnTo>
                  <a:lnTo>
                    <a:pt x="176" y="206"/>
                  </a:lnTo>
                  <a:lnTo>
                    <a:pt x="163" y="148"/>
                  </a:lnTo>
                  <a:lnTo>
                    <a:pt x="170" y="70"/>
                  </a:lnTo>
                  <a:lnTo>
                    <a:pt x="201" y="32"/>
                  </a:lnTo>
                  <a:lnTo>
                    <a:pt x="183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Freeform 136"/>
            <p:cNvSpPr>
              <a:spLocks/>
            </p:cNvSpPr>
            <p:nvPr/>
          </p:nvSpPr>
          <p:spPr bwMode="auto">
            <a:xfrm>
              <a:off x="575204" y="990600"/>
              <a:ext cx="1395240" cy="1326921"/>
            </a:xfrm>
            <a:custGeom>
              <a:avLst/>
              <a:gdLst>
                <a:gd name="T0" fmla="*/ 0 w 817"/>
                <a:gd name="T1" fmla="*/ 276 h 874"/>
                <a:gd name="T2" fmla="*/ 69 w 817"/>
                <a:gd name="T3" fmla="*/ 332 h 874"/>
                <a:gd name="T4" fmla="*/ 163 w 817"/>
                <a:gd name="T5" fmla="*/ 378 h 874"/>
                <a:gd name="T6" fmla="*/ 220 w 817"/>
                <a:gd name="T7" fmla="*/ 429 h 874"/>
                <a:gd name="T8" fmla="*/ 333 w 817"/>
                <a:gd name="T9" fmla="*/ 442 h 874"/>
                <a:gd name="T10" fmla="*/ 402 w 817"/>
                <a:gd name="T11" fmla="*/ 461 h 874"/>
                <a:gd name="T12" fmla="*/ 477 w 817"/>
                <a:gd name="T13" fmla="*/ 474 h 874"/>
                <a:gd name="T14" fmla="*/ 534 w 817"/>
                <a:gd name="T15" fmla="*/ 455 h 874"/>
                <a:gd name="T16" fmla="*/ 559 w 817"/>
                <a:gd name="T17" fmla="*/ 501 h 874"/>
                <a:gd name="T18" fmla="*/ 566 w 817"/>
                <a:gd name="T19" fmla="*/ 539 h 874"/>
                <a:gd name="T20" fmla="*/ 577 w 817"/>
                <a:gd name="T21" fmla="*/ 493 h 874"/>
                <a:gd name="T22" fmla="*/ 597 w 817"/>
                <a:gd name="T23" fmla="*/ 565 h 874"/>
                <a:gd name="T24" fmla="*/ 616 w 817"/>
                <a:gd name="T25" fmla="*/ 514 h 874"/>
                <a:gd name="T26" fmla="*/ 647 w 817"/>
                <a:gd name="T27" fmla="*/ 487 h 874"/>
                <a:gd name="T28" fmla="*/ 640 w 817"/>
                <a:gd name="T29" fmla="*/ 546 h 874"/>
                <a:gd name="T30" fmla="*/ 666 w 817"/>
                <a:gd name="T31" fmla="*/ 610 h 874"/>
                <a:gd name="T32" fmla="*/ 634 w 817"/>
                <a:gd name="T33" fmla="*/ 662 h 874"/>
                <a:gd name="T34" fmla="*/ 597 w 817"/>
                <a:gd name="T35" fmla="*/ 694 h 874"/>
                <a:gd name="T36" fmla="*/ 603 w 817"/>
                <a:gd name="T37" fmla="*/ 635 h 874"/>
                <a:gd name="T38" fmla="*/ 577 w 817"/>
                <a:gd name="T39" fmla="*/ 732 h 874"/>
                <a:gd name="T40" fmla="*/ 503 w 817"/>
                <a:gd name="T41" fmla="*/ 810 h 874"/>
                <a:gd name="T42" fmla="*/ 503 w 817"/>
                <a:gd name="T43" fmla="*/ 874 h 874"/>
                <a:gd name="T44" fmla="*/ 597 w 817"/>
                <a:gd name="T45" fmla="*/ 842 h 874"/>
                <a:gd name="T46" fmla="*/ 521 w 817"/>
                <a:gd name="T47" fmla="*/ 842 h 874"/>
                <a:gd name="T48" fmla="*/ 546 w 817"/>
                <a:gd name="T49" fmla="*/ 804 h 874"/>
                <a:gd name="T50" fmla="*/ 603 w 817"/>
                <a:gd name="T51" fmla="*/ 732 h 874"/>
                <a:gd name="T52" fmla="*/ 647 w 817"/>
                <a:gd name="T53" fmla="*/ 668 h 874"/>
                <a:gd name="T54" fmla="*/ 697 w 817"/>
                <a:gd name="T55" fmla="*/ 610 h 874"/>
                <a:gd name="T56" fmla="*/ 723 w 817"/>
                <a:gd name="T57" fmla="*/ 694 h 874"/>
                <a:gd name="T58" fmla="*/ 684 w 817"/>
                <a:gd name="T59" fmla="*/ 751 h 874"/>
                <a:gd name="T60" fmla="*/ 691 w 817"/>
                <a:gd name="T61" fmla="*/ 796 h 874"/>
                <a:gd name="T62" fmla="*/ 747 w 817"/>
                <a:gd name="T63" fmla="*/ 874 h 874"/>
                <a:gd name="T64" fmla="*/ 760 w 817"/>
                <a:gd name="T65" fmla="*/ 874 h 874"/>
                <a:gd name="T66" fmla="*/ 741 w 817"/>
                <a:gd name="T67" fmla="*/ 804 h 874"/>
                <a:gd name="T68" fmla="*/ 747 w 817"/>
                <a:gd name="T69" fmla="*/ 707 h 874"/>
                <a:gd name="T70" fmla="*/ 760 w 817"/>
                <a:gd name="T71" fmla="*/ 649 h 874"/>
                <a:gd name="T72" fmla="*/ 779 w 817"/>
                <a:gd name="T73" fmla="*/ 597 h 874"/>
                <a:gd name="T74" fmla="*/ 817 w 817"/>
                <a:gd name="T75" fmla="*/ 552 h 874"/>
                <a:gd name="T76" fmla="*/ 773 w 817"/>
                <a:gd name="T77" fmla="*/ 493 h 874"/>
                <a:gd name="T78" fmla="*/ 754 w 817"/>
                <a:gd name="T79" fmla="*/ 436 h 874"/>
                <a:gd name="T80" fmla="*/ 729 w 817"/>
                <a:gd name="T81" fmla="*/ 481 h 874"/>
                <a:gd name="T82" fmla="*/ 766 w 817"/>
                <a:gd name="T83" fmla="*/ 533 h 874"/>
                <a:gd name="T84" fmla="*/ 735 w 817"/>
                <a:gd name="T85" fmla="*/ 597 h 874"/>
                <a:gd name="T86" fmla="*/ 710 w 817"/>
                <a:gd name="T87" fmla="*/ 552 h 874"/>
                <a:gd name="T88" fmla="*/ 691 w 817"/>
                <a:gd name="T89" fmla="*/ 514 h 874"/>
                <a:gd name="T90" fmla="*/ 672 w 817"/>
                <a:gd name="T91" fmla="*/ 468 h 874"/>
                <a:gd name="T92" fmla="*/ 653 w 817"/>
                <a:gd name="T93" fmla="*/ 429 h 874"/>
                <a:gd name="T94" fmla="*/ 666 w 817"/>
                <a:gd name="T95" fmla="*/ 385 h 874"/>
                <a:gd name="T96" fmla="*/ 691 w 817"/>
                <a:gd name="T97" fmla="*/ 339 h 874"/>
                <a:gd name="T98" fmla="*/ 716 w 817"/>
                <a:gd name="T99" fmla="*/ 288 h 874"/>
                <a:gd name="T100" fmla="*/ 747 w 817"/>
                <a:gd name="T101" fmla="*/ 236 h 874"/>
                <a:gd name="T102" fmla="*/ 747 w 817"/>
                <a:gd name="T103" fmla="*/ 159 h 874"/>
                <a:gd name="T104" fmla="*/ 710 w 817"/>
                <a:gd name="T105" fmla="*/ 152 h 874"/>
                <a:gd name="T106" fmla="*/ 679 w 817"/>
                <a:gd name="T107" fmla="*/ 114 h 874"/>
                <a:gd name="T108" fmla="*/ 666 w 817"/>
                <a:gd name="T109" fmla="*/ 75 h 874"/>
                <a:gd name="T110" fmla="*/ 653 w 817"/>
                <a:gd name="T111" fmla="*/ 23 h 874"/>
                <a:gd name="T112" fmla="*/ 622 w 817"/>
                <a:gd name="T113" fmla="*/ 0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17" h="874">
                  <a:moveTo>
                    <a:pt x="0" y="276"/>
                  </a:moveTo>
                  <a:lnTo>
                    <a:pt x="69" y="332"/>
                  </a:lnTo>
                  <a:lnTo>
                    <a:pt x="163" y="378"/>
                  </a:lnTo>
                  <a:lnTo>
                    <a:pt x="220" y="429"/>
                  </a:lnTo>
                  <a:lnTo>
                    <a:pt x="333" y="442"/>
                  </a:lnTo>
                  <a:lnTo>
                    <a:pt x="402" y="461"/>
                  </a:lnTo>
                  <a:lnTo>
                    <a:pt x="477" y="474"/>
                  </a:lnTo>
                  <a:lnTo>
                    <a:pt x="534" y="455"/>
                  </a:lnTo>
                  <a:lnTo>
                    <a:pt x="559" y="501"/>
                  </a:lnTo>
                  <a:lnTo>
                    <a:pt x="566" y="539"/>
                  </a:lnTo>
                  <a:lnTo>
                    <a:pt x="577" y="493"/>
                  </a:lnTo>
                  <a:lnTo>
                    <a:pt x="597" y="565"/>
                  </a:lnTo>
                  <a:lnTo>
                    <a:pt x="616" y="514"/>
                  </a:lnTo>
                  <a:lnTo>
                    <a:pt x="647" y="487"/>
                  </a:lnTo>
                  <a:lnTo>
                    <a:pt x="640" y="546"/>
                  </a:lnTo>
                  <a:lnTo>
                    <a:pt x="666" y="610"/>
                  </a:lnTo>
                  <a:lnTo>
                    <a:pt x="634" y="662"/>
                  </a:lnTo>
                  <a:lnTo>
                    <a:pt x="597" y="694"/>
                  </a:lnTo>
                  <a:lnTo>
                    <a:pt x="603" y="635"/>
                  </a:lnTo>
                  <a:lnTo>
                    <a:pt x="577" y="732"/>
                  </a:lnTo>
                  <a:lnTo>
                    <a:pt x="503" y="810"/>
                  </a:lnTo>
                  <a:lnTo>
                    <a:pt x="503" y="874"/>
                  </a:lnTo>
                  <a:lnTo>
                    <a:pt x="597" y="842"/>
                  </a:lnTo>
                  <a:lnTo>
                    <a:pt x="521" y="842"/>
                  </a:lnTo>
                  <a:lnTo>
                    <a:pt x="546" y="804"/>
                  </a:lnTo>
                  <a:lnTo>
                    <a:pt x="603" y="732"/>
                  </a:lnTo>
                  <a:lnTo>
                    <a:pt x="647" y="668"/>
                  </a:lnTo>
                  <a:lnTo>
                    <a:pt x="697" y="610"/>
                  </a:lnTo>
                  <a:lnTo>
                    <a:pt x="723" y="694"/>
                  </a:lnTo>
                  <a:lnTo>
                    <a:pt x="684" y="751"/>
                  </a:lnTo>
                  <a:lnTo>
                    <a:pt x="691" y="796"/>
                  </a:lnTo>
                  <a:lnTo>
                    <a:pt x="747" y="874"/>
                  </a:lnTo>
                  <a:lnTo>
                    <a:pt x="760" y="874"/>
                  </a:lnTo>
                  <a:lnTo>
                    <a:pt x="741" y="804"/>
                  </a:lnTo>
                  <a:lnTo>
                    <a:pt x="747" y="707"/>
                  </a:lnTo>
                  <a:lnTo>
                    <a:pt x="760" y="649"/>
                  </a:lnTo>
                  <a:lnTo>
                    <a:pt x="779" y="597"/>
                  </a:lnTo>
                  <a:lnTo>
                    <a:pt x="817" y="552"/>
                  </a:lnTo>
                  <a:lnTo>
                    <a:pt x="773" y="493"/>
                  </a:lnTo>
                  <a:lnTo>
                    <a:pt x="754" y="436"/>
                  </a:lnTo>
                  <a:lnTo>
                    <a:pt x="729" y="481"/>
                  </a:lnTo>
                  <a:lnTo>
                    <a:pt x="766" y="533"/>
                  </a:lnTo>
                  <a:lnTo>
                    <a:pt x="735" y="597"/>
                  </a:lnTo>
                  <a:lnTo>
                    <a:pt x="710" y="552"/>
                  </a:lnTo>
                  <a:lnTo>
                    <a:pt x="691" y="514"/>
                  </a:lnTo>
                  <a:lnTo>
                    <a:pt x="672" y="468"/>
                  </a:lnTo>
                  <a:lnTo>
                    <a:pt x="653" y="429"/>
                  </a:lnTo>
                  <a:lnTo>
                    <a:pt x="666" y="385"/>
                  </a:lnTo>
                  <a:lnTo>
                    <a:pt x="691" y="339"/>
                  </a:lnTo>
                  <a:lnTo>
                    <a:pt x="716" y="288"/>
                  </a:lnTo>
                  <a:lnTo>
                    <a:pt x="747" y="236"/>
                  </a:lnTo>
                  <a:lnTo>
                    <a:pt x="747" y="159"/>
                  </a:lnTo>
                  <a:lnTo>
                    <a:pt x="710" y="152"/>
                  </a:lnTo>
                  <a:lnTo>
                    <a:pt x="679" y="114"/>
                  </a:lnTo>
                  <a:lnTo>
                    <a:pt x="666" y="75"/>
                  </a:lnTo>
                  <a:lnTo>
                    <a:pt x="653" y="23"/>
                  </a:lnTo>
                  <a:lnTo>
                    <a:pt x="622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Freeform 137"/>
            <p:cNvSpPr>
              <a:spLocks/>
            </p:cNvSpPr>
            <p:nvPr/>
          </p:nvSpPr>
          <p:spPr bwMode="auto">
            <a:xfrm>
              <a:off x="4800400" y="3207196"/>
              <a:ext cx="434210" cy="1926617"/>
            </a:xfrm>
            <a:custGeom>
              <a:avLst/>
              <a:gdLst>
                <a:gd name="T0" fmla="*/ 69 w 260"/>
                <a:gd name="T1" fmla="*/ 0 h 1263"/>
                <a:gd name="T2" fmla="*/ 86 w 260"/>
                <a:gd name="T3" fmla="*/ 54 h 1263"/>
                <a:gd name="T4" fmla="*/ 96 w 260"/>
                <a:gd name="T5" fmla="*/ 87 h 1263"/>
                <a:gd name="T6" fmla="*/ 91 w 260"/>
                <a:gd name="T7" fmla="*/ 111 h 1263"/>
                <a:gd name="T8" fmla="*/ 97 w 260"/>
                <a:gd name="T9" fmla="*/ 157 h 1263"/>
                <a:gd name="T10" fmla="*/ 110 w 260"/>
                <a:gd name="T11" fmla="*/ 200 h 1263"/>
                <a:gd name="T12" fmla="*/ 130 w 260"/>
                <a:gd name="T13" fmla="*/ 247 h 1263"/>
                <a:gd name="T14" fmla="*/ 148 w 260"/>
                <a:gd name="T15" fmla="*/ 300 h 1263"/>
                <a:gd name="T16" fmla="*/ 165 w 260"/>
                <a:gd name="T17" fmla="*/ 321 h 1263"/>
                <a:gd name="T18" fmla="*/ 200 w 260"/>
                <a:gd name="T19" fmla="*/ 339 h 1263"/>
                <a:gd name="T20" fmla="*/ 226 w 260"/>
                <a:gd name="T21" fmla="*/ 353 h 1263"/>
                <a:gd name="T22" fmla="*/ 230 w 260"/>
                <a:gd name="T23" fmla="*/ 374 h 1263"/>
                <a:gd name="T24" fmla="*/ 231 w 260"/>
                <a:gd name="T25" fmla="*/ 386 h 1263"/>
                <a:gd name="T26" fmla="*/ 249 w 260"/>
                <a:gd name="T27" fmla="*/ 408 h 1263"/>
                <a:gd name="T28" fmla="*/ 260 w 260"/>
                <a:gd name="T29" fmla="*/ 422 h 1263"/>
                <a:gd name="T30" fmla="*/ 234 w 260"/>
                <a:gd name="T31" fmla="*/ 488 h 1263"/>
                <a:gd name="T32" fmla="*/ 193 w 260"/>
                <a:gd name="T33" fmla="*/ 597 h 1263"/>
                <a:gd name="T34" fmla="*/ 178 w 260"/>
                <a:gd name="T35" fmla="*/ 642 h 1263"/>
                <a:gd name="T36" fmla="*/ 170 w 260"/>
                <a:gd name="T37" fmla="*/ 667 h 1263"/>
                <a:gd name="T38" fmla="*/ 144 w 260"/>
                <a:gd name="T39" fmla="*/ 719 h 1263"/>
                <a:gd name="T40" fmla="*/ 135 w 260"/>
                <a:gd name="T41" fmla="*/ 751 h 1263"/>
                <a:gd name="T42" fmla="*/ 134 w 260"/>
                <a:gd name="T43" fmla="*/ 800 h 1263"/>
                <a:gd name="T44" fmla="*/ 97 w 260"/>
                <a:gd name="T45" fmla="*/ 845 h 1263"/>
                <a:gd name="T46" fmla="*/ 68 w 260"/>
                <a:gd name="T47" fmla="*/ 882 h 1263"/>
                <a:gd name="T48" fmla="*/ 52 w 260"/>
                <a:gd name="T49" fmla="*/ 925 h 1263"/>
                <a:gd name="T50" fmla="*/ 30 w 260"/>
                <a:gd name="T51" fmla="*/ 985 h 1263"/>
                <a:gd name="T52" fmla="*/ 14 w 260"/>
                <a:gd name="T53" fmla="*/ 999 h 1263"/>
                <a:gd name="T54" fmla="*/ 0 w 260"/>
                <a:gd name="T55" fmla="*/ 1029 h 1263"/>
                <a:gd name="T56" fmla="*/ 1 w 260"/>
                <a:gd name="T57" fmla="*/ 1063 h 1263"/>
                <a:gd name="T58" fmla="*/ 15 w 260"/>
                <a:gd name="T59" fmla="*/ 1082 h 1263"/>
                <a:gd name="T60" fmla="*/ 21 w 260"/>
                <a:gd name="T61" fmla="*/ 1101 h 1263"/>
                <a:gd name="T62" fmla="*/ 25 w 260"/>
                <a:gd name="T63" fmla="*/ 1123 h 1263"/>
                <a:gd name="T64" fmla="*/ 50 w 260"/>
                <a:gd name="T65" fmla="*/ 1139 h 1263"/>
                <a:gd name="T66" fmla="*/ 90 w 260"/>
                <a:gd name="T67" fmla="*/ 1161 h 1263"/>
                <a:gd name="T68" fmla="*/ 119 w 260"/>
                <a:gd name="T69" fmla="*/ 1175 h 1263"/>
                <a:gd name="T70" fmla="*/ 121 w 260"/>
                <a:gd name="T71" fmla="*/ 1206 h 1263"/>
                <a:gd name="T72" fmla="*/ 105 w 260"/>
                <a:gd name="T73" fmla="*/ 1235 h 1263"/>
                <a:gd name="T74" fmla="*/ 94 w 260"/>
                <a:gd name="T75" fmla="*/ 1263 h 1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60" h="1263">
                  <a:moveTo>
                    <a:pt x="69" y="0"/>
                  </a:moveTo>
                  <a:lnTo>
                    <a:pt x="86" y="54"/>
                  </a:lnTo>
                  <a:lnTo>
                    <a:pt x="96" y="87"/>
                  </a:lnTo>
                  <a:lnTo>
                    <a:pt x="91" y="111"/>
                  </a:lnTo>
                  <a:lnTo>
                    <a:pt x="97" y="157"/>
                  </a:lnTo>
                  <a:lnTo>
                    <a:pt x="110" y="200"/>
                  </a:lnTo>
                  <a:lnTo>
                    <a:pt x="130" y="247"/>
                  </a:lnTo>
                  <a:lnTo>
                    <a:pt x="148" y="300"/>
                  </a:lnTo>
                  <a:lnTo>
                    <a:pt x="165" y="321"/>
                  </a:lnTo>
                  <a:lnTo>
                    <a:pt x="200" y="339"/>
                  </a:lnTo>
                  <a:lnTo>
                    <a:pt x="226" y="353"/>
                  </a:lnTo>
                  <a:lnTo>
                    <a:pt x="230" y="374"/>
                  </a:lnTo>
                  <a:lnTo>
                    <a:pt x="231" y="386"/>
                  </a:lnTo>
                  <a:lnTo>
                    <a:pt x="249" y="408"/>
                  </a:lnTo>
                  <a:lnTo>
                    <a:pt x="260" y="422"/>
                  </a:lnTo>
                  <a:lnTo>
                    <a:pt x="234" y="488"/>
                  </a:lnTo>
                  <a:lnTo>
                    <a:pt x="193" y="597"/>
                  </a:lnTo>
                  <a:lnTo>
                    <a:pt x="178" y="642"/>
                  </a:lnTo>
                  <a:lnTo>
                    <a:pt x="170" y="667"/>
                  </a:lnTo>
                  <a:lnTo>
                    <a:pt x="144" y="719"/>
                  </a:lnTo>
                  <a:lnTo>
                    <a:pt x="135" y="751"/>
                  </a:lnTo>
                  <a:lnTo>
                    <a:pt x="134" y="800"/>
                  </a:lnTo>
                  <a:lnTo>
                    <a:pt x="97" y="845"/>
                  </a:lnTo>
                  <a:lnTo>
                    <a:pt x="68" y="882"/>
                  </a:lnTo>
                  <a:lnTo>
                    <a:pt x="52" y="925"/>
                  </a:lnTo>
                  <a:lnTo>
                    <a:pt x="30" y="985"/>
                  </a:lnTo>
                  <a:lnTo>
                    <a:pt x="14" y="999"/>
                  </a:lnTo>
                  <a:lnTo>
                    <a:pt x="0" y="1029"/>
                  </a:lnTo>
                  <a:lnTo>
                    <a:pt x="1" y="1063"/>
                  </a:lnTo>
                  <a:lnTo>
                    <a:pt x="15" y="1082"/>
                  </a:lnTo>
                  <a:lnTo>
                    <a:pt x="21" y="1101"/>
                  </a:lnTo>
                  <a:lnTo>
                    <a:pt x="25" y="1123"/>
                  </a:lnTo>
                  <a:lnTo>
                    <a:pt x="50" y="1139"/>
                  </a:lnTo>
                  <a:lnTo>
                    <a:pt x="90" y="1161"/>
                  </a:lnTo>
                  <a:lnTo>
                    <a:pt x="119" y="1175"/>
                  </a:lnTo>
                  <a:lnTo>
                    <a:pt x="121" y="1206"/>
                  </a:lnTo>
                  <a:lnTo>
                    <a:pt x="105" y="1235"/>
                  </a:lnTo>
                  <a:lnTo>
                    <a:pt x="94" y="1263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Freeform 141"/>
            <p:cNvSpPr>
              <a:spLocks/>
            </p:cNvSpPr>
            <p:nvPr/>
          </p:nvSpPr>
          <p:spPr bwMode="auto">
            <a:xfrm>
              <a:off x="798381" y="3111549"/>
              <a:ext cx="3040988" cy="648278"/>
            </a:xfrm>
            <a:custGeom>
              <a:avLst/>
              <a:gdLst>
                <a:gd name="T0" fmla="*/ 0 w 1725"/>
                <a:gd name="T1" fmla="*/ 0 h 398"/>
                <a:gd name="T2" fmla="*/ 20 w 1725"/>
                <a:gd name="T3" fmla="*/ 13 h 398"/>
                <a:gd name="T4" fmla="*/ 40 w 1725"/>
                <a:gd name="T5" fmla="*/ 35 h 398"/>
                <a:gd name="T6" fmla="*/ 61 w 1725"/>
                <a:gd name="T7" fmla="*/ 42 h 398"/>
                <a:gd name="T8" fmla="*/ 95 w 1725"/>
                <a:gd name="T9" fmla="*/ 36 h 398"/>
                <a:gd name="T10" fmla="*/ 125 w 1725"/>
                <a:gd name="T11" fmla="*/ 32 h 398"/>
                <a:gd name="T12" fmla="*/ 144 w 1725"/>
                <a:gd name="T13" fmla="*/ 30 h 398"/>
                <a:gd name="T14" fmla="*/ 169 w 1725"/>
                <a:gd name="T15" fmla="*/ 30 h 398"/>
                <a:gd name="T16" fmla="*/ 184 w 1725"/>
                <a:gd name="T17" fmla="*/ 36 h 398"/>
                <a:gd name="T18" fmla="*/ 198 w 1725"/>
                <a:gd name="T19" fmla="*/ 55 h 398"/>
                <a:gd name="T20" fmla="*/ 222 w 1725"/>
                <a:gd name="T21" fmla="*/ 72 h 398"/>
                <a:gd name="T22" fmla="*/ 257 w 1725"/>
                <a:gd name="T23" fmla="*/ 88 h 398"/>
                <a:gd name="T24" fmla="*/ 296 w 1725"/>
                <a:gd name="T25" fmla="*/ 103 h 398"/>
                <a:gd name="T26" fmla="*/ 319 w 1725"/>
                <a:gd name="T27" fmla="*/ 114 h 398"/>
                <a:gd name="T28" fmla="*/ 349 w 1725"/>
                <a:gd name="T29" fmla="*/ 121 h 398"/>
                <a:gd name="T30" fmla="*/ 372 w 1725"/>
                <a:gd name="T31" fmla="*/ 133 h 398"/>
                <a:gd name="T32" fmla="*/ 392 w 1725"/>
                <a:gd name="T33" fmla="*/ 159 h 398"/>
                <a:gd name="T34" fmla="*/ 409 w 1725"/>
                <a:gd name="T35" fmla="*/ 194 h 398"/>
                <a:gd name="T36" fmla="*/ 420 w 1725"/>
                <a:gd name="T37" fmla="*/ 239 h 398"/>
                <a:gd name="T38" fmla="*/ 433 w 1725"/>
                <a:gd name="T39" fmla="*/ 281 h 398"/>
                <a:gd name="T40" fmla="*/ 450 w 1725"/>
                <a:gd name="T41" fmla="*/ 321 h 398"/>
                <a:gd name="T42" fmla="*/ 479 w 1725"/>
                <a:gd name="T43" fmla="*/ 347 h 398"/>
                <a:gd name="T44" fmla="*/ 534 w 1725"/>
                <a:gd name="T45" fmla="*/ 364 h 398"/>
                <a:gd name="T46" fmla="*/ 590 w 1725"/>
                <a:gd name="T47" fmla="*/ 366 h 398"/>
                <a:gd name="T48" fmla="*/ 691 w 1725"/>
                <a:gd name="T49" fmla="*/ 357 h 398"/>
                <a:gd name="T50" fmla="*/ 757 w 1725"/>
                <a:gd name="T51" fmla="*/ 351 h 398"/>
                <a:gd name="T52" fmla="*/ 818 w 1725"/>
                <a:gd name="T53" fmla="*/ 353 h 398"/>
                <a:gd name="T54" fmla="*/ 899 w 1725"/>
                <a:gd name="T55" fmla="*/ 363 h 398"/>
                <a:gd name="T56" fmla="*/ 969 w 1725"/>
                <a:gd name="T57" fmla="*/ 377 h 398"/>
                <a:gd name="T58" fmla="*/ 1038 w 1725"/>
                <a:gd name="T59" fmla="*/ 393 h 398"/>
                <a:gd name="T60" fmla="*/ 1116 w 1725"/>
                <a:gd name="T61" fmla="*/ 398 h 398"/>
                <a:gd name="T62" fmla="*/ 1182 w 1725"/>
                <a:gd name="T63" fmla="*/ 396 h 398"/>
                <a:gd name="T64" fmla="*/ 1248 w 1725"/>
                <a:gd name="T65" fmla="*/ 376 h 398"/>
                <a:gd name="T66" fmla="*/ 1357 w 1725"/>
                <a:gd name="T67" fmla="*/ 321 h 398"/>
                <a:gd name="T68" fmla="*/ 1444 w 1725"/>
                <a:gd name="T69" fmla="*/ 277 h 398"/>
                <a:gd name="T70" fmla="*/ 1519 w 1725"/>
                <a:gd name="T71" fmla="*/ 254 h 398"/>
                <a:gd name="T72" fmla="*/ 1605 w 1725"/>
                <a:gd name="T73" fmla="*/ 259 h 398"/>
                <a:gd name="T74" fmla="*/ 1645 w 1725"/>
                <a:gd name="T75" fmla="*/ 265 h 398"/>
                <a:gd name="T76" fmla="*/ 1691 w 1725"/>
                <a:gd name="T77" fmla="*/ 265 h 398"/>
                <a:gd name="T78" fmla="*/ 1714 w 1725"/>
                <a:gd name="T79" fmla="*/ 269 h 398"/>
                <a:gd name="T80" fmla="*/ 1725 w 1725"/>
                <a:gd name="T81" fmla="*/ 254 h 398"/>
                <a:gd name="T82" fmla="*/ 1719 w 1725"/>
                <a:gd name="T83" fmla="*/ 26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25" h="398">
                  <a:moveTo>
                    <a:pt x="0" y="0"/>
                  </a:moveTo>
                  <a:lnTo>
                    <a:pt x="20" y="13"/>
                  </a:lnTo>
                  <a:lnTo>
                    <a:pt x="40" y="35"/>
                  </a:lnTo>
                  <a:lnTo>
                    <a:pt x="61" y="42"/>
                  </a:lnTo>
                  <a:lnTo>
                    <a:pt x="95" y="36"/>
                  </a:lnTo>
                  <a:lnTo>
                    <a:pt x="125" y="32"/>
                  </a:lnTo>
                  <a:lnTo>
                    <a:pt x="144" y="30"/>
                  </a:lnTo>
                  <a:lnTo>
                    <a:pt x="169" y="30"/>
                  </a:lnTo>
                  <a:lnTo>
                    <a:pt x="184" y="36"/>
                  </a:lnTo>
                  <a:lnTo>
                    <a:pt x="198" y="55"/>
                  </a:lnTo>
                  <a:lnTo>
                    <a:pt x="222" y="72"/>
                  </a:lnTo>
                  <a:lnTo>
                    <a:pt x="257" y="88"/>
                  </a:lnTo>
                  <a:lnTo>
                    <a:pt x="296" y="103"/>
                  </a:lnTo>
                  <a:lnTo>
                    <a:pt x="319" y="114"/>
                  </a:lnTo>
                  <a:lnTo>
                    <a:pt x="349" y="121"/>
                  </a:lnTo>
                  <a:lnTo>
                    <a:pt x="372" y="133"/>
                  </a:lnTo>
                  <a:lnTo>
                    <a:pt x="392" y="159"/>
                  </a:lnTo>
                  <a:lnTo>
                    <a:pt x="409" y="194"/>
                  </a:lnTo>
                  <a:lnTo>
                    <a:pt x="420" y="239"/>
                  </a:lnTo>
                  <a:lnTo>
                    <a:pt x="433" y="281"/>
                  </a:lnTo>
                  <a:lnTo>
                    <a:pt x="450" y="321"/>
                  </a:lnTo>
                  <a:lnTo>
                    <a:pt x="479" y="347"/>
                  </a:lnTo>
                  <a:lnTo>
                    <a:pt x="534" y="364"/>
                  </a:lnTo>
                  <a:lnTo>
                    <a:pt x="590" y="366"/>
                  </a:lnTo>
                  <a:lnTo>
                    <a:pt x="691" y="357"/>
                  </a:lnTo>
                  <a:lnTo>
                    <a:pt x="757" y="351"/>
                  </a:lnTo>
                  <a:lnTo>
                    <a:pt x="818" y="353"/>
                  </a:lnTo>
                  <a:lnTo>
                    <a:pt x="899" y="363"/>
                  </a:lnTo>
                  <a:lnTo>
                    <a:pt x="969" y="377"/>
                  </a:lnTo>
                  <a:lnTo>
                    <a:pt x="1038" y="393"/>
                  </a:lnTo>
                  <a:lnTo>
                    <a:pt x="1116" y="398"/>
                  </a:lnTo>
                  <a:lnTo>
                    <a:pt x="1182" y="396"/>
                  </a:lnTo>
                  <a:lnTo>
                    <a:pt x="1248" y="376"/>
                  </a:lnTo>
                  <a:lnTo>
                    <a:pt x="1357" y="321"/>
                  </a:lnTo>
                  <a:lnTo>
                    <a:pt x="1444" y="277"/>
                  </a:lnTo>
                  <a:lnTo>
                    <a:pt x="1519" y="254"/>
                  </a:lnTo>
                  <a:lnTo>
                    <a:pt x="1605" y="259"/>
                  </a:lnTo>
                  <a:lnTo>
                    <a:pt x="1645" y="265"/>
                  </a:lnTo>
                  <a:lnTo>
                    <a:pt x="1691" y="265"/>
                  </a:lnTo>
                  <a:lnTo>
                    <a:pt x="1714" y="269"/>
                  </a:lnTo>
                  <a:lnTo>
                    <a:pt x="1725" y="254"/>
                  </a:lnTo>
                  <a:lnTo>
                    <a:pt x="1719" y="26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Freeform 143"/>
            <p:cNvSpPr>
              <a:spLocks/>
            </p:cNvSpPr>
            <p:nvPr/>
          </p:nvSpPr>
          <p:spPr bwMode="auto">
            <a:xfrm>
              <a:off x="6086329" y="2741104"/>
              <a:ext cx="2457992" cy="2042000"/>
            </a:xfrm>
            <a:custGeom>
              <a:avLst/>
              <a:gdLst>
                <a:gd name="T0" fmla="*/ 1448 w 1469"/>
                <a:gd name="T1" fmla="*/ 1248 h 1338"/>
                <a:gd name="T2" fmla="*/ 1402 w 1469"/>
                <a:gd name="T3" fmla="*/ 1212 h 1338"/>
                <a:gd name="T4" fmla="*/ 1387 w 1469"/>
                <a:gd name="T5" fmla="*/ 1170 h 1338"/>
                <a:gd name="T6" fmla="*/ 1333 w 1469"/>
                <a:gd name="T7" fmla="*/ 1111 h 1338"/>
                <a:gd name="T8" fmla="*/ 1303 w 1469"/>
                <a:gd name="T9" fmla="*/ 1143 h 1338"/>
                <a:gd name="T10" fmla="*/ 1290 w 1469"/>
                <a:gd name="T11" fmla="*/ 1196 h 1338"/>
                <a:gd name="T12" fmla="*/ 1287 w 1469"/>
                <a:gd name="T13" fmla="*/ 1220 h 1338"/>
                <a:gd name="T14" fmla="*/ 1199 w 1469"/>
                <a:gd name="T15" fmla="*/ 1247 h 1338"/>
                <a:gd name="T16" fmla="*/ 1135 w 1469"/>
                <a:gd name="T17" fmla="*/ 1234 h 1338"/>
                <a:gd name="T18" fmla="*/ 1058 w 1469"/>
                <a:gd name="T19" fmla="*/ 1244 h 1338"/>
                <a:gd name="T20" fmla="*/ 1010 w 1469"/>
                <a:gd name="T21" fmla="*/ 1245 h 1338"/>
                <a:gd name="T22" fmla="*/ 930 w 1469"/>
                <a:gd name="T23" fmla="*/ 1287 h 1338"/>
                <a:gd name="T24" fmla="*/ 819 w 1469"/>
                <a:gd name="T25" fmla="*/ 1311 h 1338"/>
                <a:gd name="T26" fmla="*/ 792 w 1469"/>
                <a:gd name="T27" fmla="*/ 1325 h 1338"/>
                <a:gd name="T28" fmla="*/ 759 w 1469"/>
                <a:gd name="T29" fmla="*/ 1272 h 1338"/>
                <a:gd name="T30" fmla="*/ 731 w 1469"/>
                <a:gd name="T31" fmla="*/ 1220 h 1338"/>
                <a:gd name="T32" fmla="*/ 727 w 1469"/>
                <a:gd name="T33" fmla="*/ 1180 h 1338"/>
                <a:gd name="T34" fmla="*/ 707 w 1469"/>
                <a:gd name="T35" fmla="*/ 1141 h 1338"/>
                <a:gd name="T36" fmla="*/ 631 w 1469"/>
                <a:gd name="T37" fmla="*/ 1135 h 1338"/>
                <a:gd name="T38" fmla="*/ 599 w 1469"/>
                <a:gd name="T39" fmla="*/ 1101 h 1338"/>
                <a:gd name="T40" fmla="*/ 583 w 1469"/>
                <a:gd name="T41" fmla="*/ 1039 h 1338"/>
                <a:gd name="T42" fmla="*/ 571 w 1469"/>
                <a:gd name="T43" fmla="*/ 986 h 1338"/>
                <a:gd name="T44" fmla="*/ 559 w 1469"/>
                <a:gd name="T45" fmla="*/ 962 h 1338"/>
                <a:gd name="T46" fmla="*/ 535 w 1469"/>
                <a:gd name="T47" fmla="*/ 944 h 1338"/>
                <a:gd name="T48" fmla="*/ 472 w 1469"/>
                <a:gd name="T49" fmla="*/ 853 h 1338"/>
                <a:gd name="T50" fmla="*/ 458 w 1469"/>
                <a:gd name="T51" fmla="*/ 788 h 1338"/>
                <a:gd name="T52" fmla="*/ 458 w 1469"/>
                <a:gd name="T53" fmla="*/ 751 h 1338"/>
                <a:gd name="T54" fmla="*/ 447 w 1469"/>
                <a:gd name="T55" fmla="*/ 701 h 1338"/>
                <a:gd name="T56" fmla="*/ 410 w 1469"/>
                <a:gd name="T57" fmla="*/ 685 h 1338"/>
                <a:gd name="T58" fmla="*/ 378 w 1469"/>
                <a:gd name="T59" fmla="*/ 658 h 1338"/>
                <a:gd name="T60" fmla="*/ 370 w 1469"/>
                <a:gd name="T61" fmla="*/ 695 h 1338"/>
                <a:gd name="T62" fmla="*/ 344 w 1469"/>
                <a:gd name="T63" fmla="*/ 717 h 1338"/>
                <a:gd name="T64" fmla="*/ 325 w 1469"/>
                <a:gd name="T65" fmla="*/ 752 h 1338"/>
                <a:gd name="T66" fmla="*/ 301 w 1469"/>
                <a:gd name="T67" fmla="*/ 765 h 1338"/>
                <a:gd name="T68" fmla="*/ 261 w 1469"/>
                <a:gd name="T69" fmla="*/ 789 h 1338"/>
                <a:gd name="T70" fmla="*/ 219 w 1469"/>
                <a:gd name="T71" fmla="*/ 736 h 1338"/>
                <a:gd name="T72" fmla="*/ 195 w 1469"/>
                <a:gd name="T73" fmla="*/ 729 h 1338"/>
                <a:gd name="T74" fmla="*/ 195 w 1469"/>
                <a:gd name="T75" fmla="*/ 702 h 1338"/>
                <a:gd name="T76" fmla="*/ 210 w 1469"/>
                <a:gd name="T77" fmla="*/ 657 h 1338"/>
                <a:gd name="T78" fmla="*/ 195 w 1469"/>
                <a:gd name="T79" fmla="*/ 639 h 1338"/>
                <a:gd name="T80" fmla="*/ 208 w 1469"/>
                <a:gd name="T81" fmla="*/ 596 h 1338"/>
                <a:gd name="T82" fmla="*/ 226 w 1469"/>
                <a:gd name="T83" fmla="*/ 584 h 1338"/>
                <a:gd name="T84" fmla="*/ 227 w 1469"/>
                <a:gd name="T85" fmla="*/ 549 h 1338"/>
                <a:gd name="T86" fmla="*/ 221 w 1469"/>
                <a:gd name="T87" fmla="*/ 517 h 1338"/>
                <a:gd name="T88" fmla="*/ 207 w 1469"/>
                <a:gd name="T89" fmla="*/ 496 h 1338"/>
                <a:gd name="T90" fmla="*/ 213 w 1469"/>
                <a:gd name="T91" fmla="*/ 464 h 1338"/>
                <a:gd name="T92" fmla="*/ 195 w 1469"/>
                <a:gd name="T93" fmla="*/ 428 h 1338"/>
                <a:gd name="T94" fmla="*/ 221 w 1469"/>
                <a:gd name="T95" fmla="*/ 399 h 1338"/>
                <a:gd name="T96" fmla="*/ 226 w 1469"/>
                <a:gd name="T97" fmla="*/ 333 h 1338"/>
                <a:gd name="T98" fmla="*/ 246 w 1469"/>
                <a:gd name="T99" fmla="*/ 276 h 1338"/>
                <a:gd name="T100" fmla="*/ 250 w 1469"/>
                <a:gd name="T101" fmla="*/ 240 h 1338"/>
                <a:gd name="T102" fmla="*/ 243 w 1469"/>
                <a:gd name="T103" fmla="*/ 194 h 1338"/>
                <a:gd name="T104" fmla="*/ 248 w 1469"/>
                <a:gd name="T105" fmla="*/ 167 h 1338"/>
                <a:gd name="T106" fmla="*/ 210 w 1469"/>
                <a:gd name="T107" fmla="*/ 172 h 1338"/>
                <a:gd name="T108" fmla="*/ 163 w 1469"/>
                <a:gd name="T109" fmla="*/ 175 h 1338"/>
                <a:gd name="T110" fmla="*/ 144 w 1469"/>
                <a:gd name="T111" fmla="*/ 143 h 1338"/>
                <a:gd name="T112" fmla="*/ 93 w 1469"/>
                <a:gd name="T113" fmla="*/ 135 h 1338"/>
                <a:gd name="T114" fmla="*/ 72 w 1469"/>
                <a:gd name="T115" fmla="*/ 100 h 1338"/>
                <a:gd name="T116" fmla="*/ 34 w 1469"/>
                <a:gd name="T117" fmla="*/ 63 h 1338"/>
                <a:gd name="T118" fmla="*/ 24 w 1469"/>
                <a:gd name="T119" fmla="*/ 21 h 1338"/>
                <a:gd name="T120" fmla="*/ 2 w 1469"/>
                <a:gd name="T121" fmla="*/ 0 h 1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69" h="1338">
                  <a:moveTo>
                    <a:pt x="1469" y="1258"/>
                  </a:moveTo>
                  <a:lnTo>
                    <a:pt x="1448" y="1248"/>
                  </a:lnTo>
                  <a:lnTo>
                    <a:pt x="1426" y="1224"/>
                  </a:lnTo>
                  <a:lnTo>
                    <a:pt x="1402" y="1212"/>
                  </a:lnTo>
                  <a:lnTo>
                    <a:pt x="1392" y="1189"/>
                  </a:lnTo>
                  <a:lnTo>
                    <a:pt x="1387" y="1170"/>
                  </a:lnTo>
                  <a:lnTo>
                    <a:pt x="1363" y="1144"/>
                  </a:lnTo>
                  <a:lnTo>
                    <a:pt x="1333" y="1111"/>
                  </a:lnTo>
                  <a:lnTo>
                    <a:pt x="1328" y="1133"/>
                  </a:lnTo>
                  <a:lnTo>
                    <a:pt x="1303" y="1143"/>
                  </a:lnTo>
                  <a:lnTo>
                    <a:pt x="1306" y="1164"/>
                  </a:lnTo>
                  <a:lnTo>
                    <a:pt x="1290" y="1196"/>
                  </a:lnTo>
                  <a:lnTo>
                    <a:pt x="1309" y="1216"/>
                  </a:lnTo>
                  <a:lnTo>
                    <a:pt x="1287" y="1220"/>
                  </a:lnTo>
                  <a:lnTo>
                    <a:pt x="1255" y="1213"/>
                  </a:lnTo>
                  <a:lnTo>
                    <a:pt x="1199" y="1247"/>
                  </a:lnTo>
                  <a:lnTo>
                    <a:pt x="1160" y="1223"/>
                  </a:lnTo>
                  <a:lnTo>
                    <a:pt x="1135" y="1234"/>
                  </a:lnTo>
                  <a:lnTo>
                    <a:pt x="1090" y="1245"/>
                  </a:lnTo>
                  <a:lnTo>
                    <a:pt x="1058" y="1244"/>
                  </a:lnTo>
                  <a:lnTo>
                    <a:pt x="1031" y="1234"/>
                  </a:lnTo>
                  <a:lnTo>
                    <a:pt x="1010" y="1245"/>
                  </a:lnTo>
                  <a:lnTo>
                    <a:pt x="973" y="1290"/>
                  </a:lnTo>
                  <a:lnTo>
                    <a:pt x="930" y="1287"/>
                  </a:lnTo>
                  <a:lnTo>
                    <a:pt x="859" y="1274"/>
                  </a:lnTo>
                  <a:lnTo>
                    <a:pt x="819" y="1311"/>
                  </a:lnTo>
                  <a:lnTo>
                    <a:pt x="827" y="1338"/>
                  </a:lnTo>
                  <a:lnTo>
                    <a:pt x="792" y="1325"/>
                  </a:lnTo>
                  <a:lnTo>
                    <a:pt x="760" y="1298"/>
                  </a:lnTo>
                  <a:lnTo>
                    <a:pt x="759" y="1272"/>
                  </a:lnTo>
                  <a:lnTo>
                    <a:pt x="741" y="1244"/>
                  </a:lnTo>
                  <a:lnTo>
                    <a:pt x="731" y="1220"/>
                  </a:lnTo>
                  <a:lnTo>
                    <a:pt x="733" y="1192"/>
                  </a:lnTo>
                  <a:lnTo>
                    <a:pt x="727" y="1180"/>
                  </a:lnTo>
                  <a:lnTo>
                    <a:pt x="711" y="1162"/>
                  </a:lnTo>
                  <a:lnTo>
                    <a:pt x="707" y="1141"/>
                  </a:lnTo>
                  <a:lnTo>
                    <a:pt x="669" y="1112"/>
                  </a:lnTo>
                  <a:lnTo>
                    <a:pt x="631" y="1135"/>
                  </a:lnTo>
                  <a:lnTo>
                    <a:pt x="629" y="1120"/>
                  </a:lnTo>
                  <a:lnTo>
                    <a:pt x="599" y="1101"/>
                  </a:lnTo>
                  <a:lnTo>
                    <a:pt x="565" y="1064"/>
                  </a:lnTo>
                  <a:lnTo>
                    <a:pt x="583" y="1039"/>
                  </a:lnTo>
                  <a:lnTo>
                    <a:pt x="583" y="1016"/>
                  </a:lnTo>
                  <a:lnTo>
                    <a:pt x="571" y="986"/>
                  </a:lnTo>
                  <a:lnTo>
                    <a:pt x="557" y="975"/>
                  </a:lnTo>
                  <a:lnTo>
                    <a:pt x="559" y="962"/>
                  </a:lnTo>
                  <a:lnTo>
                    <a:pt x="539" y="962"/>
                  </a:lnTo>
                  <a:lnTo>
                    <a:pt x="535" y="944"/>
                  </a:lnTo>
                  <a:lnTo>
                    <a:pt x="488" y="866"/>
                  </a:lnTo>
                  <a:lnTo>
                    <a:pt x="472" y="853"/>
                  </a:lnTo>
                  <a:lnTo>
                    <a:pt x="467" y="816"/>
                  </a:lnTo>
                  <a:lnTo>
                    <a:pt x="458" y="788"/>
                  </a:lnTo>
                  <a:lnTo>
                    <a:pt x="463" y="765"/>
                  </a:lnTo>
                  <a:lnTo>
                    <a:pt x="458" y="751"/>
                  </a:lnTo>
                  <a:lnTo>
                    <a:pt x="437" y="751"/>
                  </a:lnTo>
                  <a:lnTo>
                    <a:pt x="447" y="701"/>
                  </a:lnTo>
                  <a:lnTo>
                    <a:pt x="419" y="701"/>
                  </a:lnTo>
                  <a:lnTo>
                    <a:pt x="410" y="685"/>
                  </a:lnTo>
                  <a:lnTo>
                    <a:pt x="400" y="668"/>
                  </a:lnTo>
                  <a:lnTo>
                    <a:pt x="378" y="658"/>
                  </a:lnTo>
                  <a:lnTo>
                    <a:pt x="376" y="674"/>
                  </a:lnTo>
                  <a:lnTo>
                    <a:pt x="370" y="695"/>
                  </a:lnTo>
                  <a:lnTo>
                    <a:pt x="359" y="708"/>
                  </a:lnTo>
                  <a:lnTo>
                    <a:pt x="344" y="717"/>
                  </a:lnTo>
                  <a:lnTo>
                    <a:pt x="341" y="735"/>
                  </a:lnTo>
                  <a:lnTo>
                    <a:pt x="325" y="752"/>
                  </a:lnTo>
                  <a:lnTo>
                    <a:pt x="301" y="741"/>
                  </a:lnTo>
                  <a:lnTo>
                    <a:pt x="301" y="765"/>
                  </a:lnTo>
                  <a:lnTo>
                    <a:pt x="282" y="778"/>
                  </a:lnTo>
                  <a:lnTo>
                    <a:pt x="261" y="789"/>
                  </a:lnTo>
                  <a:lnTo>
                    <a:pt x="237" y="778"/>
                  </a:lnTo>
                  <a:lnTo>
                    <a:pt x="219" y="736"/>
                  </a:lnTo>
                  <a:lnTo>
                    <a:pt x="202" y="743"/>
                  </a:lnTo>
                  <a:lnTo>
                    <a:pt x="195" y="729"/>
                  </a:lnTo>
                  <a:lnTo>
                    <a:pt x="195" y="714"/>
                  </a:lnTo>
                  <a:lnTo>
                    <a:pt x="195" y="702"/>
                  </a:lnTo>
                  <a:lnTo>
                    <a:pt x="216" y="684"/>
                  </a:lnTo>
                  <a:lnTo>
                    <a:pt x="210" y="657"/>
                  </a:lnTo>
                  <a:lnTo>
                    <a:pt x="191" y="650"/>
                  </a:lnTo>
                  <a:lnTo>
                    <a:pt x="195" y="639"/>
                  </a:lnTo>
                  <a:lnTo>
                    <a:pt x="201" y="615"/>
                  </a:lnTo>
                  <a:lnTo>
                    <a:pt x="208" y="596"/>
                  </a:lnTo>
                  <a:lnTo>
                    <a:pt x="211" y="584"/>
                  </a:lnTo>
                  <a:lnTo>
                    <a:pt x="226" y="584"/>
                  </a:lnTo>
                  <a:lnTo>
                    <a:pt x="239" y="572"/>
                  </a:lnTo>
                  <a:lnTo>
                    <a:pt x="227" y="549"/>
                  </a:lnTo>
                  <a:lnTo>
                    <a:pt x="249" y="525"/>
                  </a:lnTo>
                  <a:lnTo>
                    <a:pt x="221" y="517"/>
                  </a:lnTo>
                  <a:lnTo>
                    <a:pt x="207" y="506"/>
                  </a:lnTo>
                  <a:lnTo>
                    <a:pt x="207" y="496"/>
                  </a:lnTo>
                  <a:lnTo>
                    <a:pt x="199" y="482"/>
                  </a:lnTo>
                  <a:lnTo>
                    <a:pt x="213" y="464"/>
                  </a:lnTo>
                  <a:lnTo>
                    <a:pt x="191" y="442"/>
                  </a:lnTo>
                  <a:lnTo>
                    <a:pt x="195" y="428"/>
                  </a:lnTo>
                  <a:lnTo>
                    <a:pt x="219" y="420"/>
                  </a:lnTo>
                  <a:lnTo>
                    <a:pt x="221" y="399"/>
                  </a:lnTo>
                  <a:lnTo>
                    <a:pt x="213" y="360"/>
                  </a:lnTo>
                  <a:lnTo>
                    <a:pt x="226" y="333"/>
                  </a:lnTo>
                  <a:lnTo>
                    <a:pt x="223" y="309"/>
                  </a:lnTo>
                  <a:lnTo>
                    <a:pt x="246" y="276"/>
                  </a:lnTo>
                  <a:lnTo>
                    <a:pt x="229" y="248"/>
                  </a:lnTo>
                  <a:lnTo>
                    <a:pt x="250" y="240"/>
                  </a:lnTo>
                  <a:lnTo>
                    <a:pt x="245" y="218"/>
                  </a:lnTo>
                  <a:lnTo>
                    <a:pt x="243" y="194"/>
                  </a:lnTo>
                  <a:lnTo>
                    <a:pt x="250" y="180"/>
                  </a:lnTo>
                  <a:lnTo>
                    <a:pt x="248" y="167"/>
                  </a:lnTo>
                  <a:lnTo>
                    <a:pt x="231" y="162"/>
                  </a:lnTo>
                  <a:lnTo>
                    <a:pt x="210" y="172"/>
                  </a:lnTo>
                  <a:lnTo>
                    <a:pt x="186" y="178"/>
                  </a:lnTo>
                  <a:lnTo>
                    <a:pt x="163" y="175"/>
                  </a:lnTo>
                  <a:lnTo>
                    <a:pt x="146" y="167"/>
                  </a:lnTo>
                  <a:lnTo>
                    <a:pt x="144" y="143"/>
                  </a:lnTo>
                  <a:lnTo>
                    <a:pt x="138" y="124"/>
                  </a:lnTo>
                  <a:lnTo>
                    <a:pt x="93" y="135"/>
                  </a:lnTo>
                  <a:lnTo>
                    <a:pt x="95" y="108"/>
                  </a:lnTo>
                  <a:lnTo>
                    <a:pt x="72" y="100"/>
                  </a:lnTo>
                  <a:lnTo>
                    <a:pt x="56" y="87"/>
                  </a:lnTo>
                  <a:lnTo>
                    <a:pt x="34" y="63"/>
                  </a:lnTo>
                  <a:lnTo>
                    <a:pt x="35" y="39"/>
                  </a:lnTo>
                  <a:lnTo>
                    <a:pt x="24" y="21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Text Box 25"/>
            <p:cNvSpPr txBox="1">
              <a:spLocks noChangeAspect="1" noChangeArrowheads="1"/>
            </p:cNvSpPr>
            <p:nvPr/>
          </p:nvSpPr>
          <p:spPr bwMode="auto">
            <a:xfrm rot="5386919">
              <a:off x="1726962" y="3632131"/>
              <a:ext cx="278528" cy="87449"/>
            </a:xfrm>
            <a:prstGeom prst="rect">
              <a:avLst/>
            </a:prstGeom>
            <a:solidFill>
              <a:srgbClr val="FF00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36" name="Text Box 22"/>
            <p:cNvSpPr txBox="1">
              <a:spLocks noChangeAspect="1" noChangeArrowheads="1"/>
            </p:cNvSpPr>
            <p:nvPr/>
          </p:nvSpPr>
          <p:spPr bwMode="auto">
            <a:xfrm rot="4808815">
              <a:off x="2660480" y="3662863"/>
              <a:ext cx="234550" cy="8744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37" name="Text Box 13"/>
            <p:cNvSpPr txBox="1">
              <a:spLocks noChangeAspect="1" noChangeArrowheads="1"/>
            </p:cNvSpPr>
            <p:nvPr/>
          </p:nvSpPr>
          <p:spPr bwMode="auto">
            <a:xfrm rot="3357491">
              <a:off x="3707592" y="3198218"/>
              <a:ext cx="227785" cy="8744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grpSp>
          <p:nvGrpSpPr>
            <p:cNvPr id="38" name="Group 235"/>
            <p:cNvGrpSpPr>
              <a:grpSpLocks/>
            </p:cNvGrpSpPr>
            <p:nvPr/>
          </p:nvGrpSpPr>
          <p:grpSpPr bwMode="auto">
            <a:xfrm>
              <a:off x="3613157" y="2820051"/>
              <a:ext cx="1118926" cy="830465"/>
              <a:chOff x="2296" y="1249"/>
              <a:chExt cx="737" cy="547"/>
            </a:xfrm>
          </p:grpSpPr>
          <p:sp>
            <p:nvSpPr>
              <p:cNvPr id="47" name="Text Box 10"/>
              <p:cNvSpPr txBox="1">
                <a:spLocks noChangeAspect="1" noChangeArrowheads="1"/>
              </p:cNvSpPr>
              <p:nvPr/>
            </p:nvSpPr>
            <p:spPr bwMode="auto">
              <a:xfrm rot="3590916">
                <a:off x="2513" y="1359"/>
                <a:ext cx="159" cy="5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  <p:sp>
            <p:nvSpPr>
              <p:cNvPr id="48" name="Text Box 7"/>
              <p:cNvSpPr txBox="1">
                <a:spLocks noChangeAspect="1" noChangeArrowheads="1"/>
              </p:cNvSpPr>
              <p:nvPr/>
            </p:nvSpPr>
            <p:spPr bwMode="auto">
              <a:xfrm rot="4693282">
                <a:off x="2709" y="1299"/>
                <a:ext cx="157" cy="5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  <p:sp>
            <p:nvSpPr>
              <p:cNvPr id="49" name="Text Box 3"/>
              <p:cNvSpPr txBox="1">
                <a:spLocks noChangeAspect="1" noChangeArrowheads="1"/>
              </p:cNvSpPr>
              <p:nvPr/>
            </p:nvSpPr>
            <p:spPr bwMode="auto">
              <a:xfrm rot="6544080">
                <a:off x="2923" y="1343"/>
                <a:ext cx="162" cy="58"/>
              </a:xfrm>
              <a:prstGeom prst="rect">
                <a:avLst/>
              </a:prstGeom>
              <a:solidFill>
                <a:srgbClr val="FF00FF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  <p:sp>
            <p:nvSpPr>
              <p:cNvPr id="50" name="Text Box 16"/>
              <p:cNvSpPr txBox="1">
                <a:spLocks noChangeAspect="1" noChangeArrowheads="1"/>
              </p:cNvSpPr>
              <p:nvPr/>
            </p:nvSpPr>
            <p:spPr bwMode="auto">
              <a:xfrm rot="3638683">
                <a:off x="2244" y="1686"/>
                <a:ext cx="162" cy="58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21" tIns="0" rIns="8621" bIns="0">
                <a:spAutoFit/>
              </a:bodyPr>
              <a:lstStyle>
                <a:lvl1pPr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431800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8620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293813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1724025" algn="l" defTabSz="862013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1812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6384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0956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552825" defTabSz="8620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/>
                <a:endParaRPr lang="en-US" sz="800" b="1" dirty="0">
                  <a:latin typeface="Courier New" pitchFamily="49" charset="0"/>
                </a:endParaRPr>
              </a:p>
            </p:txBody>
          </p:sp>
        </p:grpSp>
        <p:sp>
          <p:nvSpPr>
            <p:cNvPr id="39" name="Text Box 200"/>
            <p:cNvSpPr txBox="1">
              <a:spLocks noChangeAspect="1" noChangeArrowheads="1"/>
            </p:cNvSpPr>
            <p:nvPr/>
          </p:nvSpPr>
          <p:spPr bwMode="auto">
            <a:xfrm rot="1329347">
              <a:off x="5039208" y="3979104"/>
              <a:ext cx="279656" cy="87449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40" name="Freeform 201"/>
            <p:cNvSpPr>
              <a:spLocks/>
            </p:cNvSpPr>
            <p:nvPr/>
          </p:nvSpPr>
          <p:spPr bwMode="auto">
            <a:xfrm>
              <a:off x="5702220" y="4039178"/>
              <a:ext cx="174595" cy="309716"/>
            </a:xfrm>
            <a:custGeom>
              <a:avLst/>
              <a:gdLst>
                <a:gd name="T0" fmla="*/ 84 w 102"/>
                <a:gd name="T1" fmla="*/ 0 h 204"/>
                <a:gd name="T2" fmla="*/ 96 w 102"/>
                <a:gd name="T3" fmla="*/ 60 h 204"/>
                <a:gd name="T4" fmla="*/ 48 w 102"/>
                <a:gd name="T5" fmla="*/ 108 h 204"/>
                <a:gd name="T6" fmla="*/ 0 w 102"/>
                <a:gd name="T7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" h="204">
                  <a:moveTo>
                    <a:pt x="84" y="0"/>
                  </a:moveTo>
                  <a:cubicBezTo>
                    <a:pt x="86" y="9"/>
                    <a:pt x="102" y="42"/>
                    <a:pt x="96" y="60"/>
                  </a:cubicBezTo>
                  <a:cubicBezTo>
                    <a:pt x="90" y="78"/>
                    <a:pt x="64" y="84"/>
                    <a:pt x="48" y="108"/>
                  </a:cubicBezTo>
                  <a:cubicBezTo>
                    <a:pt x="32" y="132"/>
                    <a:pt x="8" y="188"/>
                    <a:pt x="0" y="204"/>
                  </a:cubicBezTo>
                </a:path>
              </a:pathLst>
            </a:custGeom>
            <a:noFill/>
            <a:ln w="508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Text Box 203"/>
            <p:cNvSpPr txBox="1">
              <a:spLocks noChangeAspect="1" noChangeArrowheads="1"/>
            </p:cNvSpPr>
            <p:nvPr/>
          </p:nvSpPr>
          <p:spPr bwMode="auto">
            <a:xfrm rot="2511335">
              <a:off x="5228227" y="2946040"/>
              <a:ext cx="279656" cy="87449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  <p:sp>
          <p:nvSpPr>
            <p:cNvPr id="42" name="Text Box 221"/>
            <p:cNvSpPr txBox="1">
              <a:spLocks noChangeArrowheads="1"/>
            </p:cNvSpPr>
            <p:nvPr/>
          </p:nvSpPr>
          <p:spPr bwMode="auto">
            <a:xfrm>
              <a:off x="3270037" y="5733508"/>
              <a:ext cx="177632" cy="264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/>
            </a:p>
            <a:p>
              <a:endParaRPr lang="en-US"/>
            </a:p>
          </p:txBody>
        </p:sp>
        <p:sp>
          <p:nvSpPr>
            <p:cNvPr id="43" name="Text Box 223"/>
            <p:cNvSpPr txBox="1">
              <a:spLocks noChangeArrowheads="1"/>
            </p:cNvSpPr>
            <p:nvPr/>
          </p:nvSpPr>
          <p:spPr bwMode="auto">
            <a:xfrm rot="2049734">
              <a:off x="4835186" y="5491518"/>
              <a:ext cx="1110230" cy="294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Snake River</a:t>
              </a:r>
              <a:endParaRPr lang="en-US" sz="1400" dirty="0"/>
            </a:p>
          </p:txBody>
        </p:sp>
        <p:sp>
          <p:nvSpPr>
            <p:cNvPr id="44" name="Text Box 224"/>
            <p:cNvSpPr txBox="1">
              <a:spLocks noChangeArrowheads="1"/>
            </p:cNvSpPr>
            <p:nvPr/>
          </p:nvSpPr>
          <p:spPr bwMode="auto">
            <a:xfrm rot="1433912">
              <a:off x="847206" y="2977308"/>
              <a:ext cx="1347852" cy="294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Columbia River</a:t>
              </a:r>
              <a:endParaRPr lang="en-US" sz="1400" dirty="0"/>
            </a:p>
          </p:txBody>
        </p:sp>
        <p:sp>
          <p:nvSpPr>
            <p:cNvPr id="45" name="Text Box 230"/>
            <p:cNvSpPr txBox="1">
              <a:spLocks noChangeArrowheads="1"/>
            </p:cNvSpPr>
            <p:nvPr/>
          </p:nvSpPr>
          <p:spPr bwMode="auto">
            <a:xfrm rot="455631">
              <a:off x="5287421" y="3665177"/>
              <a:ext cx="1205278" cy="294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CC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25724" dir="18900000" algn="ctr" rotWithShape="0">
                      <a:srgbClr val="000099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Salmon River</a:t>
              </a:r>
              <a:endParaRPr lang="en-US" sz="1400" dirty="0"/>
            </a:p>
          </p:txBody>
        </p:sp>
        <p:sp>
          <p:nvSpPr>
            <p:cNvPr id="46" name="Text Box 19"/>
            <p:cNvSpPr txBox="1">
              <a:spLocks noChangeAspect="1" noChangeArrowheads="1"/>
            </p:cNvSpPr>
            <p:nvPr/>
          </p:nvSpPr>
          <p:spPr bwMode="auto">
            <a:xfrm rot="5409323">
              <a:off x="2302680" y="3650448"/>
              <a:ext cx="278528" cy="87449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621" tIns="0" rIns="8621" bIns="0">
              <a:spAutoFit/>
            </a:bodyPr>
            <a:lstStyle>
              <a:lvl1pPr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431800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8620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293813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724025" algn="l" defTabSz="862013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1812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6384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0956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552825" defTabSz="86201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endParaRPr lang="en-US" sz="800" b="1" dirty="0">
                <a:latin typeface="Courier New" pitchFamily="49" charset="0"/>
              </a:endParaRPr>
            </a:p>
          </p:txBody>
        </p:sp>
      </p:grpSp>
      <p:cxnSp>
        <p:nvCxnSpPr>
          <p:cNvPr id="51" name="Straight Arrow Connector 50"/>
          <p:cNvCxnSpPr>
            <a:stCxn id="25" idx="0"/>
            <a:endCxn id="35" idx="3"/>
          </p:cNvCxnSpPr>
          <p:nvPr/>
        </p:nvCxnSpPr>
        <p:spPr>
          <a:xfrm flipV="1">
            <a:off x="1862609" y="3815118"/>
            <a:ext cx="4146" cy="31514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24" idx="2"/>
            <a:endCxn id="49" idx="1"/>
          </p:cNvCxnSpPr>
          <p:nvPr/>
        </p:nvCxnSpPr>
        <p:spPr>
          <a:xfrm>
            <a:off x="4577012" y="2638383"/>
            <a:ext cx="151217" cy="25218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-Point Star 53"/>
          <p:cNvSpPr/>
          <p:nvPr/>
        </p:nvSpPr>
        <p:spPr>
          <a:xfrm>
            <a:off x="6019800" y="6096000"/>
            <a:ext cx="234112" cy="223829"/>
          </a:xfrm>
          <a:prstGeom prst="star5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891915" y="2920946"/>
            <a:ext cx="3710065" cy="829056"/>
          </a:xfrm>
          <a:custGeom>
            <a:avLst/>
            <a:gdLst>
              <a:gd name="connsiteX0" fmla="*/ 0 w 3710065"/>
              <a:gd name="connsiteY0" fmla="*/ 294444 h 829056"/>
              <a:gd name="connsiteX1" fmla="*/ 397239 w 3710065"/>
              <a:gd name="connsiteY1" fmla="*/ 301939 h 829056"/>
              <a:gd name="connsiteX2" fmla="*/ 652072 w 3710065"/>
              <a:gd name="connsiteY2" fmla="*/ 766634 h 829056"/>
              <a:gd name="connsiteX3" fmla="*/ 891915 w 3710065"/>
              <a:gd name="connsiteY3" fmla="*/ 826595 h 829056"/>
              <a:gd name="connsiteX4" fmla="*/ 2008682 w 3710065"/>
              <a:gd name="connsiteY4" fmla="*/ 789120 h 829056"/>
              <a:gd name="connsiteX5" fmla="*/ 2660754 w 3710065"/>
              <a:gd name="connsiteY5" fmla="*/ 684188 h 829056"/>
              <a:gd name="connsiteX6" fmla="*/ 2900596 w 3710065"/>
              <a:gd name="connsiteY6" fmla="*/ 481821 h 829056"/>
              <a:gd name="connsiteX7" fmla="*/ 2998033 w 3710065"/>
              <a:gd name="connsiteY7" fmla="*/ 279454 h 829056"/>
              <a:gd name="connsiteX8" fmla="*/ 3260360 w 3710065"/>
              <a:gd name="connsiteY8" fmla="*/ 17126 h 829056"/>
              <a:gd name="connsiteX9" fmla="*/ 3710065 w 3710065"/>
              <a:gd name="connsiteY9" fmla="*/ 47106 h 829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10065" h="829056">
                <a:moveTo>
                  <a:pt x="0" y="294444"/>
                </a:moveTo>
                <a:cubicBezTo>
                  <a:pt x="144280" y="258842"/>
                  <a:pt x="288560" y="223241"/>
                  <a:pt x="397239" y="301939"/>
                </a:cubicBezTo>
                <a:cubicBezTo>
                  <a:pt x="505918" y="380637"/>
                  <a:pt x="569626" y="679191"/>
                  <a:pt x="652072" y="766634"/>
                </a:cubicBezTo>
                <a:cubicBezTo>
                  <a:pt x="734518" y="854077"/>
                  <a:pt x="665813" y="822847"/>
                  <a:pt x="891915" y="826595"/>
                </a:cubicBezTo>
                <a:cubicBezTo>
                  <a:pt x="1118017" y="830343"/>
                  <a:pt x="1713876" y="812855"/>
                  <a:pt x="2008682" y="789120"/>
                </a:cubicBezTo>
                <a:cubicBezTo>
                  <a:pt x="2303489" y="765386"/>
                  <a:pt x="2512102" y="735405"/>
                  <a:pt x="2660754" y="684188"/>
                </a:cubicBezTo>
                <a:cubicBezTo>
                  <a:pt x="2809406" y="632972"/>
                  <a:pt x="2844383" y="549277"/>
                  <a:pt x="2900596" y="481821"/>
                </a:cubicBezTo>
                <a:cubicBezTo>
                  <a:pt x="2956809" y="414365"/>
                  <a:pt x="2938072" y="356903"/>
                  <a:pt x="2998033" y="279454"/>
                </a:cubicBezTo>
                <a:cubicBezTo>
                  <a:pt x="3057994" y="202005"/>
                  <a:pt x="3141688" y="55851"/>
                  <a:pt x="3260360" y="17126"/>
                </a:cubicBezTo>
                <a:cubicBezTo>
                  <a:pt x="3379032" y="-21599"/>
                  <a:pt x="3544548" y="12753"/>
                  <a:pt x="3710065" y="47106"/>
                </a:cubicBezTo>
              </a:path>
            </a:pathLst>
          </a:custGeom>
          <a:noFill/>
          <a:ln w="63500">
            <a:solidFill>
              <a:srgbClr val="CC00CC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65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9485</TotalTime>
  <Words>1124</Words>
  <Application>Microsoft Office PowerPoint</Application>
  <PresentationFormat>On-screen Show (4:3)</PresentationFormat>
  <Paragraphs>262</Paragraphs>
  <Slides>34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Arial Black</vt:lpstr>
      <vt:lpstr>Cambria Math</vt:lpstr>
      <vt:lpstr>Comic Sans MS</vt:lpstr>
      <vt:lpstr>Courier New</vt:lpstr>
      <vt:lpstr>Default Design</vt:lpstr>
      <vt:lpstr>PowerPoint Presentation</vt:lpstr>
      <vt:lpstr>Today’s Menu</vt:lpstr>
      <vt:lpstr>1. What are SARs?</vt:lpstr>
      <vt:lpstr>1. What are SARs?</vt:lpstr>
      <vt:lpstr>Smolt Emigration</vt:lpstr>
      <vt:lpstr>Passage Through Hydrosystem</vt:lpstr>
      <vt:lpstr>Estuary &amp; Near Shore</vt:lpstr>
      <vt:lpstr>Return from the Ocean</vt:lpstr>
      <vt:lpstr>Return to Idaho</vt:lpstr>
      <vt:lpstr>Part 1 Summary</vt:lpstr>
      <vt:lpstr>2. Why are SARs Important?</vt:lpstr>
      <vt:lpstr>SAR Goals</vt:lpstr>
      <vt:lpstr>First Analysis 1992-present</vt:lpstr>
      <vt:lpstr>PowerPoint Presentation</vt:lpstr>
      <vt:lpstr>Chinook Productivity </vt:lpstr>
      <vt:lpstr>Chinook Productivity </vt:lpstr>
      <vt:lpstr>Chinook Productivity</vt:lpstr>
      <vt:lpstr>Steelhead Productivity</vt:lpstr>
      <vt:lpstr>Second Analysis Current vs Historic Productivity </vt:lpstr>
      <vt:lpstr>Example: Scaling Productivity</vt:lpstr>
      <vt:lpstr>Example: Scaling Productivity</vt:lpstr>
      <vt:lpstr>PowerPoint Presentation</vt:lpstr>
      <vt:lpstr>Productivity &amp; SAR Trend</vt:lpstr>
      <vt:lpstr>Mid-Columbia Productivity &amp; SARs</vt:lpstr>
      <vt:lpstr>Part 2 Summary</vt:lpstr>
      <vt:lpstr>3. SAR Trends</vt:lpstr>
      <vt:lpstr>Chinook into Columbia</vt:lpstr>
      <vt:lpstr>Chinook at LGR</vt:lpstr>
      <vt:lpstr>Mid-Columbia SARs</vt:lpstr>
      <vt:lpstr>Steelhead into Columbia</vt:lpstr>
      <vt:lpstr>Steelhead at LGR</vt:lpstr>
      <vt:lpstr>Hatchery Chinook</vt:lpstr>
      <vt:lpstr>Summary</vt:lpstr>
      <vt:lpstr>PowerPoint Presentation</vt:lpstr>
    </vt:vector>
  </TitlesOfParts>
  <Company>IDFG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History &amp; Salmon Conservation</dc:title>
  <dc:creator>tcopeland</dc:creator>
  <cp:lastModifiedBy>Copeland,Tim</cp:lastModifiedBy>
  <cp:revision>514</cp:revision>
  <dcterms:created xsi:type="dcterms:W3CDTF">2007-09-19T20:38:35Z</dcterms:created>
  <dcterms:modified xsi:type="dcterms:W3CDTF">2019-10-28T21:53:40Z</dcterms:modified>
</cp:coreProperties>
</file>