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2" r:id="rId2"/>
    <p:sldMasterId id="2147483662" r:id="rId3"/>
  </p:sldMasterIdLst>
  <p:notesMasterIdLst>
    <p:notesMasterId r:id="rId18"/>
  </p:notesMasterIdLst>
  <p:handoutMasterIdLst>
    <p:handoutMasterId r:id="rId19"/>
  </p:handoutMasterIdLst>
  <p:sldIdLst>
    <p:sldId id="263" r:id="rId4"/>
    <p:sldId id="270" r:id="rId5"/>
    <p:sldId id="276" r:id="rId6"/>
    <p:sldId id="274" r:id="rId7"/>
    <p:sldId id="278" r:id="rId8"/>
    <p:sldId id="272" r:id="rId9"/>
    <p:sldId id="277" r:id="rId10"/>
    <p:sldId id="275" r:id="rId11"/>
    <p:sldId id="279" r:id="rId12"/>
    <p:sldId id="280" r:id="rId13"/>
    <p:sldId id="273" r:id="rId14"/>
    <p:sldId id="281" r:id="rId15"/>
    <p:sldId id="282" r:id="rId16"/>
    <p:sldId id="271" r:id="rId17"/>
  </p:sldIdLst>
  <p:sldSz cx="9144000" cy="6858000" type="screen4x3"/>
  <p:notesSz cx="9309100" cy="7023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85">
          <p15:clr>
            <a:srgbClr val="A4A3A4"/>
          </p15:clr>
        </p15:guide>
        <p15:guide id="2" orient="horz" pos="758">
          <p15:clr>
            <a:srgbClr val="A4A3A4"/>
          </p15:clr>
        </p15:guide>
        <p15:guide id="3" pos="28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tchie Graves" initials="RG" lastIdx="1" clrIdx="0">
    <p:extLst>
      <p:ext uri="{19B8F6BF-5375-455C-9EA6-DF929625EA0E}">
        <p15:presenceInfo xmlns:p15="http://schemas.microsoft.com/office/powerpoint/2012/main" userId="Ritchie Grav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5C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61" autoAdjust="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48" y="58"/>
      </p:cViewPr>
      <p:guideLst>
        <p:guide orient="horz" pos="1885"/>
        <p:guide orient="horz" pos="758"/>
        <p:guide pos="28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10-24T16:43:13.849" idx="1">
    <p:pos x="10" y="10"/>
    <p:text/>
    <p:extLst>
      <p:ext uri="{C676402C-5697-4E1C-873F-D02D1690AC5C}">
        <p15:threadingInfo xmlns:p15="http://schemas.microsoft.com/office/powerpoint/2012/main" timeZoneBias="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73004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0775BF4A-9CB1-5747-B319-707DA98CEC20}" type="datetime1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73004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E0A22459-1A81-CA4B-89BB-FCE38A3AE1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3048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73004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62BC7567-D5EA-874F-8815-73DC5E77631E}" type="datetime1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8775" y="527050"/>
            <a:ext cx="35115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910" y="3335973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73004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BB8DCC0E-7DBF-7C4A-B104-25FE08E3BB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3234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6618">
              <a:defRPr/>
            </a:pPr>
            <a:r>
              <a:rPr lang="en-US" dirty="0" smtClean="0"/>
              <a:t>Peer Reviewed literature and 3 Reviews by the ISAB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50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6618">
              <a:defRPr/>
            </a:pPr>
            <a:r>
              <a:rPr lang="en-US" dirty="0" smtClean="0"/>
              <a:t>Peer Reviewed literature and 3 Reviews by the ISAB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280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solidFill>
          <a:srgbClr val="1E5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" y="-24487"/>
            <a:ext cx="9138586" cy="2515079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  <a:gd name="connsiteX0" fmla="*/ 2887 w 9170673"/>
              <a:gd name="connsiteY0" fmla="*/ 2375696 h 2508024"/>
              <a:gd name="connsiteX1" fmla="*/ 9170673 w 9170673"/>
              <a:gd name="connsiteY1" fmla="*/ 0 h 2508024"/>
              <a:gd name="connsiteX2" fmla="*/ 9169295 w 9170673"/>
              <a:gd name="connsiteY2" fmla="*/ 2508024 h 2508024"/>
              <a:gd name="connsiteX3" fmla="*/ 0 w 9170673"/>
              <a:gd name="connsiteY3" fmla="*/ 2457785 h 2508024"/>
              <a:gd name="connsiteX4" fmla="*/ 2887 w 9170673"/>
              <a:gd name="connsiteY4" fmla="*/ 2375696 h 2508024"/>
              <a:gd name="connsiteX0" fmla="*/ 0 w 9167786"/>
              <a:gd name="connsiteY0" fmla="*/ 2375696 h 2508024"/>
              <a:gd name="connsiteX1" fmla="*/ 9167786 w 9167786"/>
              <a:gd name="connsiteY1" fmla="*/ 0 h 2508024"/>
              <a:gd name="connsiteX2" fmla="*/ 9166408 w 9167786"/>
              <a:gd name="connsiteY2" fmla="*/ 2508024 h 2508024"/>
              <a:gd name="connsiteX3" fmla="*/ 4169 w 9167786"/>
              <a:gd name="connsiteY3" fmla="*/ 2500118 h 2508024"/>
              <a:gd name="connsiteX4" fmla="*/ 0 w 9167786"/>
              <a:gd name="connsiteY4" fmla="*/ 2375696 h 2508024"/>
              <a:gd name="connsiteX0" fmla="*/ 0 w 9166452"/>
              <a:gd name="connsiteY0" fmla="*/ 2375696 h 2508024"/>
              <a:gd name="connsiteX1" fmla="*/ 9061952 w 9166452"/>
              <a:gd name="connsiteY1" fmla="*/ 0 h 2508024"/>
              <a:gd name="connsiteX2" fmla="*/ 9166408 w 9166452"/>
              <a:gd name="connsiteY2" fmla="*/ 2508024 h 2508024"/>
              <a:gd name="connsiteX3" fmla="*/ 4169 w 9166452"/>
              <a:gd name="connsiteY3" fmla="*/ 2500118 h 2508024"/>
              <a:gd name="connsiteX4" fmla="*/ 0 w 9166452"/>
              <a:gd name="connsiteY4" fmla="*/ 2375696 h 2508024"/>
              <a:gd name="connsiteX0" fmla="*/ 0 w 9166808"/>
              <a:gd name="connsiteY0" fmla="*/ 2382751 h 2515079"/>
              <a:gd name="connsiteX1" fmla="*/ 9160729 w 9166808"/>
              <a:gd name="connsiteY1" fmla="*/ 0 h 2515079"/>
              <a:gd name="connsiteX2" fmla="*/ 9166408 w 9166808"/>
              <a:gd name="connsiteY2" fmla="*/ 2515079 h 2515079"/>
              <a:gd name="connsiteX3" fmla="*/ 4169 w 9166808"/>
              <a:gd name="connsiteY3" fmla="*/ 2507173 h 2515079"/>
              <a:gd name="connsiteX4" fmla="*/ 0 w 9166808"/>
              <a:gd name="connsiteY4" fmla="*/ 2382751 h 2515079"/>
              <a:gd name="connsiteX0" fmla="*/ 9943 w 9162640"/>
              <a:gd name="connsiteY0" fmla="*/ 2382751 h 2515079"/>
              <a:gd name="connsiteX1" fmla="*/ 9156561 w 9162640"/>
              <a:gd name="connsiteY1" fmla="*/ 0 h 2515079"/>
              <a:gd name="connsiteX2" fmla="*/ 9162240 w 9162640"/>
              <a:gd name="connsiteY2" fmla="*/ 2515079 h 2515079"/>
              <a:gd name="connsiteX3" fmla="*/ 1 w 9162640"/>
              <a:gd name="connsiteY3" fmla="*/ 2507173 h 2515079"/>
              <a:gd name="connsiteX4" fmla="*/ 9943 w 9162640"/>
              <a:gd name="connsiteY4" fmla="*/ 2382751 h 2515079"/>
              <a:gd name="connsiteX0" fmla="*/ 0 w 9152697"/>
              <a:gd name="connsiteY0" fmla="*/ 2382751 h 2515079"/>
              <a:gd name="connsiteX1" fmla="*/ 9146618 w 9152697"/>
              <a:gd name="connsiteY1" fmla="*/ 0 h 2515079"/>
              <a:gd name="connsiteX2" fmla="*/ 9152297 w 9152697"/>
              <a:gd name="connsiteY2" fmla="*/ 2515079 h 2515079"/>
              <a:gd name="connsiteX3" fmla="*/ 187614 w 9152697"/>
              <a:gd name="connsiteY3" fmla="*/ 2507173 h 2515079"/>
              <a:gd name="connsiteX4" fmla="*/ 0 w 9152697"/>
              <a:gd name="connsiteY4" fmla="*/ 2382751 h 2515079"/>
              <a:gd name="connsiteX0" fmla="*/ 0 w 9068030"/>
              <a:gd name="connsiteY0" fmla="*/ 2382751 h 2515079"/>
              <a:gd name="connsiteX1" fmla="*/ 9061951 w 9068030"/>
              <a:gd name="connsiteY1" fmla="*/ 0 h 2515079"/>
              <a:gd name="connsiteX2" fmla="*/ 9067630 w 9068030"/>
              <a:gd name="connsiteY2" fmla="*/ 2515079 h 2515079"/>
              <a:gd name="connsiteX3" fmla="*/ 102947 w 9068030"/>
              <a:gd name="connsiteY3" fmla="*/ 2507173 h 2515079"/>
              <a:gd name="connsiteX4" fmla="*/ 0 w 9068030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173503 w 9138586"/>
              <a:gd name="connsiteY3" fmla="*/ 2507173 h 2515079"/>
              <a:gd name="connsiteX4" fmla="*/ 0 w 9138586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4170 w 9138586"/>
              <a:gd name="connsiteY3" fmla="*/ 2507173 h 2515079"/>
              <a:gd name="connsiteX4" fmla="*/ 0 w 9138586"/>
              <a:gd name="connsiteY4" fmla="*/ 2382751 h 2515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586" h="2515079">
                <a:moveTo>
                  <a:pt x="0" y="2382751"/>
                </a:moveTo>
                <a:cubicBezTo>
                  <a:pt x="20661" y="2379422"/>
                  <a:pt x="7306149" y="2502055"/>
                  <a:pt x="9132507" y="0"/>
                </a:cubicBezTo>
                <a:cubicBezTo>
                  <a:pt x="9129925" y="819774"/>
                  <a:pt x="9140768" y="1695305"/>
                  <a:pt x="9138186" y="2515079"/>
                </a:cubicBezTo>
                <a:lnTo>
                  <a:pt x="4170" y="2507173"/>
                </a:lnTo>
                <a:cubicBezTo>
                  <a:pt x="4169" y="2465011"/>
                  <a:pt x="1" y="2424913"/>
                  <a:pt x="0" y="238275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169"/>
            <a:ext cx="8229600" cy="772250"/>
          </a:xfrm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22"/>
            <a:ext cx="8229600" cy="1500187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04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9068" y="-30696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200"/>
            <a:ext cx="8229600" cy="772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53"/>
            <a:ext cx="8229600" cy="15001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136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107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oat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329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urt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555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eafood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638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ish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19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Dar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107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rgbClr val="000000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OAA-Fisheries-horizonta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4" y="6419088"/>
            <a:ext cx="1643940" cy="38874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5" y="6419088"/>
            <a:ext cx="1643938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86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rgbClr val="FFFFFF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1682" y="1141666"/>
            <a:ext cx="5485118" cy="13984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1682" y="2631403"/>
            <a:ext cx="5485117" cy="127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reeform 6"/>
          <p:cNvSpPr/>
          <p:nvPr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62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8" r:id="rId6"/>
  </p:sldLayoutIdLst>
  <p:hf hdr="0"/>
  <p:txStyles>
    <p:titleStyle>
      <a:lvl1pPr algn="r" defTabSz="457200" rtl="0" eaLnBrk="1" latinLnBrk="0" hangingPunct="1">
        <a:lnSpc>
          <a:spcPct val="8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9185" y="1026367"/>
            <a:ext cx="6186196" cy="1996751"/>
          </a:xfrm>
        </p:spPr>
        <p:txBody>
          <a:bodyPr/>
          <a:lstStyle/>
          <a:p>
            <a:pPr algn="ctr"/>
            <a:r>
              <a:rPr lang="en-US" sz="3600" dirty="0" smtClean="0"/>
              <a:t>Overview of the Northwest Fisheries Science Center’s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Life </a:t>
            </a:r>
            <a:r>
              <a:rPr lang="en-US" sz="3600" dirty="0" smtClean="0"/>
              <a:t>Cycle and COMPASS Models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394718" y="3191068"/>
            <a:ext cx="4292082" cy="156754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Ritchie Graves</a:t>
            </a:r>
          </a:p>
          <a:p>
            <a:pPr algn="ctr"/>
            <a:r>
              <a:rPr lang="en-US" dirty="0" smtClean="0"/>
              <a:t>Chief, Columbia Hydropower Branch</a:t>
            </a:r>
          </a:p>
          <a:p>
            <a:pPr algn="ctr"/>
            <a:r>
              <a:rPr lang="en-US" dirty="0" smtClean="0"/>
              <a:t>Interior Columbia Basin Office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394718" y="5115663"/>
            <a:ext cx="4292082" cy="958565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dirty="0" smtClean="0"/>
              <a:t>Idaho Governor’s Salmon Workgroup Meeting</a:t>
            </a:r>
          </a:p>
          <a:p>
            <a:pPr algn="ctr"/>
            <a:r>
              <a:rPr lang="en-US" dirty="0" smtClean="0"/>
              <a:t>Twin Falls, Idaho</a:t>
            </a:r>
          </a:p>
          <a:p>
            <a:pPr algn="ctr"/>
            <a:r>
              <a:rPr lang="en-US" dirty="0" smtClean="0"/>
              <a:t>October 30, 2019</a:t>
            </a:r>
            <a:endParaRPr lang="en-US" dirty="0"/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63550" y="3118590"/>
            <a:ext cx="1293813" cy="752475"/>
          </a:xfrm>
        </p:spPr>
        <p:txBody>
          <a:bodyPr/>
          <a:lstStyle/>
          <a:p>
            <a:pPr>
              <a:lnSpc>
                <a:spcPts val="1900"/>
              </a:lnSpc>
              <a:spcBef>
                <a:spcPts val="0"/>
              </a:spcBef>
            </a:pPr>
            <a:r>
              <a:rPr lang="en-US" dirty="0" smtClean="0"/>
              <a:t>West Coast Region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71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76014"/>
          </a:xfrm>
        </p:spPr>
        <p:txBody>
          <a:bodyPr/>
          <a:lstStyle/>
          <a:p>
            <a:r>
              <a:rPr lang="en-US" dirty="0" smtClean="0"/>
              <a:t>Life Cycle Model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209" y="768484"/>
            <a:ext cx="7448792" cy="558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84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Life Cycle Modeling: </a:t>
            </a:r>
            <a:r>
              <a:rPr lang="en-US" sz="2700" dirty="0" smtClean="0"/>
              <a:t>2019 Columbia River System </a:t>
            </a:r>
            <a:r>
              <a:rPr lang="en-US" sz="2700" dirty="0" err="1" smtClean="0"/>
              <a:t>BiOp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6286"/>
            <a:ext cx="8229600" cy="4930823"/>
          </a:xfrm>
        </p:spPr>
        <p:txBody>
          <a:bodyPr>
            <a:normAutofit fontScale="77500" lnSpcReduction="20000"/>
          </a:bodyPr>
          <a:lstStyle/>
          <a:p>
            <a:r>
              <a:rPr lang="en-US" sz="3600" dirty="0"/>
              <a:t>Snake River spring/summer Chinook salmon</a:t>
            </a:r>
          </a:p>
          <a:p>
            <a:pPr lvl="1"/>
            <a:r>
              <a:rPr lang="en-US" sz="3100" dirty="0">
                <a:solidFill>
                  <a:schemeClr val="accent1"/>
                </a:solidFill>
              </a:rPr>
              <a:t>4 MPGs; 20 populations</a:t>
            </a:r>
          </a:p>
          <a:p>
            <a:pPr lvl="1"/>
            <a:r>
              <a:rPr lang="en-US" sz="3100" dirty="0">
                <a:solidFill>
                  <a:schemeClr val="accent1"/>
                </a:solidFill>
              </a:rPr>
              <a:t>Mean Abundance (24 years)</a:t>
            </a:r>
          </a:p>
          <a:p>
            <a:pPr lvl="1"/>
            <a:r>
              <a:rPr lang="en-US" sz="3100" dirty="0">
                <a:solidFill>
                  <a:schemeClr val="accent1"/>
                </a:solidFill>
              </a:rPr>
              <a:t>Quasi-Extinction Risk (&lt;30 and 50 adults for 4 consecutive years)</a:t>
            </a:r>
          </a:p>
          <a:p>
            <a:r>
              <a:rPr lang="en-US" sz="3600" dirty="0" smtClean="0"/>
              <a:t>Environmental </a:t>
            </a:r>
            <a:r>
              <a:rPr lang="en-US" sz="3600" dirty="0"/>
              <a:t>Baseline (pg. 785-791)</a:t>
            </a:r>
          </a:p>
          <a:p>
            <a:pPr lvl="1"/>
            <a:r>
              <a:rPr lang="en-US" sz="3100" dirty="0">
                <a:solidFill>
                  <a:schemeClr val="accent1"/>
                </a:solidFill>
              </a:rPr>
              <a:t>Past Tributary Habitat Actions</a:t>
            </a:r>
          </a:p>
          <a:p>
            <a:pPr lvl="1"/>
            <a:r>
              <a:rPr lang="en-US" sz="3100" dirty="0">
                <a:solidFill>
                  <a:schemeClr val="accent1"/>
                </a:solidFill>
              </a:rPr>
              <a:t>Hatchery Supplementation (where applicable)</a:t>
            </a:r>
          </a:p>
          <a:p>
            <a:pPr lvl="1"/>
            <a:r>
              <a:rPr lang="en-US" sz="3100" dirty="0">
                <a:solidFill>
                  <a:schemeClr val="accent1"/>
                </a:solidFill>
              </a:rPr>
              <a:t>Pinniped Predation</a:t>
            </a:r>
          </a:p>
          <a:p>
            <a:r>
              <a:rPr lang="en-US" sz="3600" dirty="0"/>
              <a:t>Proposed Action (pg. 816-837)</a:t>
            </a:r>
          </a:p>
          <a:p>
            <a:pPr lvl="1"/>
            <a:r>
              <a:rPr lang="en-US" sz="3100" dirty="0">
                <a:solidFill>
                  <a:schemeClr val="accent1"/>
                </a:solidFill>
              </a:rPr>
              <a:t>Hydro Action (120% Flex Spill and 125% Flex Spill)</a:t>
            </a:r>
          </a:p>
          <a:p>
            <a:pPr lvl="1"/>
            <a:r>
              <a:rPr lang="en-US" sz="3100" dirty="0">
                <a:solidFill>
                  <a:schemeClr val="accent1"/>
                </a:solidFill>
              </a:rPr>
              <a:t>Tributary Enhancement Actions</a:t>
            </a:r>
          </a:p>
          <a:p>
            <a:pPr lvl="1"/>
            <a:r>
              <a:rPr lang="en-US" sz="3100" dirty="0">
                <a:solidFill>
                  <a:schemeClr val="accent1"/>
                </a:solidFill>
              </a:rPr>
              <a:t>Latent Mortality (10%, 25%, 50% improvements in productivity)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56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4494" y="247461"/>
            <a:ext cx="3589506" cy="3354155"/>
          </a:xfrm>
        </p:spPr>
        <p:txBody>
          <a:bodyPr>
            <a:noAutofit/>
          </a:bodyPr>
          <a:lstStyle/>
          <a:p>
            <a:r>
              <a:rPr lang="en-US" sz="2400" dirty="0"/>
              <a:t>Example</a:t>
            </a:r>
            <a:r>
              <a:rPr lang="en-US" sz="2400" dirty="0" smtClean="0"/>
              <a:t>: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200" dirty="0" smtClean="0"/>
              <a:t>Past </a:t>
            </a:r>
            <a:r>
              <a:rPr lang="en-US" sz="2200" dirty="0"/>
              <a:t>Tributary Habitat </a:t>
            </a:r>
            <a:r>
              <a:rPr lang="en-US" sz="2200" dirty="0" smtClean="0"/>
              <a:t>Actions, Hatchery </a:t>
            </a:r>
            <a:r>
              <a:rPr lang="en-US" sz="2200" dirty="0"/>
              <a:t>Supplementation (where </a:t>
            </a:r>
            <a:r>
              <a:rPr lang="en-US" sz="2200" dirty="0" smtClean="0"/>
              <a:t>applicable), and Pinniped </a:t>
            </a:r>
            <a:r>
              <a:rPr lang="en-US" sz="2200" dirty="0"/>
              <a:t>Predation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282874" cy="635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63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8936" y="308408"/>
            <a:ext cx="2585064" cy="3354155"/>
          </a:xfrm>
        </p:spPr>
        <p:txBody>
          <a:bodyPr>
            <a:noAutofit/>
          </a:bodyPr>
          <a:lstStyle/>
          <a:p>
            <a:r>
              <a:rPr lang="en-US" sz="2400" dirty="0"/>
              <a:t>Example</a:t>
            </a:r>
            <a:r>
              <a:rPr lang="en-US" sz="2400" dirty="0" smtClean="0"/>
              <a:t>: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200" dirty="0" smtClean="0"/>
              <a:t>Proposed Hydro Action and assessment of potential productivity increases (from reduced latent mortality)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30627"/>
            <a:ext cx="6558937" cy="52098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9554" y="5340485"/>
            <a:ext cx="1645920" cy="9719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9346" y="5343038"/>
            <a:ext cx="1646063" cy="96934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138" y="5363108"/>
            <a:ext cx="1646063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58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5958" y="2248677"/>
            <a:ext cx="4292083" cy="1511559"/>
          </a:xfrm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</a:rPr>
              <a:t>QUESTIONS?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654559" y="5648910"/>
            <a:ext cx="65920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2"/>
                </a:solidFill>
              </a:rPr>
              <a:t>https://www.salmonrecovery.gov/BiologicalOpinions/FCRPSBiOp.aspx</a:t>
            </a:r>
          </a:p>
        </p:txBody>
      </p:sp>
    </p:spTree>
    <p:extLst>
      <p:ext uri="{BB962C8B-B14F-4D97-AF65-F5344CB8AC3E}">
        <p14:creationId xmlns:p14="http://schemas.microsoft.com/office/powerpoint/2010/main" val="19274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457199"/>
            <a:ext cx="2412461" cy="57587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Salmon and Steelhead Life </a:t>
            </a:r>
            <a:r>
              <a:rPr lang="en-US" dirty="0" smtClean="0"/>
              <a:t>Cycle Model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COMPASS Model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351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662" y="605977"/>
            <a:ext cx="3980672" cy="5307563"/>
          </a:xfrm>
          <a:prstGeom prst="rect">
            <a:avLst/>
          </a:prstGeom>
        </p:spPr>
      </p:pic>
      <p:sp>
        <p:nvSpPr>
          <p:cNvPr id="7" name="Flowchart: Connector 6"/>
          <p:cNvSpPr/>
          <p:nvPr/>
        </p:nvSpPr>
        <p:spPr>
          <a:xfrm>
            <a:off x="1600198" y="351691"/>
            <a:ext cx="5943600" cy="5943600"/>
          </a:xfrm>
          <a:prstGeom prst="flowChartConnector">
            <a:avLst/>
          </a:prstGeom>
          <a:noFill/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4430947" y="32101"/>
            <a:ext cx="282102" cy="379379"/>
          </a:xfrm>
          <a:prstGeom prst="downArrow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342429" y="406166"/>
            <a:ext cx="2801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2"/>
                </a:solidFill>
              </a:rPr>
              <a:t>Recruits </a:t>
            </a:r>
            <a:r>
              <a:rPr lang="en-US" sz="2400" b="1" dirty="0" smtClean="0">
                <a:solidFill>
                  <a:schemeClr val="tx2"/>
                </a:solidFill>
              </a:rPr>
              <a:t>Per </a:t>
            </a:r>
            <a:r>
              <a:rPr lang="en-US" sz="2400" b="1" dirty="0" err="1" smtClean="0">
                <a:solidFill>
                  <a:schemeClr val="tx2"/>
                </a:solidFill>
              </a:rPr>
              <a:t>Spawner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10" name="Curved Left Arrow 9"/>
          <p:cNvSpPr/>
          <p:nvPr/>
        </p:nvSpPr>
        <p:spPr>
          <a:xfrm flipH="1">
            <a:off x="2029615" y="2896221"/>
            <a:ext cx="914400" cy="2286000"/>
          </a:xfrm>
          <a:prstGeom prst="curved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2" name="Picture 11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6342430" y="2896186"/>
            <a:ext cx="914400" cy="2286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375964" y="5586719"/>
            <a:ext cx="2801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tx2"/>
                </a:solidFill>
              </a:rPr>
              <a:t>Smolt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</a:rPr>
              <a:t>to Adult Return (SAR)</a:t>
            </a: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76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4569"/>
            <a:ext cx="8229600" cy="676014"/>
          </a:xfrm>
        </p:spPr>
        <p:txBody>
          <a:bodyPr/>
          <a:lstStyle/>
          <a:p>
            <a:r>
              <a:rPr lang="en-US" dirty="0" smtClean="0"/>
              <a:t>Life Cycle </a:t>
            </a:r>
            <a:r>
              <a:rPr lang="en-US" dirty="0" smtClean="0"/>
              <a:t>Model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416" y="706793"/>
            <a:ext cx="7287208" cy="5465407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296955" y="1306286"/>
            <a:ext cx="7044612" cy="33590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101191" y="1061472"/>
            <a:ext cx="1902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Population</a:t>
            </a:r>
            <a:r>
              <a:rPr lang="en-US" dirty="0" smtClean="0"/>
              <a:t> </a:t>
            </a:r>
            <a:r>
              <a:rPr lang="en-US" sz="2000" dirty="0" smtClean="0"/>
              <a:t>Models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5983" y="2246695"/>
            <a:ext cx="1884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ESU / DPS Model</a:t>
            </a:r>
            <a:endParaRPr lang="en-US" sz="2000" dirty="0"/>
          </a:p>
        </p:txBody>
      </p:sp>
      <p:sp>
        <p:nvSpPr>
          <p:cNvPr id="12" name="Oval 11"/>
          <p:cNvSpPr/>
          <p:nvPr/>
        </p:nvSpPr>
        <p:spPr>
          <a:xfrm>
            <a:off x="5690681" y="3725695"/>
            <a:ext cx="2782110" cy="2208178"/>
          </a:xfrm>
          <a:prstGeom prst="ellipse">
            <a:avLst/>
          </a:prstGeom>
          <a:noFill/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202349" y="3708276"/>
            <a:ext cx="2052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6"/>
                </a:solidFill>
              </a:rPr>
              <a:t>COMPASS Model</a:t>
            </a:r>
            <a:endParaRPr lang="en-US" sz="20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09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 animBg="1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4408"/>
            <a:ext cx="8229600" cy="676014"/>
          </a:xfrm>
        </p:spPr>
        <p:txBody>
          <a:bodyPr>
            <a:normAutofit/>
          </a:bodyPr>
          <a:lstStyle/>
          <a:p>
            <a:r>
              <a:rPr lang="en-US" dirty="0" err="1" smtClean="0"/>
              <a:t>Mainstem</a:t>
            </a:r>
            <a:r>
              <a:rPr lang="en-US" dirty="0" smtClean="0"/>
              <a:t> Columbia and Snake River Dams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58" y="1133214"/>
            <a:ext cx="7869915" cy="4902355"/>
          </a:xfrm>
        </p:spPr>
      </p:pic>
      <p:sp>
        <p:nvSpPr>
          <p:cNvPr id="8" name="Curved Up Arrow 7"/>
          <p:cNvSpPr/>
          <p:nvPr/>
        </p:nvSpPr>
        <p:spPr>
          <a:xfrm rot="20872032" flipH="1" flipV="1">
            <a:off x="1890374" y="2241755"/>
            <a:ext cx="4098308" cy="1241172"/>
          </a:xfrm>
          <a:prstGeom prst="curvedUpArrow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Explosion 1 9"/>
          <p:cNvSpPr/>
          <p:nvPr/>
        </p:nvSpPr>
        <p:spPr>
          <a:xfrm>
            <a:off x="5966339" y="4743925"/>
            <a:ext cx="214009" cy="223736"/>
          </a:xfrm>
          <a:prstGeom prst="irregularSeal1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Explosion 1 10"/>
          <p:cNvSpPr/>
          <p:nvPr/>
        </p:nvSpPr>
        <p:spPr>
          <a:xfrm>
            <a:off x="4111557" y="1808786"/>
            <a:ext cx="214009" cy="223736"/>
          </a:xfrm>
          <a:prstGeom prst="irregularSeal1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xplosion 1 11"/>
          <p:cNvSpPr/>
          <p:nvPr/>
        </p:nvSpPr>
        <p:spPr>
          <a:xfrm>
            <a:off x="6527259" y="3216682"/>
            <a:ext cx="214009" cy="223736"/>
          </a:xfrm>
          <a:prstGeom prst="irregularSeal1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67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9455"/>
            <a:ext cx="8229600" cy="676014"/>
          </a:xfrm>
        </p:spPr>
        <p:txBody>
          <a:bodyPr/>
          <a:lstStyle/>
          <a:p>
            <a:r>
              <a:rPr lang="en-US" dirty="0" smtClean="0"/>
              <a:t>Dam Passage Routes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855401"/>
            <a:ext cx="9144793" cy="541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26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COMPASS Model Inputs </a:t>
            </a:r>
            <a:r>
              <a:rPr lang="en-US" sz="3100" dirty="0" smtClean="0"/>
              <a:t>(Daily to Hourly time steps)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7293"/>
            <a:ext cx="8229600" cy="5076775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Migration Timing and Distribution</a:t>
            </a:r>
          </a:p>
          <a:p>
            <a:r>
              <a:rPr lang="en-US" sz="2800" dirty="0"/>
              <a:t>Reservoir </a:t>
            </a:r>
            <a:r>
              <a:rPr lang="en-US" sz="2800" dirty="0" smtClean="0"/>
              <a:t>Elevations, River Flows, and Spill Levels</a:t>
            </a:r>
          </a:p>
          <a:p>
            <a:r>
              <a:rPr lang="en-US" sz="2800" dirty="0" smtClean="0"/>
              <a:t>River Temperatures</a:t>
            </a:r>
          </a:p>
          <a:p>
            <a:r>
              <a:rPr lang="en-US" sz="2800" dirty="0" smtClean="0"/>
              <a:t>Route-Specific Passage and Survival Rates</a:t>
            </a:r>
          </a:p>
          <a:p>
            <a:r>
              <a:rPr lang="en-US" sz="2800" dirty="0" smtClean="0"/>
              <a:t>Spill Efficiency</a:t>
            </a:r>
          </a:p>
          <a:p>
            <a:pPr lvl="1"/>
            <a:r>
              <a:rPr lang="en-US" sz="2400" dirty="0" smtClean="0">
                <a:solidFill>
                  <a:schemeClr val="accent1"/>
                </a:solidFill>
              </a:rPr>
              <a:t>Proportion of </a:t>
            </a:r>
            <a:r>
              <a:rPr lang="en-US" sz="2400" dirty="0" err="1" smtClean="0">
                <a:solidFill>
                  <a:schemeClr val="accent1"/>
                </a:solidFill>
              </a:rPr>
              <a:t>smolts</a:t>
            </a:r>
            <a:r>
              <a:rPr lang="en-US" sz="2400" dirty="0" smtClean="0">
                <a:solidFill>
                  <a:schemeClr val="accent1"/>
                </a:solidFill>
              </a:rPr>
              <a:t> passing via the spillway for a given percentage of spill</a:t>
            </a:r>
          </a:p>
          <a:p>
            <a:r>
              <a:rPr lang="en-US" sz="2800" dirty="0" smtClean="0"/>
              <a:t> Fish Guidance Efficiency</a:t>
            </a:r>
          </a:p>
          <a:p>
            <a:pPr lvl="1"/>
            <a:r>
              <a:rPr lang="en-US" sz="2400" dirty="0" smtClean="0">
                <a:solidFill>
                  <a:schemeClr val="accent1"/>
                </a:solidFill>
              </a:rPr>
              <a:t>Proportion of </a:t>
            </a:r>
            <a:r>
              <a:rPr lang="en-US" sz="2400" dirty="0" err="1" smtClean="0">
                <a:solidFill>
                  <a:schemeClr val="accent1"/>
                </a:solidFill>
              </a:rPr>
              <a:t>smolts</a:t>
            </a:r>
            <a:r>
              <a:rPr lang="en-US" sz="2400" dirty="0" smtClean="0">
                <a:solidFill>
                  <a:schemeClr val="accent1"/>
                </a:solidFill>
              </a:rPr>
              <a:t> entering a turbine intake screened into the juvenile bypass system</a:t>
            </a:r>
          </a:p>
          <a:p>
            <a:r>
              <a:rPr lang="en-US" sz="2800" dirty="0" smtClean="0">
                <a:solidFill>
                  <a:schemeClr val="accent5"/>
                </a:solidFill>
              </a:rPr>
              <a:t>Calibrated </a:t>
            </a:r>
            <a:r>
              <a:rPr lang="en-US" sz="2800" dirty="0" smtClean="0">
                <a:solidFill>
                  <a:schemeClr val="accent5"/>
                </a:solidFill>
              </a:rPr>
              <a:t>using PIT tag, Acoustic Tag, and Radio Tag data</a:t>
            </a:r>
          </a:p>
          <a:p>
            <a:pPr marL="914400" lvl="2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18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49" y="194791"/>
            <a:ext cx="3953965" cy="61602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73108" y="1116019"/>
            <a:ext cx="3853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Fish released at top of reservoir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473109" y="1690906"/>
            <a:ext cx="3853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Fish migrate downstream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473110" y="2302266"/>
            <a:ext cx="3853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Reservoir mortality applied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473111" y="2884987"/>
            <a:ext cx="3853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Fish distributed among passage routes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73112" y="3472418"/>
            <a:ext cx="3853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Rout-specific dam mortality applied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473114" y="4069767"/>
            <a:ext cx="3853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Fish recombined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473113" y="4695138"/>
            <a:ext cx="4213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Fish removed for transportation (Bypass only)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473114" y="5256014"/>
            <a:ext cx="3853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Fish released into next reservoir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053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COMPASS Model Outputs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7293"/>
            <a:ext cx="8229600" cy="5076775"/>
          </a:xfrm>
        </p:spPr>
        <p:txBody>
          <a:bodyPr>
            <a:normAutofit lnSpcReduction="10000"/>
          </a:bodyPr>
          <a:lstStyle/>
          <a:p>
            <a:r>
              <a:rPr lang="en-US" sz="3000" dirty="0" err="1" smtClean="0"/>
              <a:t>Smolt</a:t>
            </a:r>
            <a:r>
              <a:rPr lang="en-US" sz="3000" dirty="0" smtClean="0"/>
              <a:t> Survival</a:t>
            </a:r>
          </a:p>
          <a:p>
            <a:pPr lvl="1"/>
            <a:r>
              <a:rPr lang="en-US" sz="2600" dirty="0" err="1" smtClean="0">
                <a:solidFill>
                  <a:schemeClr val="accent1"/>
                </a:solidFill>
              </a:rPr>
              <a:t>Inriver</a:t>
            </a:r>
            <a:r>
              <a:rPr lang="en-US" sz="2600" dirty="0" smtClean="0">
                <a:solidFill>
                  <a:schemeClr val="accent1"/>
                </a:solidFill>
              </a:rPr>
              <a:t> </a:t>
            </a:r>
            <a:r>
              <a:rPr lang="en-US" sz="2600" dirty="0" err="1" smtClean="0">
                <a:solidFill>
                  <a:schemeClr val="accent1"/>
                </a:solidFill>
              </a:rPr>
              <a:t>smolts</a:t>
            </a:r>
            <a:endParaRPr lang="en-US" sz="2600" dirty="0" smtClean="0">
              <a:solidFill>
                <a:schemeClr val="accent1"/>
              </a:solidFill>
            </a:endParaRPr>
          </a:p>
          <a:p>
            <a:pPr lvl="1"/>
            <a:r>
              <a:rPr lang="en-US" sz="2600" dirty="0" smtClean="0">
                <a:solidFill>
                  <a:schemeClr val="accent1"/>
                </a:solidFill>
              </a:rPr>
              <a:t>Transported </a:t>
            </a:r>
            <a:r>
              <a:rPr lang="en-US" sz="2600" dirty="0" err="1" smtClean="0">
                <a:solidFill>
                  <a:schemeClr val="accent1"/>
                </a:solidFill>
              </a:rPr>
              <a:t>smolts</a:t>
            </a:r>
            <a:endParaRPr lang="en-US" sz="2600" dirty="0" smtClean="0">
              <a:solidFill>
                <a:schemeClr val="accent1"/>
              </a:solidFill>
            </a:endParaRPr>
          </a:p>
          <a:p>
            <a:r>
              <a:rPr lang="en-US" sz="3000" dirty="0" err="1" smtClean="0"/>
              <a:t>Smolt</a:t>
            </a:r>
            <a:r>
              <a:rPr lang="en-US" sz="3000" dirty="0" smtClean="0"/>
              <a:t> Travel Times</a:t>
            </a:r>
          </a:p>
          <a:p>
            <a:r>
              <a:rPr lang="en-US" sz="3000" dirty="0" smtClean="0"/>
              <a:t>Powerhouse Passage </a:t>
            </a:r>
          </a:p>
          <a:p>
            <a:pPr lvl="1"/>
            <a:r>
              <a:rPr lang="en-US" sz="2400" dirty="0">
                <a:solidFill>
                  <a:schemeClr val="accent1"/>
                </a:solidFill>
              </a:rPr>
              <a:t>Proportion of </a:t>
            </a:r>
            <a:r>
              <a:rPr lang="en-US" sz="2400" dirty="0" err="1" smtClean="0">
                <a:solidFill>
                  <a:schemeClr val="accent1"/>
                </a:solidFill>
              </a:rPr>
              <a:t>inriver</a:t>
            </a:r>
            <a:r>
              <a:rPr lang="en-US" sz="2400" dirty="0" smtClean="0">
                <a:solidFill>
                  <a:schemeClr val="accent1"/>
                </a:solidFill>
              </a:rPr>
              <a:t> fish </a:t>
            </a:r>
            <a:r>
              <a:rPr lang="en-US" sz="2400" dirty="0">
                <a:solidFill>
                  <a:schemeClr val="accent1"/>
                </a:solidFill>
              </a:rPr>
              <a:t>passing powerhouses 0, 1, 2 etc. times</a:t>
            </a:r>
          </a:p>
          <a:p>
            <a:pPr lvl="1"/>
            <a:r>
              <a:rPr lang="en-US" sz="2400" dirty="0" smtClean="0">
                <a:solidFill>
                  <a:schemeClr val="accent1"/>
                </a:solidFill>
              </a:rPr>
              <a:t>Average </a:t>
            </a:r>
            <a:r>
              <a:rPr lang="en-US" sz="2400" dirty="0" smtClean="0">
                <a:solidFill>
                  <a:schemeClr val="accent1"/>
                </a:solidFill>
              </a:rPr>
              <a:t>number of powerhouses a </a:t>
            </a:r>
            <a:r>
              <a:rPr lang="en-US" sz="2400" dirty="0" err="1" smtClean="0">
                <a:solidFill>
                  <a:schemeClr val="accent1"/>
                </a:solidFill>
              </a:rPr>
              <a:t>smolt</a:t>
            </a:r>
            <a:r>
              <a:rPr lang="en-US" sz="2400" dirty="0" smtClean="0">
                <a:solidFill>
                  <a:schemeClr val="accent1"/>
                </a:solidFill>
              </a:rPr>
              <a:t> is likely to pass</a:t>
            </a:r>
          </a:p>
          <a:p>
            <a:r>
              <a:rPr lang="en-US" sz="2800" dirty="0" smtClean="0"/>
              <a:t>SAR </a:t>
            </a:r>
            <a:r>
              <a:rPr lang="en-US" sz="2800" dirty="0" smtClean="0"/>
              <a:t>estimates (Ocean Module) </a:t>
            </a:r>
          </a:p>
          <a:p>
            <a:pPr lvl="1"/>
            <a:r>
              <a:rPr lang="en-US" sz="2400" dirty="0" smtClean="0">
                <a:solidFill>
                  <a:schemeClr val="accent1"/>
                </a:solidFill>
              </a:rPr>
              <a:t>Based on arrival at Bonneville Dam tailrace</a:t>
            </a:r>
          </a:p>
          <a:p>
            <a:pPr lvl="1"/>
            <a:r>
              <a:rPr lang="en-US" sz="2400" dirty="0" smtClean="0">
                <a:solidFill>
                  <a:schemeClr val="accent1"/>
                </a:solidFill>
              </a:rPr>
              <a:t>Average SAR of </a:t>
            </a:r>
            <a:r>
              <a:rPr lang="en-US" sz="2400" dirty="0" err="1">
                <a:solidFill>
                  <a:schemeClr val="accent1"/>
                </a:solidFill>
              </a:rPr>
              <a:t>i</a:t>
            </a:r>
            <a:r>
              <a:rPr lang="en-US" sz="2400" dirty="0" err="1" smtClean="0">
                <a:solidFill>
                  <a:schemeClr val="accent1"/>
                </a:solidFill>
              </a:rPr>
              <a:t>nriver</a:t>
            </a:r>
            <a:r>
              <a:rPr lang="en-US" sz="2400" dirty="0" smtClean="0">
                <a:solidFill>
                  <a:schemeClr val="accent1"/>
                </a:solidFill>
              </a:rPr>
              <a:t> migrating </a:t>
            </a:r>
            <a:r>
              <a:rPr lang="en-US" sz="2400" dirty="0" err="1" smtClean="0">
                <a:solidFill>
                  <a:schemeClr val="accent1"/>
                </a:solidFill>
              </a:rPr>
              <a:t>smolts</a:t>
            </a:r>
            <a:endParaRPr lang="en-US" sz="2400" dirty="0" smtClean="0">
              <a:solidFill>
                <a:schemeClr val="accent1"/>
              </a:solidFill>
            </a:endParaRPr>
          </a:p>
          <a:p>
            <a:pPr lvl="1"/>
            <a:r>
              <a:rPr lang="en-US" sz="2400" dirty="0" smtClean="0">
                <a:solidFill>
                  <a:schemeClr val="accent1"/>
                </a:solidFill>
              </a:rPr>
              <a:t>Average SAR of transported </a:t>
            </a:r>
            <a:r>
              <a:rPr lang="en-US" sz="2400" dirty="0" err="1" smtClean="0">
                <a:solidFill>
                  <a:schemeClr val="accent1"/>
                </a:solidFill>
              </a:rPr>
              <a:t>smolts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57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106" y="243564"/>
            <a:ext cx="8449788" cy="63708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5" y="119193"/>
            <a:ext cx="1726164" cy="67601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96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_light_template_SWRO (1)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OAA Divider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NOAA Title Option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PPT_light_template_SWRO (1)</Template>
  <TotalTime>406</TotalTime>
  <Words>433</Words>
  <Application>Microsoft Office PowerPoint</Application>
  <PresentationFormat>On-screen Show (4:3)</PresentationFormat>
  <Paragraphs>83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Arial Narrow</vt:lpstr>
      <vt:lpstr>Arial Narrow Bold</vt:lpstr>
      <vt:lpstr>Calibri</vt:lpstr>
      <vt:lpstr>PPT_light_template_SWRO (1)</vt:lpstr>
      <vt:lpstr>NOAA Divider Slides</vt:lpstr>
      <vt:lpstr>NOAA Title Options</vt:lpstr>
      <vt:lpstr>Overview of the Northwest Fisheries Science Center’s  Life Cycle and COMPASS Models</vt:lpstr>
      <vt:lpstr>Salmon and Steelhead Life Cycle Model      COMPASS Model</vt:lpstr>
      <vt:lpstr>Life Cycle Model</vt:lpstr>
      <vt:lpstr>Mainstem Columbia and Snake River Dams</vt:lpstr>
      <vt:lpstr>Dam Passage Routes</vt:lpstr>
      <vt:lpstr>COMPASS Model Inputs (Daily to Hourly time steps)</vt:lpstr>
      <vt:lpstr>PowerPoint Presentation</vt:lpstr>
      <vt:lpstr>COMPASS Model Outputs</vt:lpstr>
      <vt:lpstr>Example:</vt:lpstr>
      <vt:lpstr>Life Cycle Model</vt:lpstr>
      <vt:lpstr>Life Cycle Modeling: 2019 Columbia River System BiOp</vt:lpstr>
      <vt:lpstr>Example:  Past Tributary Habitat Actions, Hatchery Supplementation (where applicable), and Pinniped Predation  </vt:lpstr>
      <vt:lpstr>Example:  Proposed Hydro Action and assessment of potential productivity increases (from reduced latent mortality)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Title</dc:title>
  <dc:creator>Katherine Cheney</dc:creator>
  <cp:lastModifiedBy>Ritchie Graves</cp:lastModifiedBy>
  <cp:revision>20</cp:revision>
  <dcterms:created xsi:type="dcterms:W3CDTF">2013-09-24T23:01:15Z</dcterms:created>
  <dcterms:modified xsi:type="dcterms:W3CDTF">2019-10-28T18:05:21Z</dcterms:modified>
</cp:coreProperties>
</file>