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56" r:id="rId2"/>
    <p:sldId id="386" r:id="rId3"/>
    <p:sldId id="545" r:id="rId4"/>
    <p:sldId id="546" r:id="rId5"/>
    <p:sldId id="547" r:id="rId6"/>
    <p:sldId id="469" r:id="rId7"/>
    <p:sldId id="479" r:id="rId8"/>
    <p:sldId id="480" r:id="rId9"/>
    <p:sldId id="431" r:id="rId10"/>
    <p:sldId id="463" r:id="rId11"/>
    <p:sldId id="464" r:id="rId12"/>
    <p:sldId id="465" r:id="rId13"/>
    <p:sldId id="500" r:id="rId14"/>
    <p:sldId id="501" r:id="rId15"/>
    <p:sldId id="475" r:id="rId16"/>
    <p:sldId id="476" r:id="rId17"/>
    <p:sldId id="551" r:id="rId18"/>
    <p:sldId id="552" r:id="rId19"/>
    <p:sldId id="549" r:id="rId20"/>
    <p:sldId id="548" r:id="rId21"/>
    <p:sldId id="553" r:id="rId22"/>
    <p:sldId id="554" r:id="rId23"/>
    <p:sldId id="555" r:id="rId24"/>
    <p:sldId id="556" r:id="rId25"/>
    <p:sldId id="557" r:id="rId26"/>
    <p:sldId id="558" r:id="rId27"/>
    <p:sldId id="559" r:id="rId28"/>
    <p:sldId id="561" r:id="rId29"/>
    <p:sldId id="562" r:id="rId30"/>
    <p:sldId id="563" r:id="rId31"/>
    <p:sldId id="576" r:id="rId32"/>
    <p:sldId id="577" r:id="rId33"/>
    <p:sldId id="566" r:id="rId34"/>
    <p:sldId id="567" r:id="rId35"/>
    <p:sldId id="568" r:id="rId36"/>
    <p:sldId id="569" r:id="rId37"/>
    <p:sldId id="570" r:id="rId38"/>
    <p:sldId id="571" r:id="rId39"/>
    <p:sldId id="572" r:id="rId40"/>
    <p:sldId id="573" r:id="rId41"/>
    <p:sldId id="574" r:id="rId42"/>
    <p:sldId id="575" r:id="rId4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9" autoAdjust="0"/>
    <p:restoredTop sz="94660"/>
  </p:normalViewPr>
  <p:slideViewPr>
    <p:cSldViewPr>
      <p:cViewPr varScale="1">
        <p:scale>
          <a:sx n="69" d="100"/>
          <a:sy n="69" d="100"/>
        </p:scale>
        <p:origin x="79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eseker\Documents\Haeseker\CSS\Experimental%20management%20workshop\WTT%20April%2015-May%20Flows%201929-2015.xls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eseker\Documents\Haeseker\CSS\Experimental%20management%20workshop\2016%20work\Dataset%202016%20April%202017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eseker\Documents\Haeseker\CSS\Experimental%20management%20workshop\2016%20work\Dataset%202016%20April%202017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eseker\Documents\Haeseker\CSS\Experimental%20management%20workshop\2016%20work\Dataset%202016%20April%202017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eseker\Documents\Haeseker\CSS\Experimental%20management%20workshop\WTT%20April%2015-May%20Flows%201929-2015.xl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eseker\Documents\Haeseker\CSS\Experimental%20management%20workshop\WTT%20April%2015-May%20Flows%201929-2015.xl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eseker\Documents\Haeseker\CSS\Experimental%20management%20workshop\Flow%20spill%20summary%201954-2016.xls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eseker\Documents\Haeseker\CSS\Experimental%20management%20workshop\2016%20work\Dataset%202016%20April%2020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eseker\Documents\Haeseker\CSS\Experimental%20management%20workshop\2016%20work\Dataset%202016%20April%20201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eseker\Documents\Haeseker\CSS\Experimental%20management%20workshop\2016%20work\Dataset%202016%20April%202017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eseker\Documents\Haeseker\CSS\Experimental%20management%20workshop\2016%20work\Dataset%202016%20April%202017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eseker\Documents\Haeseker\CSS\Experimental%20management%20workshop\2016%20work\Dataset%202016%20April%202017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49518810148728E-2"/>
          <c:y val="5.0925925925925923E-2"/>
          <c:w val="0.8657060367454068"/>
          <c:h val="0.83929753572470112"/>
        </c:manualLayout>
      </c:layout>
      <c:scatterChart>
        <c:scatterStyle val="lineMarker"/>
        <c:varyColors val="0"/>
        <c:ser>
          <c:idx val="0"/>
          <c:order val="0"/>
          <c:tx>
            <c:strRef>
              <c:f>WTT!$AX$6</c:f>
              <c:strCache>
                <c:ptCount val="1"/>
                <c:pt idx="0">
                  <c:v>WTT</c:v>
                </c:pt>
              </c:strCache>
            </c:strRef>
          </c:tx>
          <c:spPr>
            <a:ln w="5080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WTT!$AW$7:$AW$95</c:f>
              <c:numCache>
                <c:formatCode>General</c:formatCode>
                <c:ptCount val="89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  <c:pt idx="4">
                  <c:v>1933</c:v>
                </c:pt>
                <c:pt idx="5">
                  <c:v>1934</c:v>
                </c:pt>
                <c:pt idx="6">
                  <c:v>1935</c:v>
                </c:pt>
                <c:pt idx="7">
                  <c:v>1936</c:v>
                </c:pt>
                <c:pt idx="8">
                  <c:v>1937</c:v>
                </c:pt>
                <c:pt idx="9">
                  <c:v>1937.9</c:v>
                </c:pt>
                <c:pt idx="10">
                  <c:v>1938</c:v>
                </c:pt>
                <c:pt idx="11">
                  <c:v>1939</c:v>
                </c:pt>
                <c:pt idx="12">
                  <c:v>1940</c:v>
                </c:pt>
                <c:pt idx="13">
                  <c:v>1941</c:v>
                </c:pt>
                <c:pt idx="14">
                  <c:v>1942</c:v>
                </c:pt>
                <c:pt idx="15">
                  <c:v>1943</c:v>
                </c:pt>
                <c:pt idx="16">
                  <c:v>1944</c:v>
                </c:pt>
                <c:pt idx="17">
                  <c:v>1945</c:v>
                </c:pt>
                <c:pt idx="18">
                  <c:v>1946</c:v>
                </c:pt>
                <c:pt idx="19">
                  <c:v>1947</c:v>
                </c:pt>
                <c:pt idx="20">
                  <c:v>1948</c:v>
                </c:pt>
                <c:pt idx="21">
                  <c:v>1949</c:v>
                </c:pt>
                <c:pt idx="22">
                  <c:v>1950</c:v>
                </c:pt>
                <c:pt idx="23">
                  <c:v>1951</c:v>
                </c:pt>
                <c:pt idx="24">
                  <c:v>1952</c:v>
                </c:pt>
                <c:pt idx="25">
                  <c:v>1953</c:v>
                </c:pt>
                <c:pt idx="26">
                  <c:v>1954</c:v>
                </c:pt>
                <c:pt idx="27">
                  <c:v>1955</c:v>
                </c:pt>
                <c:pt idx="28">
                  <c:v>1956</c:v>
                </c:pt>
                <c:pt idx="29">
                  <c:v>1957</c:v>
                </c:pt>
                <c:pt idx="30">
                  <c:v>1958</c:v>
                </c:pt>
                <c:pt idx="31">
                  <c:v>1959</c:v>
                </c:pt>
                <c:pt idx="32">
                  <c:v>1960</c:v>
                </c:pt>
                <c:pt idx="33">
                  <c:v>1961</c:v>
                </c:pt>
                <c:pt idx="34">
                  <c:v>1962</c:v>
                </c:pt>
                <c:pt idx="35">
                  <c:v>1963</c:v>
                </c:pt>
                <c:pt idx="36">
                  <c:v>1964</c:v>
                </c:pt>
                <c:pt idx="37">
                  <c:v>1965</c:v>
                </c:pt>
                <c:pt idx="38">
                  <c:v>1966</c:v>
                </c:pt>
                <c:pt idx="39">
                  <c:v>1967</c:v>
                </c:pt>
                <c:pt idx="40">
                  <c:v>1968</c:v>
                </c:pt>
                <c:pt idx="41">
                  <c:v>1969</c:v>
                </c:pt>
                <c:pt idx="42">
                  <c:v>1970</c:v>
                </c:pt>
                <c:pt idx="43">
                  <c:v>1971</c:v>
                </c:pt>
                <c:pt idx="44">
                  <c:v>1972</c:v>
                </c:pt>
                <c:pt idx="45">
                  <c:v>1973</c:v>
                </c:pt>
                <c:pt idx="46">
                  <c:v>1974</c:v>
                </c:pt>
                <c:pt idx="47">
                  <c:v>1974.9</c:v>
                </c:pt>
                <c:pt idx="48">
                  <c:v>1975</c:v>
                </c:pt>
                <c:pt idx="49">
                  <c:v>1976</c:v>
                </c:pt>
                <c:pt idx="50">
                  <c:v>1977</c:v>
                </c:pt>
                <c:pt idx="51">
                  <c:v>1978</c:v>
                </c:pt>
                <c:pt idx="52">
                  <c:v>1979</c:v>
                </c:pt>
                <c:pt idx="53">
                  <c:v>1980</c:v>
                </c:pt>
                <c:pt idx="54">
                  <c:v>1981</c:v>
                </c:pt>
                <c:pt idx="55">
                  <c:v>1982</c:v>
                </c:pt>
                <c:pt idx="56">
                  <c:v>1983</c:v>
                </c:pt>
                <c:pt idx="57">
                  <c:v>1984</c:v>
                </c:pt>
                <c:pt idx="58">
                  <c:v>1985</c:v>
                </c:pt>
                <c:pt idx="59">
                  <c:v>1986</c:v>
                </c:pt>
                <c:pt idx="60">
                  <c:v>1987</c:v>
                </c:pt>
                <c:pt idx="61">
                  <c:v>1988</c:v>
                </c:pt>
                <c:pt idx="62">
                  <c:v>1989</c:v>
                </c:pt>
                <c:pt idx="63">
                  <c:v>1990</c:v>
                </c:pt>
                <c:pt idx="64">
                  <c:v>1991</c:v>
                </c:pt>
                <c:pt idx="65">
                  <c:v>1992</c:v>
                </c:pt>
                <c:pt idx="66">
                  <c:v>1993</c:v>
                </c:pt>
                <c:pt idx="67">
                  <c:v>1994</c:v>
                </c:pt>
                <c:pt idx="68">
                  <c:v>1995</c:v>
                </c:pt>
                <c:pt idx="69">
                  <c:v>1996</c:v>
                </c:pt>
                <c:pt idx="70">
                  <c:v>1997</c:v>
                </c:pt>
                <c:pt idx="71">
                  <c:v>1998</c:v>
                </c:pt>
                <c:pt idx="72">
                  <c:v>1999</c:v>
                </c:pt>
                <c:pt idx="73">
                  <c:v>2000</c:v>
                </c:pt>
                <c:pt idx="74">
                  <c:v>2001</c:v>
                </c:pt>
                <c:pt idx="75">
                  <c:v>2002</c:v>
                </c:pt>
                <c:pt idx="76">
                  <c:v>2003</c:v>
                </c:pt>
                <c:pt idx="77">
                  <c:v>2004</c:v>
                </c:pt>
                <c:pt idx="78">
                  <c:v>2005</c:v>
                </c:pt>
                <c:pt idx="79">
                  <c:v>2006</c:v>
                </c:pt>
                <c:pt idx="80">
                  <c:v>2007</c:v>
                </c:pt>
                <c:pt idx="81">
                  <c:v>2008</c:v>
                </c:pt>
                <c:pt idx="82">
                  <c:v>2009</c:v>
                </c:pt>
                <c:pt idx="83">
                  <c:v>2010</c:v>
                </c:pt>
                <c:pt idx="84">
                  <c:v>2011</c:v>
                </c:pt>
                <c:pt idx="85">
                  <c:v>2012</c:v>
                </c:pt>
                <c:pt idx="86">
                  <c:v>2013</c:v>
                </c:pt>
                <c:pt idx="87">
                  <c:v>2014</c:v>
                </c:pt>
                <c:pt idx="88">
                  <c:v>2015</c:v>
                </c:pt>
              </c:numCache>
            </c:numRef>
          </c:xVal>
          <c:yVal>
            <c:numRef>
              <c:f>WTT!$AX$7:$AX$95</c:f>
              <c:numCache>
                <c:formatCode>General</c:formatCode>
                <c:ptCount val="89"/>
                <c:pt idx="0">
                  <c:v>2.0709170570182884</c:v>
                </c:pt>
                <c:pt idx="1">
                  <c:v>1.9415872728634351</c:v>
                </c:pt>
                <c:pt idx="2">
                  <c:v>2.029268118337793</c:v>
                </c:pt>
                <c:pt idx="3">
                  <c:v>1.5205565413633948</c:v>
                </c:pt>
                <c:pt idx="4">
                  <c:v>1.8083168578444744</c:v>
                </c:pt>
                <c:pt idx="5">
                  <c:v>1.5776211210382549</c:v>
                </c:pt>
                <c:pt idx="6">
                  <c:v>1.8393898391178591</c:v>
                </c:pt>
                <c:pt idx="7">
                  <c:v>1.4851102718906073</c:v>
                </c:pt>
                <c:pt idx="8">
                  <c:v>1.9700761101625754</c:v>
                </c:pt>
                <c:pt idx="9">
                  <c:v>2.11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0A0-4294-BDEF-2372BDDFBA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1923840"/>
        <c:axId val="118956800"/>
      </c:scatterChart>
      <c:valAx>
        <c:axId val="101923840"/>
        <c:scaling>
          <c:orientation val="minMax"/>
          <c:max val="2016"/>
          <c:min val="192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8956800"/>
        <c:crosses val="autoZero"/>
        <c:crossBetween val="midCat"/>
        <c:majorUnit val="10"/>
      </c:valAx>
      <c:valAx>
        <c:axId val="118956800"/>
        <c:scaling>
          <c:orientation val="minMax"/>
          <c:max val="4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1923840"/>
        <c:crosses val="autoZero"/>
        <c:crossBetween val="midCat"/>
        <c:majorUnit val="5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Chinook!$H$226</c:f>
              <c:strCache>
                <c:ptCount val="1"/>
                <c:pt idx="0">
                  <c:v>mean.ftt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0000FF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949C-44A0-AE93-9D23E48E9135}"/>
              </c:ext>
            </c:extLst>
          </c:dPt>
          <c:dPt>
            <c:idx val="8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9C-44A0-AE93-9D23E48E9135}"/>
              </c:ext>
            </c:extLst>
          </c:dPt>
          <c:dPt>
            <c:idx val="12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949C-44A0-AE93-9D23E48E9135}"/>
              </c:ext>
            </c:extLst>
          </c:dPt>
          <c:dPt>
            <c:idx val="16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949C-44A0-AE93-9D23E48E9135}"/>
              </c:ext>
            </c:extLst>
          </c:dPt>
          <c:dPt>
            <c:idx val="20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949C-44A0-AE93-9D23E48E9135}"/>
              </c:ext>
            </c:extLst>
          </c:dPt>
          <c:dPt>
            <c:idx val="24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949C-44A0-AE93-9D23E48E9135}"/>
              </c:ext>
            </c:extLst>
          </c:dPt>
          <c:dPt>
            <c:idx val="28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949C-44A0-AE93-9D23E48E9135}"/>
              </c:ext>
            </c:extLst>
          </c:dPt>
          <c:dPt>
            <c:idx val="32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949C-44A0-AE93-9D23E48E9135}"/>
              </c:ext>
            </c:extLst>
          </c:dPt>
          <c:dPt>
            <c:idx val="36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949C-44A0-AE93-9D23E48E9135}"/>
              </c:ext>
            </c:extLst>
          </c:dPt>
          <c:dPt>
            <c:idx val="40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949C-44A0-AE93-9D23E48E9135}"/>
              </c:ext>
            </c:extLst>
          </c:dPt>
          <c:dPt>
            <c:idx val="44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949C-44A0-AE93-9D23E48E9135}"/>
              </c:ext>
            </c:extLst>
          </c:dPt>
          <c:dPt>
            <c:idx val="48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949C-44A0-AE93-9D23E48E9135}"/>
              </c:ext>
            </c:extLst>
          </c:dPt>
          <c:dPt>
            <c:idx val="52"/>
            <c:marker>
              <c:symbol val="circle"/>
              <c:size val="8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949C-44A0-AE93-9D23E48E9135}"/>
              </c:ext>
            </c:extLst>
          </c:dPt>
          <c:xVal>
            <c:numRef>
              <c:f>Chinook!$D$227:$D$282</c:f>
              <c:numCache>
                <c:formatCode>General</c:formatCode>
                <c:ptCount val="56"/>
                <c:pt idx="0">
                  <c:v>1998.1</c:v>
                </c:pt>
                <c:pt idx="1">
                  <c:v>1998.1999999999998</c:v>
                </c:pt>
                <c:pt idx="2">
                  <c:v>1998.2999999999997</c:v>
                </c:pt>
                <c:pt idx="3">
                  <c:v>1998.3999999999996</c:v>
                </c:pt>
                <c:pt idx="4">
                  <c:v>1999.1</c:v>
                </c:pt>
                <c:pt idx="5">
                  <c:v>1999.1999999999998</c:v>
                </c:pt>
                <c:pt idx="6">
                  <c:v>1999.2999999999997</c:v>
                </c:pt>
                <c:pt idx="7">
                  <c:v>1999.3999999999996</c:v>
                </c:pt>
                <c:pt idx="8">
                  <c:v>2000.1</c:v>
                </c:pt>
                <c:pt idx="9">
                  <c:v>2000.1999999999998</c:v>
                </c:pt>
                <c:pt idx="10">
                  <c:v>2000.2999999999997</c:v>
                </c:pt>
                <c:pt idx="11">
                  <c:v>2000.3999999999996</c:v>
                </c:pt>
                <c:pt idx="12">
                  <c:v>2001.1</c:v>
                </c:pt>
                <c:pt idx="13">
                  <c:v>2001.1999999999998</c:v>
                </c:pt>
                <c:pt idx="14">
                  <c:v>2001.2999999999997</c:v>
                </c:pt>
                <c:pt idx="15">
                  <c:v>2001.3999999999996</c:v>
                </c:pt>
                <c:pt idx="16">
                  <c:v>2002.1</c:v>
                </c:pt>
                <c:pt idx="17">
                  <c:v>2002.1999999999998</c:v>
                </c:pt>
                <c:pt idx="18">
                  <c:v>2002.2999999999997</c:v>
                </c:pt>
                <c:pt idx="19">
                  <c:v>2002.3999999999996</c:v>
                </c:pt>
                <c:pt idx="20">
                  <c:v>2003.1</c:v>
                </c:pt>
                <c:pt idx="21">
                  <c:v>2003.1999999999998</c:v>
                </c:pt>
                <c:pt idx="22">
                  <c:v>2003.2999999999997</c:v>
                </c:pt>
                <c:pt idx="23">
                  <c:v>2003.3999999999996</c:v>
                </c:pt>
                <c:pt idx="24">
                  <c:v>2004.1</c:v>
                </c:pt>
                <c:pt idx="25">
                  <c:v>2004.1999999999998</c:v>
                </c:pt>
                <c:pt idx="26">
                  <c:v>2004.2999999999997</c:v>
                </c:pt>
                <c:pt idx="27">
                  <c:v>2004.3999999999996</c:v>
                </c:pt>
                <c:pt idx="28">
                  <c:v>2005.1</c:v>
                </c:pt>
                <c:pt idx="29">
                  <c:v>2005.1999999999998</c:v>
                </c:pt>
                <c:pt idx="30">
                  <c:v>2005.2999999999997</c:v>
                </c:pt>
                <c:pt idx="31">
                  <c:v>2005.3999999999996</c:v>
                </c:pt>
                <c:pt idx="32">
                  <c:v>2006.1</c:v>
                </c:pt>
                <c:pt idx="33">
                  <c:v>2006.1999999999998</c:v>
                </c:pt>
                <c:pt idx="34">
                  <c:v>2006.2999999999997</c:v>
                </c:pt>
                <c:pt idx="35">
                  <c:v>2006.3999999999996</c:v>
                </c:pt>
                <c:pt idx="36">
                  <c:v>2007.1</c:v>
                </c:pt>
                <c:pt idx="37">
                  <c:v>2007.2</c:v>
                </c:pt>
                <c:pt idx="38">
                  <c:v>2007.3</c:v>
                </c:pt>
                <c:pt idx="39">
                  <c:v>2007.4</c:v>
                </c:pt>
                <c:pt idx="40">
                  <c:v>2008.1</c:v>
                </c:pt>
                <c:pt idx="41">
                  <c:v>2008.2</c:v>
                </c:pt>
                <c:pt idx="42">
                  <c:v>2008.3</c:v>
                </c:pt>
                <c:pt idx="43">
                  <c:v>2008.4</c:v>
                </c:pt>
                <c:pt idx="44">
                  <c:v>2009.1</c:v>
                </c:pt>
                <c:pt idx="45">
                  <c:v>2009.2</c:v>
                </c:pt>
                <c:pt idx="46">
                  <c:v>2009.3</c:v>
                </c:pt>
                <c:pt idx="47">
                  <c:v>2009.4</c:v>
                </c:pt>
                <c:pt idx="48">
                  <c:v>2010.1</c:v>
                </c:pt>
                <c:pt idx="49">
                  <c:v>2010.2</c:v>
                </c:pt>
                <c:pt idx="50">
                  <c:v>2010.3</c:v>
                </c:pt>
                <c:pt idx="51">
                  <c:v>2010.4</c:v>
                </c:pt>
                <c:pt idx="52">
                  <c:v>2011.1</c:v>
                </c:pt>
                <c:pt idx="53">
                  <c:v>2011.2</c:v>
                </c:pt>
                <c:pt idx="54">
                  <c:v>2011.3</c:v>
                </c:pt>
                <c:pt idx="55">
                  <c:v>2011.4</c:v>
                </c:pt>
              </c:numCache>
            </c:numRef>
          </c:xVal>
          <c:yVal>
            <c:numRef>
              <c:f>Chinook!$H$227:$H$282</c:f>
              <c:numCache>
                <c:formatCode>General</c:formatCode>
                <c:ptCount val="56"/>
                <c:pt idx="0">
                  <c:v>21.171764705882353</c:v>
                </c:pt>
                <c:pt idx="1">
                  <c:v>16.834593724859214</c:v>
                </c:pt>
                <c:pt idx="2">
                  <c:v>15.29279835390949</c:v>
                </c:pt>
                <c:pt idx="3">
                  <c:v>11.052777777777781</c:v>
                </c:pt>
                <c:pt idx="4">
                  <c:v>18.267518248175175</c:v>
                </c:pt>
                <c:pt idx="5">
                  <c:v>16.933708838821484</c:v>
                </c:pt>
                <c:pt idx="6">
                  <c:v>13.854455445544572</c:v>
                </c:pt>
                <c:pt idx="7">
                  <c:v>9.9389684813753494</c:v>
                </c:pt>
                <c:pt idx="8">
                  <c:v>19.898105263157916</c:v>
                </c:pt>
                <c:pt idx="9">
                  <c:v>17.233798677443033</c:v>
                </c:pt>
                <c:pt idx="10">
                  <c:v>15.945180722891566</c:v>
                </c:pt>
                <c:pt idx="11">
                  <c:v>12.08465608465608</c:v>
                </c:pt>
                <c:pt idx="12">
                  <c:v>40.756674473067932</c:v>
                </c:pt>
                <c:pt idx="13">
                  <c:v>33.927839920457338</c:v>
                </c:pt>
                <c:pt idx="14">
                  <c:v>24.945681293302567</c:v>
                </c:pt>
                <c:pt idx="15">
                  <c:v>23.902631578947368</c:v>
                </c:pt>
                <c:pt idx="16">
                  <c:v>26.789012738853515</c:v>
                </c:pt>
                <c:pt idx="17">
                  <c:v>18.323947836395945</c:v>
                </c:pt>
                <c:pt idx="18">
                  <c:v>15.515748963883947</c:v>
                </c:pt>
                <c:pt idx="19">
                  <c:v>12.590721649484538</c:v>
                </c:pt>
                <c:pt idx="20">
                  <c:v>21.396825396825395</c:v>
                </c:pt>
                <c:pt idx="21">
                  <c:v>17.131314623338266</c:v>
                </c:pt>
                <c:pt idx="22">
                  <c:v>13.88623141564319</c:v>
                </c:pt>
                <c:pt idx="23">
                  <c:v>10.482539682539679</c:v>
                </c:pt>
                <c:pt idx="24">
                  <c:v>23.824375</c:v>
                </c:pt>
                <c:pt idx="25">
                  <c:v>15.817254685777289</c:v>
                </c:pt>
                <c:pt idx="26">
                  <c:v>17.521979434447331</c:v>
                </c:pt>
                <c:pt idx="27">
                  <c:v>12.819383259911888</c:v>
                </c:pt>
                <c:pt idx="28">
                  <c:v>26.63945945945947</c:v>
                </c:pt>
                <c:pt idx="29">
                  <c:v>17.096202531645559</c:v>
                </c:pt>
                <c:pt idx="30">
                  <c:v>14.899596541786737</c:v>
                </c:pt>
                <c:pt idx="31">
                  <c:v>15.816279069767445</c:v>
                </c:pt>
                <c:pt idx="32">
                  <c:v>23.988433734939779</c:v>
                </c:pt>
                <c:pt idx="33">
                  <c:v>14.951639770952651</c:v>
                </c:pt>
                <c:pt idx="34">
                  <c:v>11.494691224268704</c:v>
                </c:pt>
                <c:pt idx="35">
                  <c:v>10.788372093023257</c:v>
                </c:pt>
                <c:pt idx="36">
                  <c:v>23.392549476135002</c:v>
                </c:pt>
                <c:pt idx="37">
                  <c:v>14.305899419729183</c:v>
                </c:pt>
                <c:pt idx="38">
                  <c:v>12.442199488491053</c:v>
                </c:pt>
                <c:pt idx="39">
                  <c:v>12.741176470588233</c:v>
                </c:pt>
                <c:pt idx="40">
                  <c:v>25.792307692307695</c:v>
                </c:pt>
                <c:pt idx="41">
                  <c:v>17.733442265795212</c:v>
                </c:pt>
                <c:pt idx="42">
                  <c:v>13.31715846994534</c:v>
                </c:pt>
                <c:pt idx="43">
                  <c:v>13.932894736842107</c:v>
                </c:pt>
                <c:pt idx="44">
                  <c:v>22.050000000000004</c:v>
                </c:pt>
                <c:pt idx="45">
                  <c:v>17.681910569105703</c:v>
                </c:pt>
                <c:pt idx="46">
                  <c:v>11.510074074074067</c:v>
                </c:pt>
                <c:pt idx="47">
                  <c:v>10.450000000000001</c:v>
                </c:pt>
                <c:pt idx="48">
                  <c:v>17.089622641509436</c:v>
                </c:pt>
                <c:pt idx="49">
                  <c:v>16.339233038348098</c:v>
                </c:pt>
                <c:pt idx="50">
                  <c:v>12.373005319148936</c:v>
                </c:pt>
                <c:pt idx="51">
                  <c:v>12.250757575757582</c:v>
                </c:pt>
                <c:pt idx="52">
                  <c:v>20.981941747572815</c:v>
                </c:pt>
                <c:pt idx="53">
                  <c:v>14.496524329692148</c:v>
                </c:pt>
                <c:pt idx="54">
                  <c:v>10.589130434782607</c:v>
                </c:pt>
                <c:pt idx="55">
                  <c:v>10.199999999999999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49C-44A0-AE93-9D23E48E9135}"/>
            </c:ext>
          </c:extLst>
        </c:ser>
        <c:ser>
          <c:idx val="1"/>
          <c:order val="1"/>
          <c:tx>
            <c:strRef>
              <c:f>Chinook!$P$226</c:f>
              <c:strCache>
                <c:ptCount val="1"/>
                <c:pt idx="0">
                  <c:v>pred.ftt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square"/>
            <c:size val="9"/>
            <c:spPr>
              <a:solidFill>
                <a:srgbClr val="FFFF00">
                  <a:alpha val="60000"/>
                </a:srgbClr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Chinook!$D$227:$D$282</c:f>
              <c:numCache>
                <c:formatCode>General</c:formatCode>
                <c:ptCount val="56"/>
                <c:pt idx="0">
                  <c:v>1998.1</c:v>
                </c:pt>
                <c:pt idx="1">
                  <c:v>1998.1999999999998</c:v>
                </c:pt>
                <c:pt idx="2">
                  <c:v>1998.2999999999997</c:v>
                </c:pt>
                <c:pt idx="3">
                  <c:v>1998.3999999999996</c:v>
                </c:pt>
                <c:pt idx="4">
                  <c:v>1999.1</c:v>
                </c:pt>
                <c:pt idx="5">
                  <c:v>1999.1999999999998</c:v>
                </c:pt>
                <c:pt idx="6">
                  <c:v>1999.2999999999997</c:v>
                </c:pt>
                <c:pt idx="7">
                  <c:v>1999.3999999999996</c:v>
                </c:pt>
                <c:pt idx="8">
                  <c:v>2000.1</c:v>
                </c:pt>
                <c:pt idx="9">
                  <c:v>2000.1999999999998</c:v>
                </c:pt>
                <c:pt idx="10">
                  <c:v>2000.2999999999997</c:v>
                </c:pt>
                <c:pt idx="11">
                  <c:v>2000.3999999999996</c:v>
                </c:pt>
                <c:pt idx="12">
                  <c:v>2001.1</c:v>
                </c:pt>
                <c:pt idx="13">
                  <c:v>2001.1999999999998</c:v>
                </c:pt>
                <c:pt idx="14">
                  <c:v>2001.2999999999997</c:v>
                </c:pt>
                <c:pt idx="15">
                  <c:v>2001.3999999999996</c:v>
                </c:pt>
                <c:pt idx="16">
                  <c:v>2002.1</c:v>
                </c:pt>
                <c:pt idx="17">
                  <c:v>2002.1999999999998</c:v>
                </c:pt>
                <c:pt idx="18">
                  <c:v>2002.2999999999997</c:v>
                </c:pt>
                <c:pt idx="19">
                  <c:v>2002.3999999999996</c:v>
                </c:pt>
                <c:pt idx="20">
                  <c:v>2003.1</c:v>
                </c:pt>
                <c:pt idx="21">
                  <c:v>2003.1999999999998</c:v>
                </c:pt>
                <c:pt idx="22">
                  <c:v>2003.2999999999997</c:v>
                </c:pt>
                <c:pt idx="23">
                  <c:v>2003.3999999999996</c:v>
                </c:pt>
                <c:pt idx="24">
                  <c:v>2004.1</c:v>
                </c:pt>
                <c:pt idx="25">
                  <c:v>2004.1999999999998</c:v>
                </c:pt>
                <c:pt idx="26">
                  <c:v>2004.2999999999997</c:v>
                </c:pt>
                <c:pt idx="27">
                  <c:v>2004.3999999999996</c:v>
                </c:pt>
                <c:pt idx="28">
                  <c:v>2005.1</c:v>
                </c:pt>
                <c:pt idx="29">
                  <c:v>2005.1999999999998</c:v>
                </c:pt>
                <c:pt idx="30">
                  <c:v>2005.2999999999997</c:v>
                </c:pt>
                <c:pt idx="31">
                  <c:v>2005.3999999999996</c:v>
                </c:pt>
                <c:pt idx="32">
                  <c:v>2006.1</c:v>
                </c:pt>
                <c:pt idx="33">
                  <c:v>2006.1999999999998</c:v>
                </c:pt>
                <c:pt idx="34">
                  <c:v>2006.2999999999997</c:v>
                </c:pt>
                <c:pt idx="35">
                  <c:v>2006.3999999999996</c:v>
                </c:pt>
                <c:pt idx="36">
                  <c:v>2007.1</c:v>
                </c:pt>
                <c:pt idx="37">
                  <c:v>2007.2</c:v>
                </c:pt>
                <c:pt idx="38">
                  <c:v>2007.3</c:v>
                </c:pt>
                <c:pt idx="39">
                  <c:v>2007.4</c:v>
                </c:pt>
                <c:pt idx="40">
                  <c:v>2008.1</c:v>
                </c:pt>
                <c:pt idx="41">
                  <c:v>2008.2</c:v>
                </c:pt>
                <c:pt idx="42">
                  <c:v>2008.3</c:v>
                </c:pt>
                <c:pt idx="43">
                  <c:v>2008.4</c:v>
                </c:pt>
                <c:pt idx="44">
                  <c:v>2009.1</c:v>
                </c:pt>
                <c:pt idx="45">
                  <c:v>2009.2</c:v>
                </c:pt>
                <c:pt idx="46">
                  <c:v>2009.3</c:v>
                </c:pt>
                <c:pt idx="47">
                  <c:v>2009.4</c:v>
                </c:pt>
                <c:pt idx="48">
                  <c:v>2010.1</c:v>
                </c:pt>
                <c:pt idx="49">
                  <c:v>2010.2</c:v>
                </c:pt>
                <c:pt idx="50">
                  <c:v>2010.3</c:v>
                </c:pt>
                <c:pt idx="51">
                  <c:v>2010.4</c:v>
                </c:pt>
                <c:pt idx="52">
                  <c:v>2011.1</c:v>
                </c:pt>
                <c:pt idx="53">
                  <c:v>2011.2</c:v>
                </c:pt>
                <c:pt idx="54">
                  <c:v>2011.3</c:v>
                </c:pt>
                <c:pt idx="55">
                  <c:v>2011.4</c:v>
                </c:pt>
              </c:numCache>
            </c:numRef>
          </c:xVal>
          <c:yVal>
            <c:numRef>
              <c:f>Chinook!$P$227:$P$282</c:f>
              <c:numCache>
                <c:formatCode>General</c:formatCode>
                <c:ptCount val="56"/>
                <c:pt idx="0">
                  <c:v>22.032851000000001</c:v>
                </c:pt>
                <c:pt idx="1">
                  <c:v>16.603165000000001</c:v>
                </c:pt>
                <c:pt idx="2">
                  <c:v>13.212987999999999</c:v>
                </c:pt>
                <c:pt idx="3">
                  <c:v>11.265984</c:v>
                </c:pt>
                <c:pt idx="4">
                  <c:v>20.481180999999999</c:v>
                </c:pt>
                <c:pt idx="5">
                  <c:v>16.229568</c:v>
                </c:pt>
                <c:pt idx="6">
                  <c:v>13.091481999999999</c:v>
                </c:pt>
                <c:pt idx="7">
                  <c:v>11.379600999999999</c:v>
                </c:pt>
                <c:pt idx="8">
                  <c:v>21.190214000000001</c:v>
                </c:pt>
                <c:pt idx="9">
                  <c:v>16.921793000000001</c:v>
                </c:pt>
                <c:pt idx="10">
                  <c:v>13.876179</c:v>
                </c:pt>
                <c:pt idx="11">
                  <c:v>12.500997</c:v>
                </c:pt>
                <c:pt idx="12">
                  <c:v>42.208508999999999</c:v>
                </c:pt>
                <c:pt idx="13">
                  <c:v>28.547791</c:v>
                </c:pt>
                <c:pt idx="14">
                  <c:v>22.961154000000001</c:v>
                </c:pt>
                <c:pt idx="15">
                  <c:v>25.954353000000001</c:v>
                </c:pt>
                <c:pt idx="16">
                  <c:v>23.614277000000001</c:v>
                </c:pt>
                <c:pt idx="17">
                  <c:v>19.132086999999999</c:v>
                </c:pt>
                <c:pt idx="18">
                  <c:v>15.122426000000001</c:v>
                </c:pt>
                <c:pt idx="19">
                  <c:v>12.286172000000001</c:v>
                </c:pt>
                <c:pt idx="20">
                  <c:v>21.002372000000001</c:v>
                </c:pt>
                <c:pt idx="21">
                  <c:v>16.403207999999999</c:v>
                </c:pt>
                <c:pt idx="22">
                  <c:v>13.685788000000001</c:v>
                </c:pt>
                <c:pt idx="23">
                  <c:v>12.081148000000001</c:v>
                </c:pt>
                <c:pt idx="24">
                  <c:v>24.577587999999999</c:v>
                </c:pt>
                <c:pt idx="25">
                  <c:v>18.131572999999999</c:v>
                </c:pt>
                <c:pt idx="26">
                  <c:v>15.422672</c:v>
                </c:pt>
                <c:pt idx="27">
                  <c:v>13.20074</c:v>
                </c:pt>
                <c:pt idx="28">
                  <c:v>27.335291999999999</c:v>
                </c:pt>
                <c:pt idx="29">
                  <c:v>19.515039999999999</c:v>
                </c:pt>
                <c:pt idx="30">
                  <c:v>14.655976000000001</c:v>
                </c:pt>
                <c:pt idx="31">
                  <c:v>13.951063</c:v>
                </c:pt>
                <c:pt idx="32">
                  <c:v>20.777740999999999</c:v>
                </c:pt>
                <c:pt idx="33">
                  <c:v>16.416889000000001</c:v>
                </c:pt>
                <c:pt idx="34">
                  <c:v>12.545529</c:v>
                </c:pt>
                <c:pt idx="35">
                  <c:v>11.096883999999999</c:v>
                </c:pt>
                <c:pt idx="36">
                  <c:v>21.712472000000002</c:v>
                </c:pt>
                <c:pt idx="37">
                  <c:v>16.283221999999999</c:v>
                </c:pt>
                <c:pt idx="38">
                  <c:v>13.533733</c:v>
                </c:pt>
                <c:pt idx="39">
                  <c:v>12.335216000000001</c:v>
                </c:pt>
                <c:pt idx="40">
                  <c:v>23.102415000000001</c:v>
                </c:pt>
                <c:pt idx="41">
                  <c:v>17.275388</c:v>
                </c:pt>
                <c:pt idx="42">
                  <c:v>13.188279</c:v>
                </c:pt>
                <c:pt idx="43">
                  <c:v>11.846731</c:v>
                </c:pt>
                <c:pt idx="44">
                  <c:v>20.239253999999999</c:v>
                </c:pt>
                <c:pt idx="45">
                  <c:v>16.053280000000001</c:v>
                </c:pt>
                <c:pt idx="46">
                  <c:v>12.898922000000001</c:v>
                </c:pt>
                <c:pt idx="47">
                  <c:v>11.608866000000001</c:v>
                </c:pt>
                <c:pt idx="48">
                  <c:v>21.468942999999999</c:v>
                </c:pt>
                <c:pt idx="49">
                  <c:v>16.767081999999998</c:v>
                </c:pt>
                <c:pt idx="50">
                  <c:v>13.100436</c:v>
                </c:pt>
                <c:pt idx="51">
                  <c:v>10.725503</c:v>
                </c:pt>
                <c:pt idx="52">
                  <c:v>20.067875999999998</c:v>
                </c:pt>
                <c:pt idx="53">
                  <c:v>15.255088000000001</c:v>
                </c:pt>
                <c:pt idx="54">
                  <c:v>11.445349999999999</c:v>
                </c:pt>
                <c:pt idx="55">
                  <c:v>9.8821239999999992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49C-44A0-AE93-9D23E48E91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2058927"/>
        <c:axId val="992055599"/>
      </c:scatterChart>
      <c:valAx>
        <c:axId val="992058927"/>
        <c:scaling>
          <c:orientation val="minMax"/>
          <c:max val="2012"/>
          <c:min val="1998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2055599"/>
        <c:crosses val="autoZero"/>
        <c:crossBetween val="midCat"/>
        <c:majorUnit val="3"/>
      </c:valAx>
      <c:valAx>
        <c:axId val="9920555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205892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steelhead!$I$472</c:f>
              <c:strCache>
                <c:ptCount val="1"/>
                <c:pt idx="0">
                  <c:v>S.r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00FF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5D5F-408D-A0A6-0484F0344350}"/>
              </c:ext>
            </c:extLst>
          </c:dPt>
          <c:dPt>
            <c:idx val="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D5F-408D-A0A6-0484F0344350}"/>
              </c:ext>
            </c:extLst>
          </c:dPt>
          <c:dPt>
            <c:idx val="9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5D5F-408D-A0A6-0484F0344350}"/>
              </c:ext>
            </c:extLst>
          </c:dPt>
          <c:dPt>
            <c:idx val="13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D5F-408D-A0A6-0484F0344350}"/>
              </c:ext>
            </c:extLst>
          </c:dPt>
          <c:dPt>
            <c:idx val="1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5D5F-408D-A0A6-0484F0344350}"/>
              </c:ext>
            </c:extLst>
          </c:dPt>
          <c:dPt>
            <c:idx val="1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5D5F-408D-A0A6-0484F0344350}"/>
              </c:ext>
            </c:extLst>
          </c:dPt>
          <c:dPt>
            <c:idx val="2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5D5F-408D-A0A6-0484F0344350}"/>
              </c:ext>
            </c:extLst>
          </c:dPt>
          <c:dPt>
            <c:idx val="2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5D5F-408D-A0A6-0484F0344350}"/>
              </c:ext>
            </c:extLst>
          </c:dPt>
          <c:dPt>
            <c:idx val="26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5D5F-408D-A0A6-0484F0344350}"/>
              </c:ext>
            </c:extLst>
          </c:dPt>
          <c:dPt>
            <c:idx val="2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5D5F-408D-A0A6-0484F0344350}"/>
              </c:ext>
            </c:extLst>
          </c:dPt>
          <c:dPt>
            <c:idx val="3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5D5F-408D-A0A6-0484F0344350}"/>
              </c:ext>
            </c:extLst>
          </c:dPt>
          <c:dPt>
            <c:idx val="33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5D5F-408D-A0A6-0484F0344350}"/>
              </c:ext>
            </c:extLst>
          </c:dPt>
          <c:dPt>
            <c:idx val="36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5D5F-408D-A0A6-0484F0344350}"/>
              </c:ext>
            </c:extLst>
          </c:dPt>
          <c:dPt>
            <c:idx val="39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5D5F-408D-A0A6-0484F0344350}"/>
              </c:ext>
            </c:extLst>
          </c:dPt>
          <c:dPt>
            <c:idx val="43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5D5F-408D-A0A6-0484F0344350}"/>
              </c:ext>
            </c:extLst>
          </c:dPt>
          <c:dPt>
            <c:idx val="4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5D5F-408D-A0A6-0484F0344350}"/>
              </c:ext>
            </c:extLst>
          </c:dPt>
          <c:xVal>
            <c:numRef>
              <c:f>steelhead!$D$473:$D$523</c:f>
              <c:numCache>
                <c:formatCode>General</c:formatCode>
                <c:ptCount val="51"/>
                <c:pt idx="0">
                  <c:v>1999.1</c:v>
                </c:pt>
                <c:pt idx="1">
                  <c:v>1999.1999999999998</c:v>
                </c:pt>
                <c:pt idx="2">
                  <c:v>1999.2999999999997</c:v>
                </c:pt>
                <c:pt idx="3">
                  <c:v>1999.3999999999996</c:v>
                </c:pt>
                <c:pt idx="4">
                  <c:v>2000.1</c:v>
                </c:pt>
                <c:pt idx="5">
                  <c:v>2000.1999999999998</c:v>
                </c:pt>
                <c:pt idx="6">
                  <c:v>2000.2999999999997</c:v>
                </c:pt>
                <c:pt idx="7">
                  <c:v>2001.1999999999998</c:v>
                </c:pt>
                <c:pt idx="8">
                  <c:v>2001.2999999999997</c:v>
                </c:pt>
                <c:pt idx="9">
                  <c:v>2002.1</c:v>
                </c:pt>
                <c:pt idx="10">
                  <c:v>2002.1999999999998</c:v>
                </c:pt>
                <c:pt idx="11">
                  <c:v>2002.2999999999997</c:v>
                </c:pt>
                <c:pt idx="12">
                  <c:v>2002.3999999999996</c:v>
                </c:pt>
                <c:pt idx="13">
                  <c:v>2003.1</c:v>
                </c:pt>
                <c:pt idx="14">
                  <c:v>2003.1999999999998</c:v>
                </c:pt>
                <c:pt idx="15">
                  <c:v>2003.2999999999997</c:v>
                </c:pt>
                <c:pt idx="16">
                  <c:v>2003.3999999999996</c:v>
                </c:pt>
                <c:pt idx="17">
                  <c:v>2004.2999999999997</c:v>
                </c:pt>
                <c:pt idx="18">
                  <c:v>2005.1999999999998</c:v>
                </c:pt>
                <c:pt idx="19">
                  <c:v>2005.2999999999997</c:v>
                </c:pt>
                <c:pt idx="20">
                  <c:v>2006.1999999999998</c:v>
                </c:pt>
                <c:pt idx="21">
                  <c:v>2006.2999999999997</c:v>
                </c:pt>
                <c:pt idx="22">
                  <c:v>2007.1</c:v>
                </c:pt>
                <c:pt idx="23">
                  <c:v>2007.1999999999998</c:v>
                </c:pt>
                <c:pt idx="24">
                  <c:v>2007.2999999999997</c:v>
                </c:pt>
                <c:pt idx="25">
                  <c:v>2007.3999999999996</c:v>
                </c:pt>
                <c:pt idx="26">
                  <c:v>2008.1</c:v>
                </c:pt>
                <c:pt idx="27">
                  <c:v>2008.1999999999998</c:v>
                </c:pt>
                <c:pt idx="28">
                  <c:v>2009.1</c:v>
                </c:pt>
                <c:pt idx="29">
                  <c:v>2009.1999999999998</c:v>
                </c:pt>
                <c:pt idx="30">
                  <c:v>2010.1999999999998</c:v>
                </c:pt>
                <c:pt idx="31">
                  <c:v>2010.2999999999997</c:v>
                </c:pt>
                <c:pt idx="32">
                  <c:v>2010.3999999999996</c:v>
                </c:pt>
                <c:pt idx="33">
                  <c:v>2011.1</c:v>
                </c:pt>
                <c:pt idx="34">
                  <c:v>2011.1999999999998</c:v>
                </c:pt>
                <c:pt idx="35">
                  <c:v>2011.2999999999997</c:v>
                </c:pt>
                <c:pt idx="36">
                  <c:v>2012.1999999999998</c:v>
                </c:pt>
                <c:pt idx="37">
                  <c:v>2012.2999999999997</c:v>
                </c:pt>
                <c:pt idx="38">
                  <c:v>2012.3999999999996</c:v>
                </c:pt>
                <c:pt idx="39">
                  <c:v>2013.1</c:v>
                </c:pt>
                <c:pt idx="40">
                  <c:v>2013.1999999999998</c:v>
                </c:pt>
                <c:pt idx="41">
                  <c:v>2013.2999999999997</c:v>
                </c:pt>
                <c:pt idx="42">
                  <c:v>2013.3999999999996</c:v>
                </c:pt>
                <c:pt idx="43">
                  <c:v>2014.1</c:v>
                </c:pt>
                <c:pt idx="44">
                  <c:v>2014.1999999999998</c:v>
                </c:pt>
                <c:pt idx="45">
                  <c:v>2014.2999999999997</c:v>
                </c:pt>
                <c:pt idx="46">
                  <c:v>2014.3999999999996</c:v>
                </c:pt>
                <c:pt idx="47">
                  <c:v>2015.1</c:v>
                </c:pt>
                <c:pt idx="48">
                  <c:v>2015.1999999999998</c:v>
                </c:pt>
                <c:pt idx="49">
                  <c:v>2015.2999999999997</c:v>
                </c:pt>
                <c:pt idx="50">
                  <c:v>2015.3999999999996</c:v>
                </c:pt>
              </c:numCache>
            </c:numRef>
          </c:xVal>
          <c:yVal>
            <c:numRef>
              <c:f>steelhead!$I$473:$I$523</c:f>
              <c:numCache>
                <c:formatCode>General</c:formatCode>
                <c:ptCount val="51"/>
                <c:pt idx="0">
                  <c:v>0.439</c:v>
                </c:pt>
                <c:pt idx="1">
                  <c:v>0.54900000000000004</c:v>
                </c:pt>
                <c:pt idx="2">
                  <c:v>0.47799999999999998</c:v>
                </c:pt>
                <c:pt idx="3">
                  <c:v>0.40799999999999997</c:v>
                </c:pt>
                <c:pt idx="4">
                  <c:v>0.61599999999999999</c:v>
                </c:pt>
                <c:pt idx="5">
                  <c:v>0.56399999999999995</c:v>
                </c:pt>
                <c:pt idx="6">
                  <c:v>0.27500000000000002</c:v>
                </c:pt>
                <c:pt idx="7">
                  <c:v>3.6999999999999998E-2</c:v>
                </c:pt>
                <c:pt idx="8">
                  <c:v>0.03</c:v>
                </c:pt>
                <c:pt idx="9">
                  <c:v>0.629</c:v>
                </c:pt>
                <c:pt idx="10">
                  <c:v>0.35599999999999998</c:v>
                </c:pt>
                <c:pt idx="11">
                  <c:v>0.23499999999999999</c:v>
                </c:pt>
                <c:pt idx="12">
                  <c:v>0.318</c:v>
                </c:pt>
                <c:pt idx="13">
                  <c:v>0.52600000000000002</c:v>
                </c:pt>
                <c:pt idx="14">
                  <c:v>0.4</c:v>
                </c:pt>
                <c:pt idx="15">
                  <c:v>0.443</c:v>
                </c:pt>
                <c:pt idx="16">
                  <c:v>0.438</c:v>
                </c:pt>
                <c:pt idx="17">
                  <c:v>0.11700000000000001</c:v>
                </c:pt>
                <c:pt idx="18">
                  <c:v>0.28399999999999997</c:v>
                </c:pt>
                <c:pt idx="19">
                  <c:v>0.377</c:v>
                </c:pt>
                <c:pt idx="20">
                  <c:v>0.49852882035736718</c:v>
                </c:pt>
                <c:pt idx="21">
                  <c:v>0.48114889328838084</c:v>
                </c:pt>
                <c:pt idx="22">
                  <c:v>0.544380499640299</c:v>
                </c:pt>
                <c:pt idx="23">
                  <c:v>0.44893185579599049</c:v>
                </c:pt>
                <c:pt idx="24">
                  <c:v>0.35759173795221649</c:v>
                </c:pt>
                <c:pt idx="25">
                  <c:v>0.1307691348225952</c:v>
                </c:pt>
                <c:pt idx="26">
                  <c:v>0.47959772967318293</c:v>
                </c:pt>
                <c:pt idx="27">
                  <c:v>0.54932233790088292</c:v>
                </c:pt>
                <c:pt idx="28">
                  <c:v>0.65268225377804601</c:v>
                </c:pt>
                <c:pt idx="29">
                  <c:v>0.6533502909791683</c:v>
                </c:pt>
                <c:pt idx="30">
                  <c:v>0.53338017698781204</c:v>
                </c:pt>
                <c:pt idx="31">
                  <c:v>0.52312890325665606</c:v>
                </c:pt>
                <c:pt idx="32">
                  <c:v>0.50652766464356447</c:v>
                </c:pt>
                <c:pt idx="33">
                  <c:v>0.66522458752529845</c:v>
                </c:pt>
                <c:pt idx="34">
                  <c:v>0.59696242741618255</c:v>
                </c:pt>
                <c:pt idx="35">
                  <c:v>0.43873791664307921</c:v>
                </c:pt>
                <c:pt idx="36">
                  <c:v>0.77622375191210879</c:v>
                </c:pt>
                <c:pt idx="37">
                  <c:v>0.7971978746972147</c:v>
                </c:pt>
                <c:pt idx="38">
                  <c:v>0.32364076816066378</c:v>
                </c:pt>
                <c:pt idx="39">
                  <c:v>0.61266568862252968</c:v>
                </c:pt>
                <c:pt idx="40">
                  <c:v>0.7171554660813072</c:v>
                </c:pt>
                <c:pt idx="41">
                  <c:v>0.57276741410802401</c:v>
                </c:pt>
                <c:pt idx="42">
                  <c:v>0.36517635310049323</c:v>
                </c:pt>
                <c:pt idx="43">
                  <c:v>0.56995397857774455</c:v>
                </c:pt>
                <c:pt idx="44">
                  <c:v>0.90649320037797476</c:v>
                </c:pt>
                <c:pt idx="45">
                  <c:v>0.61865880974743037</c:v>
                </c:pt>
                <c:pt idx="46">
                  <c:v>0.49399387036588416</c:v>
                </c:pt>
                <c:pt idx="47">
                  <c:v>0.62895366966427413</c:v>
                </c:pt>
                <c:pt idx="48">
                  <c:v>0.56022838795173324</c:v>
                </c:pt>
                <c:pt idx="49">
                  <c:v>0.39032846125963078</c:v>
                </c:pt>
                <c:pt idx="50">
                  <c:v>0.31173528125766714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D5F-408D-A0A6-0484F0344350}"/>
            </c:ext>
          </c:extLst>
        </c:ser>
        <c:ser>
          <c:idx val="1"/>
          <c:order val="1"/>
          <c:tx>
            <c:strRef>
              <c:f>steelhead!$O$472</c:f>
              <c:strCache>
                <c:ptCount val="1"/>
                <c:pt idx="0">
                  <c:v>pred.S.r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square"/>
            <c:size val="9"/>
            <c:spPr>
              <a:solidFill>
                <a:srgbClr val="FFFF00">
                  <a:alpha val="60000"/>
                </a:srgbClr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steelhead!$D$473:$D$523</c:f>
              <c:numCache>
                <c:formatCode>General</c:formatCode>
                <c:ptCount val="51"/>
                <c:pt idx="0">
                  <c:v>1999.1</c:v>
                </c:pt>
                <c:pt idx="1">
                  <c:v>1999.1999999999998</c:v>
                </c:pt>
                <c:pt idx="2">
                  <c:v>1999.2999999999997</c:v>
                </c:pt>
                <c:pt idx="3">
                  <c:v>1999.3999999999996</c:v>
                </c:pt>
                <c:pt idx="4">
                  <c:v>2000.1</c:v>
                </c:pt>
                <c:pt idx="5">
                  <c:v>2000.1999999999998</c:v>
                </c:pt>
                <c:pt idx="6">
                  <c:v>2000.2999999999997</c:v>
                </c:pt>
                <c:pt idx="7">
                  <c:v>2001.1999999999998</c:v>
                </c:pt>
                <c:pt idx="8">
                  <c:v>2001.2999999999997</c:v>
                </c:pt>
                <c:pt idx="9">
                  <c:v>2002.1</c:v>
                </c:pt>
                <c:pt idx="10">
                  <c:v>2002.1999999999998</c:v>
                </c:pt>
                <c:pt idx="11">
                  <c:v>2002.2999999999997</c:v>
                </c:pt>
                <c:pt idx="12">
                  <c:v>2002.3999999999996</c:v>
                </c:pt>
                <c:pt idx="13">
                  <c:v>2003.1</c:v>
                </c:pt>
                <c:pt idx="14">
                  <c:v>2003.1999999999998</c:v>
                </c:pt>
                <c:pt idx="15">
                  <c:v>2003.2999999999997</c:v>
                </c:pt>
                <c:pt idx="16">
                  <c:v>2003.3999999999996</c:v>
                </c:pt>
                <c:pt idx="17">
                  <c:v>2004.2999999999997</c:v>
                </c:pt>
                <c:pt idx="18">
                  <c:v>2005.1999999999998</c:v>
                </c:pt>
                <c:pt idx="19">
                  <c:v>2005.2999999999997</c:v>
                </c:pt>
                <c:pt idx="20">
                  <c:v>2006.1999999999998</c:v>
                </c:pt>
                <c:pt idx="21">
                  <c:v>2006.2999999999997</c:v>
                </c:pt>
                <c:pt idx="22">
                  <c:v>2007.1</c:v>
                </c:pt>
                <c:pt idx="23">
                  <c:v>2007.1999999999998</c:v>
                </c:pt>
                <c:pt idx="24">
                  <c:v>2007.2999999999997</c:v>
                </c:pt>
                <c:pt idx="25">
                  <c:v>2007.3999999999996</c:v>
                </c:pt>
                <c:pt idx="26">
                  <c:v>2008.1</c:v>
                </c:pt>
                <c:pt idx="27">
                  <c:v>2008.1999999999998</c:v>
                </c:pt>
                <c:pt idx="28">
                  <c:v>2009.1</c:v>
                </c:pt>
                <c:pt idx="29">
                  <c:v>2009.1999999999998</c:v>
                </c:pt>
                <c:pt idx="30">
                  <c:v>2010.1999999999998</c:v>
                </c:pt>
                <c:pt idx="31">
                  <c:v>2010.2999999999997</c:v>
                </c:pt>
                <c:pt idx="32">
                  <c:v>2010.3999999999996</c:v>
                </c:pt>
                <c:pt idx="33">
                  <c:v>2011.1</c:v>
                </c:pt>
                <c:pt idx="34">
                  <c:v>2011.1999999999998</c:v>
                </c:pt>
                <c:pt idx="35">
                  <c:v>2011.2999999999997</c:v>
                </c:pt>
                <c:pt idx="36">
                  <c:v>2012.1999999999998</c:v>
                </c:pt>
                <c:pt idx="37">
                  <c:v>2012.2999999999997</c:v>
                </c:pt>
                <c:pt idx="38">
                  <c:v>2012.3999999999996</c:v>
                </c:pt>
                <c:pt idx="39">
                  <c:v>2013.1</c:v>
                </c:pt>
                <c:pt idx="40">
                  <c:v>2013.1999999999998</c:v>
                </c:pt>
                <c:pt idx="41">
                  <c:v>2013.2999999999997</c:v>
                </c:pt>
                <c:pt idx="42">
                  <c:v>2013.3999999999996</c:v>
                </c:pt>
                <c:pt idx="43">
                  <c:v>2014.1</c:v>
                </c:pt>
                <c:pt idx="44">
                  <c:v>2014.1999999999998</c:v>
                </c:pt>
                <c:pt idx="45">
                  <c:v>2014.2999999999997</c:v>
                </c:pt>
                <c:pt idx="46">
                  <c:v>2014.3999999999996</c:v>
                </c:pt>
                <c:pt idx="47">
                  <c:v>2015.1</c:v>
                </c:pt>
                <c:pt idx="48">
                  <c:v>2015.1999999999998</c:v>
                </c:pt>
                <c:pt idx="49">
                  <c:v>2015.2999999999997</c:v>
                </c:pt>
                <c:pt idx="50">
                  <c:v>2015.3999999999996</c:v>
                </c:pt>
              </c:numCache>
            </c:numRef>
          </c:xVal>
          <c:yVal>
            <c:numRef>
              <c:f>steelhead!$O$473:$O$523</c:f>
              <c:numCache>
                <c:formatCode>General</c:formatCode>
                <c:ptCount val="51"/>
                <c:pt idx="0">
                  <c:v>0.60208112999999996</c:v>
                </c:pt>
                <c:pt idx="1">
                  <c:v>0.48176319000000001</c:v>
                </c:pt>
                <c:pt idx="2">
                  <c:v>0.43546562</c:v>
                </c:pt>
                <c:pt idx="3">
                  <c:v>0.32525145999999999</c:v>
                </c:pt>
                <c:pt idx="4">
                  <c:v>0.66215668999999999</c:v>
                </c:pt>
                <c:pt idx="5">
                  <c:v>0.50771964999999997</c:v>
                </c:pt>
                <c:pt idx="6">
                  <c:v>0.43458945999999998</c:v>
                </c:pt>
                <c:pt idx="7">
                  <c:v>2.5775510000000001E-2</c:v>
                </c:pt>
                <c:pt idx="8">
                  <c:v>3.2427150000000002E-2</c:v>
                </c:pt>
                <c:pt idx="9">
                  <c:v>0.57069541999999995</c:v>
                </c:pt>
                <c:pt idx="10">
                  <c:v>0.37831172000000002</c:v>
                </c:pt>
                <c:pt idx="11">
                  <c:v>0.37162072000000002</c:v>
                </c:pt>
                <c:pt idx="12">
                  <c:v>0.37468110999999998</c:v>
                </c:pt>
                <c:pt idx="13">
                  <c:v>0.59718497999999998</c:v>
                </c:pt>
                <c:pt idx="14">
                  <c:v>0.50403248</c:v>
                </c:pt>
                <c:pt idx="15">
                  <c:v>0.39037010999999999</c:v>
                </c:pt>
                <c:pt idx="16">
                  <c:v>0.28941043999999999</c:v>
                </c:pt>
                <c:pt idx="17">
                  <c:v>0.26233190000000001</c:v>
                </c:pt>
                <c:pt idx="18">
                  <c:v>0.29085333000000002</c:v>
                </c:pt>
                <c:pt idx="19">
                  <c:v>0.33997023999999998</c:v>
                </c:pt>
                <c:pt idx="20">
                  <c:v>0.51348137000000005</c:v>
                </c:pt>
                <c:pt idx="21">
                  <c:v>0.51166489999999998</c:v>
                </c:pt>
                <c:pt idx="22">
                  <c:v>0.54776420999999997</c:v>
                </c:pt>
                <c:pt idx="23">
                  <c:v>0.50701112000000004</c:v>
                </c:pt>
                <c:pt idx="24">
                  <c:v>0.41659580000000002</c:v>
                </c:pt>
                <c:pt idx="25">
                  <c:v>0.28058667999999998</c:v>
                </c:pt>
                <c:pt idx="26">
                  <c:v>0.60519425000000004</c:v>
                </c:pt>
                <c:pt idx="27">
                  <c:v>0.58371249999999997</c:v>
                </c:pt>
                <c:pt idx="28">
                  <c:v>0.69427572999999998</c:v>
                </c:pt>
                <c:pt idx="29">
                  <c:v>0.58056934000000004</c:v>
                </c:pt>
                <c:pt idx="30">
                  <c:v>0.45806956999999998</c:v>
                </c:pt>
                <c:pt idx="31">
                  <c:v>0.43950634999999999</c:v>
                </c:pt>
                <c:pt idx="32">
                  <c:v>0.42814259999999998</c:v>
                </c:pt>
                <c:pt idx="33">
                  <c:v>0.70321080999999996</c:v>
                </c:pt>
                <c:pt idx="34">
                  <c:v>0.62205721000000003</c:v>
                </c:pt>
                <c:pt idx="35">
                  <c:v>0.66716909999999996</c:v>
                </c:pt>
                <c:pt idx="36">
                  <c:v>0.70193357999999995</c:v>
                </c:pt>
                <c:pt idx="37">
                  <c:v>0.53930977000000002</c:v>
                </c:pt>
                <c:pt idx="38">
                  <c:v>0.42291645</c:v>
                </c:pt>
                <c:pt idx="39">
                  <c:v>0.59607578000000006</c:v>
                </c:pt>
                <c:pt idx="40">
                  <c:v>0.60250727999999998</c:v>
                </c:pt>
                <c:pt idx="41">
                  <c:v>0.53943653000000003</c:v>
                </c:pt>
                <c:pt idx="42">
                  <c:v>0.36031078999999999</c:v>
                </c:pt>
                <c:pt idx="43">
                  <c:v>0.70395244999999995</c:v>
                </c:pt>
                <c:pt idx="44">
                  <c:v>0.62152185000000004</c:v>
                </c:pt>
                <c:pt idx="45">
                  <c:v>0.58351302000000005</c:v>
                </c:pt>
                <c:pt idx="46">
                  <c:v>0.45074309000000001</c:v>
                </c:pt>
                <c:pt idx="47">
                  <c:v>0.50490537999999996</c:v>
                </c:pt>
                <c:pt idx="48">
                  <c:v>0.46723490000000001</c:v>
                </c:pt>
                <c:pt idx="49">
                  <c:v>0.41813226999999997</c:v>
                </c:pt>
                <c:pt idx="50">
                  <c:v>0.32211646999999999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D5F-408D-A0A6-0484F0344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3512031"/>
        <c:axId val="1163525343"/>
      </c:scatterChart>
      <c:valAx>
        <c:axId val="1163512031"/>
        <c:scaling>
          <c:orientation val="minMax"/>
          <c:max val="2016"/>
          <c:min val="199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3525343"/>
        <c:crosses val="autoZero"/>
        <c:crossBetween val="midCat"/>
        <c:majorUnit val="3"/>
      </c:valAx>
      <c:valAx>
        <c:axId val="1163525343"/>
        <c:scaling>
          <c:orientation val="minMax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3512031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Chinook!$I$286</c:f>
              <c:strCache>
                <c:ptCount val="1"/>
                <c:pt idx="0">
                  <c:v>S.r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00FF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40F2-466C-8D6C-D0CDBD7BBC30}"/>
              </c:ext>
            </c:extLst>
          </c:dPt>
          <c:dPt>
            <c:idx val="1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F2-466C-8D6C-D0CDBD7BBC30}"/>
              </c:ext>
            </c:extLst>
          </c:dPt>
          <c:dPt>
            <c:idx val="13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40F2-466C-8D6C-D0CDBD7BBC30}"/>
              </c:ext>
            </c:extLst>
          </c:dPt>
          <c:dPt>
            <c:idx val="1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0F2-466C-8D6C-D0CDBD7BBC30}"/>
              </c:ext>
            </c:extLst>
          </c:dPt>
          <c:dPt>
            <c:idx val="21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40F2-466C-8D6C-D0CDBD7BBC30}"/>
              </c:ext>
            </c:extLst>
          </c:dPt>
          <c:dPt>
            <c:idx val="25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0F2-466C-8D6C-D0CDBD7BBC30}"/>
              </c:ext>
            </c:extLst>
          </c:dPt>
          <c:dPt>
            <c:idx val="29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40F2-466C-8D6C-D0CDBD7BBC30}"/>
              </c:ext>
            </c:extLst>
          </c:dPt>
          <c:dPt>
            <c:idx val="33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0F2-466C-8D6C-D0CDBD7BBC30}"/>
              </c:ext>
            </c:extLst>
          </c:dPt>
          <c:dPt>
            <c:idx val="35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40F2-466C-8D6C-D0CDBD7BBC30}"/>
              </c:ext>
            </c:extLst>
          </c:dPt>
          <c:dPt>
            <c:idx val="3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40F2-466C-8D6C-D0CDBD7BBC30}"/>
              </c:ext>
            </c:extLst>
          </c:dPt>
          <c:dPt>
            <c:idx val="4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40F2-466C-8D6C-D0CDBD7BBC30}"/>
              </c:ext>
            </c:extLst>
          </c:dPt>
          <c:dPt>
            <c:idx val="4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40F2-466C-8D6C-D0CDBD7BBC30}"/>
              </c:ext>
            </c:extLst>
          </c:dPt>
          <c:dPt>
            <c:idx val="4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40F2-466C-8D6C-D0CDBD7BBC30}"/>
              </c:ext>
            </c:extLst>
          </c:dPt>
          <c:dPt>
            <c:idx val="4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40F2-466C-8D6C-D0CDBD7BBC30}"/>
              </c:ext>
            </c:extLst>
          </c:dPt>
          <c:dPt>
            <c:idx val="51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40F2-466C-8D6C-D0CDBD7BBC30}"/>
              </c:ext>
            </c:extLst>
          </c:dPt>
          <c:dPt>
            <c:idx val="55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40F2-466C-8D6C-D0CDBD7BBC30}"/>
              </c:ext>
            </c:extLst>
          </c:dPt>
          <c:xVal>
            <c:numRef>
              <c:f>Chinook!$D$287:$D$344</c:f>
              <c:numCache>
                <c:formatCode>General</c:formatCode>
                <c:ptCount val="58"/>
                <c:pt idx="0">
                  <c:v>1998.1</c:v>
                </c:pt>
                <c:pt idx="1">
                  <c:v>1998.1999999999998</c:v>
                </c:pt>
                <c:pt idx="2">
                  <c:v>1998.2999999999997</c:v>
                </c:pt>
                <c:pt idx="3">
                  <c:v>1999.1</c:v>
                </c:pt>
                <c:pt idx="4">
                  <c:v>1999.1999999999998</c:v>
                </c:pt>
                <c:pt idx="5">
                  <c:v>1999.2999999999997</c:v>
                </c:pt>
                <c:pt idx="6">
                  <c:v>1999.3999999999996</c:v>
                </c:pt>
                <c:pt idx="7">
                  <c:v>2000.1</c:v>
                </c:pt>
                <c:pt idx="8">
                  <c:v>2000.1999999999998</c:v>
                </c:pt>
                <c:pt idx="9">
                  <c:v>2000.2999999999997</c:v>
                </c:pt>
                <c:pt idx="10">
                  <c:v>2001.1</c:v>
                </c:pt>
                <c:pt idx="11">
                  <c:v>2001.1999999999998</c:v>
                </c:pt>
                <c:pt idx="12">
                  <c:v>2001.2999999999997</c:v>
                </c:pt>
                <c:pt idx="13">
                  <c:v>2002.1</c:v>
                </c:pt>
                <c:pt idx="14">
                  <c:v>2002.1999999999998</c:v>
                </c:pt>
                <c:pt idx="15">
                  <c:v>2002.2999999999997</c:v>
                </c:pt>
                <c:pt idx="16">
                  <c:v>2002.3999999999996</c:v>
                </c:pt>
                <c:pt idx="17">
                  <c:v>2003.1</c:v>
                </c:pt>
                <c:pt idx="18">
                  <c:v>2003.1999999999998</c:v>
                </c:pt>
                <c:pt idx="19">
                  <c:v>2003.2999999999997</c:v>
                </c:pt>
                <c:pt idx="20">
                  <c:v>2003.3999999999996</c:v>
                </c:pt>
                <c:pt idx="21">
                  <c:v>2004.1</c:v>
                </c:pt>
                <c:pt idx="22">
                  <c:v>2004.1999999999998</c:v>
                </c:pt>
                <c:pt idx="23">
                  <c:v>2004.2999999999997</c:v>
                </c:pt>
                <c:pt idx="24">
                  <c:v>2004.3999999999996</c:v>
                </c:pt>
                <c:pt idx="25">
                  <c:v>2005.1</c:v>
                </c:pt>
                <c:pt idx="26">
                  <c:v>2005.1999999999998</c:v>
                </c:pt>
                <c:pt idx="27">
                  <c:v>2005.2999999999997</c:v>
                </c:pt>
                <c:pt idx="28">
                  <c:v>2005.3999999999996</c:v>
                </c:pt>
                <c:pt idx="29">
                  <c:v>2006.1</c:v>
                </c:pt>
                <c:pt idx="30">
                  <c:v>2006.1999999999998</c:v>
                </c:pt>
                <c:pt idx="31">
                  <c:v>2006.2999999999997</c:v>
                </c:pt>
                <c:pt idx="32">
                  <c:v>2006.3999999999996</c:v>
                </c:pt>
                <c:pt idx="33">
                  <c:v>2007.1</c:v>
                </c:pt>
                <c:pt idx="34">
                  <c:v>2007.2</c:v>
                </c:pt>
                <c:pt idx="35">
                  <c:v>2008.1</c:v>
                </c:pt>
                <c:pt idx="36">
                  <c:v>2008.2</c:v>
                </c:pt>
                <c:pt idx="37">
                  <c:v>2009.1</c:v>
                </c:pt>
                <c:pt idx="38">
                  <c:v>2009.2</c:v>
                </c:pt>
                <c:pt idx="39">
                  <c:v>2009.3</c:v>
                </c:pt>
                <c:pt idx="40">
                  <c:v>2010.2</c:v>
                </c:pt>
                <c:pt idx="41">
                  <c:v>2010.3</c:v>
                </c:pt>
                <c:pt idx="42">
                  <c:v>2011.2</c:v>
                </c:pt>
                <c:pt idx="43">
                  <c:v>2011.3</c:v>
                </c:pt>
                <c:pt idx="44">
                  <c:v>2012.1</c:v>
                </c:pt>
                <c:pt idx="45">
                  <c:v>2012.2</c:v>
                </c:pt>
                <c:pt idx="46">
                  <c:v>2012.3</c:v>
                </c:pt>
                <c:pt idx="47">
                  <c:v>2012.4</c:v>
                </c:pt>
                <c:pt idx="48">
                  <c:v>2013.1</c:v>
                </c:pt>
                <c:pt idx="49">
                  <c:v>2013.2</c:v>
                </c:pt>
                <c:pt idx="50">
                  <c:v>2013.3</c:v>
                </c:pt>
                <c:pt idx="51">
                  <c:v>2014.1</c:v>
                </c:pt>
                <c:pt idx="52">
                  <c:v>2014.2</c:v>
                </c:pt>
                <c:pt idx="53">
                  <c:v>2014.3</c:v>
                </c:pt>
                <c:pt idx="54">
                  <c:v>2014.4</c:v>
                </c:pt>
                <c:pt idx="55">
                  <c:v>2015.1</c:v>
                </c:pt>
                <c:pt idx="56">
                  <c:v>2015.2</c:v>
                </c:pt>
                <c:pt idx="57">
                  <c:v>2015.3</c:v>
                </c:pt>
              </c:numCache>
            </c:numRef>
          </c:xVal>
          <c:yVal>
            <c:numRef>
              <c:f>Chinook!$I$287:$I$344</c:f>
              <c:numCache>
                <c:formatCode>General</c:formatCode>
                <c:ptCount val="58"/>
                <c:pt idx="0">
                  <c:v>0.47799999999999998</c:v>
                </c:pt>
                <c:pt idx="1">
                  <c:v>0.82699999999999996</c:v>
                </c:pt>
                <c:pt idx="2">
                  <c:v>0.48099999999999998</c:v>
                </c:pt>
                <c:pt idx="3">
                  <c:v>0.55900000000000005</c:v>
                </c:pt>
                <c:pt idx="4">
                  <c:v>0.54100000000000004</c:v>
                </c:pt>
                <c:pt idx="5">
                  <c:v>0.57399999999999995</c:v>
                </c:pt>
                <c:pt idx="6">
                  <c:v>0.63600000000000001</c:v>
                </c:pt>
                <c:pt idx="7">
                  <c:v>0.72599999999999998</c:v>
                </c:pt>
                <c:pt idx="8">
                  <c:v>0.52400000000000002</c:v>
                </c:pt>
                <c:pt idx="9">
                  <c:v>0.505</c:v>
                </c:pt>
                <c:pt idx="10">
                  <c:v>0.29399999999999998</c:v>
                </c:pt>
                <c:pt idx="11">
                  <c:v>0.28399999999999997</c:v>
                </c:pt>
                <c:pt idx="12">
                  <c:v>0.253</c:v>
                </c:pt>
                <c:pt idx="13">
                  <c:v>0.627</c:v>
                </c:pt>
                <c:pt idx="14">
                  <c:v>0.68</c:v>
                </c:pt>
                <c:pt idx="15">
                  <c:v>0.65100000000000002</c:v>
                </c:pt>
                <c:pt idx="16">
                  <c:v>0.72899999999999998</c:v>
                </c:pt>
                <c:pt idx="17">
                  <c:v>0.56499999999999995</c:v>
                </c:pt>
                <c:pt idx="18">
                  <c:v>0.57699999999999996</c:v>
                </c:pt>
                <c:pt idx="19">
                  <c:v>0.56999999999999995</c:v>
                </c:pt>
                <c:pt idx="20">
                  <c:v>0.53</c:v>
                </c:pt>
                <c:pt idx="21">
                  <c:v>0.376</c:v>
                </c:pt>
                <c:pt idx="22">
                  <c:v>0.40100000000000002</c:v>
                </c:pt>
                <c:pt idx="23">
                  <c:v>0.36</c:v>
                </c:pt>
                <c:pt idx="24">
                  <c:v>0.57299999999999995</c:v>
                </c:pt>
                <c:pt idx="25">
                  <c:v>0.56899999999999995</c:v>
                </c:pt>
                <c:pt idx="26">
                  <c:v>0.45</c:v>
                </c:pt>
                <c:pt idx="27">
                  <c:v>0.6</c:v>
                </c:pt>
                <c:pt idx="28">
                  <c:v>0.309</c:v>
                </c:pt>
                <c:pt idx="29">
                  <c:v>0.59486671400000002</c:v>
                </c:pt>
                <c:pt idx="30">
                  <c:v>0.50103090500000003</c:v>
                </c:pt>
                <c:pt idx="31">
                  <c:v>0.73712498999999998</c:v>
                </c:pt>
                <c:pt idx="32">
                  <c:v>0.56378636000000004</c:v>
                </c:pt>
                <c:pt idx="33">
                  <c:v>0.62957582684251179</c:v>
                </c:pt>
                <c:pt idx="34">
                  <c:v>0.68952267018830304</c:v>
                </c:pt>
                <c:pt idx="35">
                  <c:v>0.5759659134897348</c:v>
                </c:pt>
                <c:pt idx="36">
                  <c:v>0.43102208288169314</c:v>
                </c:pt>
                <c:pt idx="37">
                  <c:v>0.57847051647316905</c:v>
                </c:pt>
                <c:pt idx="38">
                  <c:v>0.62133262026101477</c:v>
                </c:pt>
                <c:pt idx="39">
                  <c:v>0.5477625577027494</c:v>
                </c:pt>
                <c:pt idx="40">
                  <c:v>0.71959211427408876</c:v>
                </c:pt>
                <c:pt idx="41">
                  <c:v>0.66562111004785751</c:v>
                </c:pt>
                <c:pt idx="42">
                  <c:v>0.5296631954917731</c:v>
                </c:pt>
                <c:pt idx="43">
                  <c:v>0.36822484908833558</c:v>
                </c:pt>
                <c:pt idx="44">
                  <c:v>0.61991322116796077</c:v>
                </c:pt>
                <c:pt idx="45">
                  <c:v>0.62568701435087992</c:v>
                </c:pt>
                <c:pt idx="46">
                  <c:v>0.8007298757234611</c:v>
                </c:pt>
                <c:pt idx="47">
                  <c:v>0.37353291784725356</c:v>
                </c:pt>
                <c:pt idx="48">
                  <c:v>0.52335217605792062</c:v>
                </c:pt>
                <c:pt idx="49">
                  <c:v>0.75340335161000038</c:v>
                </c:pt>
                <c:pt idx="50">
                  <c:v>0.55559904820111849</c:v>
                </c:pt>
                <c:pt idx="51">
                  <c:v>0.49122861209421931</c:v>
                </c:pt>
                <c:pt idx="52">
                  <c:v>0.75199522215030468</c:v>
                </c:pt>
                <c:pt idx="53">
                  <c:v>0.4610497018063876</c:v>
                </c:pt>
                <c:pt idx="54">
                  <c:v>0.34562365688458369</c:v>
                </c:pt>
                <c:pt idx="55">
                  <c:v>0.42957824446027931</c:v>
                </c:pt>
                <c:pt idx="56">
                  <c:v>0.67909632530527475</c:v>
                </c:pt>
                <c:pt idx="57">
                  <c:v>0.38132661328924189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0F2-466C-8D6C-D0CDBD7BBC30}"/>
            </c:ext>
          </c:extLst>
        </c:ser>
        <c:ser>
          <c:idx val="1"/>
          <c:order val="1"/>
          <c:tx>
            <c:strRef>
              <c:f>Chinook!$P$286</c:f>
              <c:strCache>
                <c:ptCount val="1"/>
                <c:pt idx="0">
                  <c:v>pred.S.r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square"/>
            <c:size val="9"/>
            <c:spPr>
              <a:solidFill>
                <a:srgbClr val="FFFF00">
                  <a:alpha val="60000"/>
                </a:srgbClr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Chinook!$D$287:$D$344</c:f>
              <c:numCache>
                <c:formatCode>General</c:formatCode>
                <c:ptCount val="58"/>
                <c:pt idx="0">
                  <c:v>1998.1</c:v>
                </c:pt>
                <c:pt idx="1">
                  <c:v>1998.1999999999998</c:v>
                </c:pt>
                <c:pt idx="2">
                  <c:v>1998.2999999999997</c:v>
                </c:pt>
                <c:pt idx="3">
                  <c:v>1999.1</c:v>
                </c:pt>
                <c:pt idx="4">
                  <c:v>1999.1999999999998</c:v>
                </c:pt>
                <c:pt idx="5">
                  <c:v>1999.2999999999997</c:v>
                </c:pt>
                <c:pt idx="6">
                  <c:v>1999.3999999999996</c:v>
                </c:pt>
                <c:pt idx="7">
                  <c:v>2000.1</c:v>
                </c:pt>
                <c:pt idx="8">
                  <c:v>2000.1999999999998</c:v>
                </c:pt>
                <c:pt idx="9">
                  <c:v>2000.2999999999997</c:v>
                </c:pt>
                <c:pt idx="10">
                  <c:v>2001.1</c:v>
                </c:pt>
                <c:pt idx="11">
                  <c:v>2001.1999999999998</c:v>
                </c:pt>
                <c:pt idx="12">
                  <c:v>2001.2999999999997</c:v>
                </c:pt>
                <c:pt idx="13">
                  <c:v>2002.1</c:v>
                </c:pt>
                <c:pt idx="14">
                  <c:v>2002.1999999999998</c:v>
                </c:pt>
                <c:pt idx="15">
                  <c:v>2002.2999999999997</c:v>
                </c:pt>
                <c:pt idx="16">
                  <c:v>2002.3999999999996</c:v>
                </c:pt>
                <c:pt idx="17">
                  <c:v>2003.1</c:v>
                </c:pt>
                <c:pt idx="18">
                  <c:v>2003.1999999999998</c:v>
                </c:pt>
                <c:pt idx="19">
                  <c:v>2003.2999999999997</c:v>
                </c:pt>
                <c:pt idx="20">
                  <c:v>2003.3999999999996</c:v>
                </c:pt>
                <c:pt idx="21">
                  <c:v>2004.1</c:v>
                </c:pt>
                <c:pt idx="22">
                  <c:v>2004.1999999999998</c:v>
                </c:pt>
                <c:pt idx="23">
                  <c:v>2004.2999999999997</c:v>
                </c:pt>
                <c:pt idx="24">
                  <c:v>2004.3999999999996</c:v>
                </c:pt>
                <c:pt idx="25">
                  <c:v>2005.1</c:v>
                </c:pt>
                <c:pt idx="26">
                  <c:v>2005.1999999999998</c:v>
                </c:pt>
                <c:pt idx="27">
                  <c:v>2005.2999999999997</c:v>
                </c:pt>
                <c:pt idx="28">
                  <c:v>2005.3999999999996</c:v>
                </c:pt>
                <c:pt idx="29">
                  <c:v>2006.1</c:v>
                </c:pt>
                <c:pt idx="30">
                  <c:v>2006.1999999999998</c:v>
                </c:pt>
                <c:pt idx="31">
                  <c:v>2006.2999999999997</c:v>
                </c:pt>
                <c:pt idx="32">
                  <c:v>2006.3999999999996</c:v>
                </c:pt>
                <c:pt idx="33">
                  <c:v>2007.1</c:v>
                </c:pt>
                <c:pt idx="34">
                  <c:v>2007.2</c:v>
                </c:pt>
                <c:pt idx="35">
                  <c:v>2008.1</c:v>
                </c:pt>
                <c:pt idx="36">
                  <c:v>2008.2</c:v>
                </c:pt>
                <c:pt idx="37">
                  <c:v>2009.1</c:v>
                </c:pt>
                <c:pt idx="38">
                  <c:v>2009.2</c:v>
                </c:pt>
                <c:pt idx="39">
                  <c:v>2009.3</c:v>
                </c:pt>
                <c:pt idx="40">
                  <c:v>2010.2</c:v>
                </c:pt>
                <c:pt idx="41">
                  <c:v>2010.3</c:v>
                </c:pt>
                <c:pt idx="42">
                  <c:v>2011.2</c:v>
                </c:pt>
                <c:pt idx="43">
                  <c:v>2011.3</c:v>
                </c:pt>
                <c:pt idx="44">
                  <c:v>2012.1</c:v>
                </c:pt>
                <c:pt idx="45">
                  <c:v>2012.2</c:v>
                </c:pt>
                <c:pt idx="46">
                  <c:v>2012.3</c:v>
                </c:pt>
                <c:pt idx="47">
                  <c:v>2012.4</c:v>
                </c:pt>
                <c:pt idx="48">
                  <c:v>2013.1</c:v>
                </c:pt>
                <c:pt idx="49">
                  <c:v>2013.2</c:v>
                </c:pt>
                <c:pt idx="50">
                  <c:v>2013.3</c:v>
                </c:pt>
                <c:pt idx="51">
                  <c:v>2014.1</c:v>
                </c:pt>
                <c:pt idx="52">
                  <c:v>2014.2</c:v>
                </c:pt>
                <c:pt idx="53">
                  <c:v>2014.3</c:v>
                </c:pt>
                <c:pt idx="54">
                  <c:v>2014.4</c:v>
                </c:pt>
                <c:pt idx="55">
                  <c:v>2015.1</c:v>
                </c:pt>
                <c:pt idx="56">
                  <c:v>2015.2</c:v>
                </c:pt>
                <c:pt idx="57">
                  <c:v>2015.3</c:v>
                </c:pt>
              </c:numCache>
            </c:numRef>
          </c:xVal>
          <c:yVal>
            <c:numRef>
              <c:f>Chinook!$P$287:$P$344</c:f>
              <c:numCache>
                <c:formatCode>General</c:formatCode>
                <c:ptCount val="58"/>
                <c:pt idx="0">
                  <c:v>0.59995600000000004</c:v>
                </c:pt>
                <c:pt idx="1">
                  <c:v>0.59982849999999999</c:v>
                </c:pt>
                <c:pt idx="2">
                  <c:v>0.59273759999999998</c:v>
                </c:pt>
                <c:pt idx="3">
                  <c:v>0.60950070000000001</c:v>
                </c:pt>
                <c:pt idx="4">
                  <c:v>0.57106369999999995</c:v>
                </c:pt>
                <c:pt idx="5">
                  <c:v>0.55605660000000001</c:v>
                </c:pt>
                <c:pt idx="6">
                  <c:v>0.54440160000000004</c:v>
                </c:pt>
                <c:pt idx="7">
                  <c:v>0.62103759999999997</c:v>
                </c:pt>
                <c:pt idx="8">
                  <c:v>0.5764937</c:v>
                </c:pt>
                <c:pt idx="9">
                  <c:v>0.54612249999999996</c:v>
                </c:pt>
                <c:pt idx="10">
                  <c:v>0.29266180000000003</c:v>
                </c:pt>
                <c:pt idx="11">
                  <c:v>0.33230500000000002</c:v>
                </c:pt>
                <c:pt idx="12">
                  <c:v>0.32108979999999998</c:v>
                </c:pt>
                <c:pt idx="13">
                  <c:v>0.56482849999999996</c:v>
                </c:pt>
                <c:pt idx="14">
                  <c:v>0.51862450000000004</c:v>
                </c:pt>
                <c:pt idx="15">
                  <c:v>0.52225520000000003</c:v>
                </c:pt>
                <c:pt idx="16">
                  <c:v>0.54034439999999995</c:v>
                </c:pt>
                <c:pt idx="17">
                  <c:v>0.59255780000000002</c:v>
                </c:pt>
                <c:pt idx="18">
                  <c:v>0.56215119999999996</c:v>
                </c:pt>
                <c:pt idx="19">
                  <c:v>0.5389351</c:v>
                </c:pt>
                <c:pt idx="20">
                  <c:v>0.52334650000000005</c:v>
                </c:pt>
                <c:pt idx="21">
                  <c:v>0.50563880000000005</c:v>
                </c:pt>
                <c:pt idx="22">
                  <c:v>0.51634389999999997</c:v>
                </c:pt>
                <c:pt idx="23">
                  <c:v>0.48478490000000002</c:v>
                </c:pt>
                <c:pt idx="24">
                  <c:v>0.47523690000000002</c:v>
                </c:pt>
                <c:pt idx="25">
                  <c:v>0.47356720000000002</c:v>
                </c:pt>
                <c:pt idx="26">
                  <c:v>0.49617119999999998</c:v>
                </c:pt>
                <c:pt idx="27">
                  <c:v>0.52084739999999996</c:v>
                </c:pt>
                <c:pt idx="28">
                  <c:v>0.44310290000000002</c:v>
                </c:pt>
                <c:pt idx="29">
                  <c:v>0.61947989999999997</c:v>
                </c:pt>
                <c:pt idx="30">
                  <c:v>0.58451900000000001</c:v>
                </c:pt>
                <c:pt idx="31">
                  <c:v>0.59620759999999995</c:v>
                </c:pt>
                <c:pt idx="32">
                  <c:v>0.56175379999999997</c:v>
                </c:pt>
                <c:pt idx="33">
                  <c:v>0.57060339999999998</c:v>
                </c:pt>
                <c:pt idx="34">
                  <c:v>0.56830499999999995</c:v>
                </c:pt>
                <c:pt idx="35">
                  <c:v>0.59605419999999998</c:v>
                </c:pt>
                <c:pt idx="36">
                  <c:v>0.59825090000000003</c:v>
                </c:pt>
                <c:pt idx="37">
                  <c:v>0.62192539999999996</c:v>
                </c:pt>
                <c:pt idx="38">
                  <c:v>0.58376470000000003</c:v>
                </c:pt>
                <c:pt idx="39">
                  <c:v>0.57846520000000001</c:v>
                </c:pt>
                <c:pt idx="40">
                  <c:v>0.52395899999999995</c:v>
                </c:pt>
                <c:pt idx="41">
                  <c:v>0.53264730000000005</c:v>
                </c:pt>
                <c:pt idx="42">
                  <c:v>0.61004369999999997</c:v>
                </c:pt>
                <c:pt idx="43">
                  <c:v>0.63963930000000002</c:v>
                </c:pt>
                <c:pt idx="44">
                  <c:v>0.67194929999999997</c:v>
                </c:pt>
                <c:pt idx="45">
                  <c:v>0.6310055</c:v>
                </c:pt>
                <c:pt idx="46">
                  <c:v>0.58705189999999996</c:v>
                </c:pt>
                <c:pt idx="47">
                  <c:v>0.55577430000000005</c:v>
                </c:pt>
                <c:pt idx="48">
                  <c:v>0.57762590000000003</c:v>
                </c:pt>
                <c:pt idx="49">
                  <c:v>0.58759490000000003</c:v>
                </c:pt>
                <c:pt idx="50">
                  <c:v>0.58104869999999997</c:v>
                </c:pt>
                <c:pt idx="51">
                  <c:v>0.62228660000000002</c:v>
                </c:pt>
                <c:pt idx="52">
                  <c:v>0.60195940000000003</c:v>
                </c:pt>
                <c:pt idx="53">
                  <c:v>0.59943860000000004</c:v>
                </c:pt>
                <c:pt idx="54">
                  <c:v>0.55904129999999996</c:v>
                </c:pt>
                <c:pt idx="55">
                  <c:v>0.53699189999999997</c:v>
                </c:pt>
                <c:pt idx="56">
                  <c:v>0.52867640000000005</c:v>
                </c:pt>
                <c:pt idx="57">
                  <c:v>0.51962120000000001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0F2-466C-8D6C-D0CDBD7BBC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3526175"/>
        <c:axId val="1163513695"/>
      </c:scatterChart>
      <c:valAx>
        <c:axId val="1163526175"/>
        <c:scaling>
          <c:orientation val="minMax"/>
          <c:max val="2016"/>
          <c:min val="199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3513695"/>
        <c:crosses val="autoZero"/>
        <c:crossBetween val="midCat"/>
        <c:majorUnit val="3"/>
      </c:valAx>
      <c:valAx>
        <c:axId val="1163513695"/>
        <c:scaling>
          <c:orientation val="minMax"/>
          <c:max val="1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3526175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849518810148728E-2"/>
          <c:y val="5.0925925925925923E-2"/>
          <c:w val="0.8657060367454068"/>
          <c:h val="0.83929753572470112"/>
        </c:manualLayout>
      </c:layout>
      <c:scatterChart>
        <c:scatterStyle val="lineMarker"/>
        <c:varyColors val="0"/>
        <c:ser>
          <c:idx val="0"/>
          <c:order val="0"/>
          <c:tx>
            <c:strRef>
              <c:f>WTT!$AX$6</c:f>
              <c:strCache>
                <c:ptCount val="1"/>
                <c:pt idx="0">
                  <c:v>WTT</c:v>
                </c:pt>
              </c:strCache>
            </c:strRef>
          </c:tx>
          <c:spPr>
            <a:ln w="5080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WTT!$AW$7:$AW$95</c:f>
              <c:numCache>
                <c:formatCode>General</c:formatCode>
                <c:ptCount val="89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  <c:pt idx="4">
                  <c:v>1933</c:v>
                </c:pt>
                <c:pt idx="5">
                  <c:v>1934</c:v>
                </c:pt>
                <c:pt idx="6">
                  <c:v>1935</c:v>
                </c:pt>
                <c:pt idx="7">
                  <c:v>1936</c:v>
                </c:pt>
                <c:pt idx="8">
                  <c:v>1937</c:v>
                </c:pt>
                <c:pt idx="9">
                  <c:v>1937.9</c:v>
                </c:pt>
                <c:pt idx="10">
                  <c:v>1938</c:v>
                </c:pt>
                <c:pt idx="11">
                  <c:v>1939</c:v>
                </c:pt>
                <c:pt idx="12">
                  <c:v>1940</c:v>
                </c:pt>
                <c:pt idx="13">
                  <c:v>1941</c:v>
                </c:pt>
                <c:pt idx="14">
                  <c:v>1942</c:v>
                </c:pt>
                <c:pt idx="15">
                  <c:v>1943</c:v>
                </c:pt>
                <c:pt idx="16">
                  <c:v>1944</c:v>
                </c:pt>
                <c:pt idx="17">
                  <c:v>1945</c:v>
                </c:pt>
                <c:pt idx="18">
                  <c:v>1946</c:v>
                </c:pt>
                <c:pt idx="19">
                  <c:v>1947</c:v>
                </c:pt>
                <c:pt idx="20">
                  <c:v>1948</c:v>
                </c:pt>
                <c:pt idx="21">
                  <c:v>1949</c:v>
                </c:pt>
                <c:pt idx="22">
                  <c:v>1950</c:v>
                </c:pt>
                <c:pt idx="23">
                  <c:v>1951</c:v>
                </c:pt>
                <c:pt idx="24">
                  <c:v>1952</c:v>
                </c:pt>
                <c:pt idx="25">
                  <c:v>1953</c:v>
                </c:pt>
                <c:pt idx="26">
                  <c:v>1954</c:v>
                </c:pt>
                <c:pt idx="27">
                  <c:v>1955</c:v>
                </c:pt>
                <c:pt idx="28">
                  <c:v>1956</c:v>
                </c:pt>
                <c:pt idx="29">
                  <c:v>1957</c:v>
                </c:pt>
                <c:pt idx="30">
                  <c:v>1958</c:v>
                </c:pt>
                <c:pt idx="31">
                  <c:v>1959</c:v>
                </c:pt>
                <c:pt idx="32">
                  <c:v>1960</c:v>
                </c:pt>
                <c:pt idx="33">
                  <c:v>1961</c:v>
                </c:pt>
                <c:pt idx="34">
                  <c:v>1962</c:v>
                </c:pt>
                <c:pt idx="35">
                  <c:v>1963</c:v>
                </c:pt>
                <c:pt idx="36">
                  <c:v>1964</c:v>
                </c:pt>
                <c:pt idx="37">
                  <c:v>1965</c:v>
                </c:pt>
                <c:pt idx="38">
                  <c:v>1966</c:v>
                </c:pt>
                <c:pt idx="39">
                  <c:v>1967</c:v>
                </c:pt>
                <c:pt idx="40">
                  <c:v>1968</c:v>
                </c:pt>
                <c:pt idx="41">
                  <c:v>1969</c:v>
                </c:pt>
                <c:pt idx="42">
                  <c:v>1970</c:v>
                </c:pt>
                <c:pt idx="43">
                  <c:v>1971</c:v>
                </c:pt>
                <c:pt idx="44">
                  <c:v>1972</c:v>
                </c:pt>
                <c:pt idx="45">
                  <c:v>1973</c:v>
                </c:pt>
                <c:pt idx="46">
                  <c:v>1974</c:v>
                </c:pt>
                <c:pt idx="47">
                  <c:v>1974.9</c:v>
                </c:pt>
                <c:pt idx="48">
                  <c:v>1975</c:v>
                </c:pt>
                <c:pt idx="49">
                  <c:v>1976</c:v>
                </c:pt>
                <c:pt idx="50">
                  <c:v>1977</c:v>
                </c:pt>
                <c:pt idx="51">
                  <c:v>1978</c:v>
                </c:pt>
                <c:pt idx="52">
                  <c:v>1979</c:v>
                </c:pt>
                <c:pt idx="53">
                  <c:v>1980</c:v>
                </c:pt>
                <c:pt idx="54">
                  <c:v>1981</c:v>
                </c:pt>
                <c:pt idx="55">
                  <c:v>1982</c:v>
                </c:pt>
                <c:pt idx="56">
                  <c:v>1983</c:v>
                </c:pt>
                <c:pt idx="57">
                  <c:v>1984</c:v>
                </c:pt>
                <c:pt idx="58">
                  <c:v>1985</c:v>
                </c:pt>
                <c:pt idx="59">
                  <c:v>1986</c:v>
                </c:pt>
                <c:pt idx="60">
                  <c:v>1987</c:v>
                </c:pt>
                <c:pt idx="61">
                  <c:v>1988</c:v>
                </c:pt>
                <c:pt idx="62">
                  <c:v>1989</c:v>
                </c:pt>
                <c:pt idx="63">
                  <c:v>1990</c:v>
                </c:pt>
                <c:pt idx="64">
                  <c:v>1991</c:v>
                </c:pt>
                <c:pt idx="65">
                  <c:v>1992</c:v>
                </c:pt>
                <c:pt idx="66">
                  <c:v>1993</c:v>
                </c:pt>
                <c:pt idx="67">
                  <c:v>1994</c:v>
                </c:pt>
                <c:pt idx="68">
                  <c:v>1995</c:v>
                </c:pt>
                <c:pt idx="69">
                  <c:v>1996</c:v>
                </c:pt>
                <c:pt idx="70">
                  <c:v>1997</c:v>
                </c:pt>
                <c:pt idx="71">
                  <c:v>1998</c:v>
                </c:pt>
                <c:pt idx="72">
                  <c:v>1999</c:v>
                </c:pt>
                <c:pt idx="73">
                  <c:v>2000</c:v>
                </c:pt>
                <c:pt idx="74">
                  <c:v>2001</c:v>
                </c:pt>
                <c:pt idx="75">
                  <c:v>2002</c:v>
                </c:pt>
                <c:pt idx="76">
                  <c:v>2003</c:v>
                </c:pt>
                <c:pt idx="77">
                  <c:v>2004</c:v>
                </c:pt>
                <c:pt idx="78">
                  <c:v>2005</c:v>
                </c:pt>
                <c:pt idx="79">
                  <c:v>2006</c:v>
                </c:pt>
                <c:pt idx="80">
                  <c:v>2007</c:v>
                </c:pt>
                <c:pt idx="81">
                  <c:v>2008</c:v>
                </c:pt>
                <c:pt idx="82">
                  <c:v>2009</c:v>
                </c:pt>
                <c:pt idx="83">
                  <c:v>2010</c:v>
                </c:pt>
                <c:pt idx="84">
                  <c:v>2011</c:v>
                </c:pt>
                <c:pt idx="85">
                  <c:v>2012</c:v>
                </c:pt>
                <c:pt idx="86">
                  <c:v>2013</c:v>
                </c:pt>
                <c:pt idx="87">
                  <c:v>2014</c:v>
                </c:pt>
                <c:pt idx="88">
                  <c:v>2015</c:v>
                </c:pt>
              </c:numCache>
            </c:numRef>
          </c:xVal>
          <c:yVal>
            <c:numRef>
              <c:f>WTT!$AX$7:$AX$95</c:f>
              <c:numCache>
                <c:formatCode>General</c:formatCode>
                <c:ptCount val="89"/>
                <c:pt idx="0">
                  <c:v>2.0709170570182884</c:v>
                </c:pt>
                <c:pt idx="1">
                  <c:v>1.9415872728634351</c:v>
                </c:pt>
                <c:pt idx="2">
                  <c:v>2.029268118337793</c:v>
                </c:pt>
                <c:pt idx="3">
                  <c:v>1.5205565413633948</c:v>
                </c:pt>
                <c:pt idx="4">
                  <c:v>1.8083168578444744</c:v>
                </c:pt>
                <c:pt idx="5">
                  <c:v>1.5776211210382549</c:v>
                </c:pt>
                <c:pt idx="6">
                  <c:v>1.8393898391178591</c:v>
                </c:pt>
                <c:pt idx="7">
                  <c:v>1.4851102718906073</c:v>
                </c:pt>
                <c:pt idx="8">
                  <c:v>1.9700761101625754</c:v>
                </c:pt>
                <c:pt idx="9">
                  <c:v>2.11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BFC-4522-9027-989546999FF9}"/>
            </c:ext>
          </c:extLst>
        </c:ser>
        <c:ser>
          <c:idx val="1"/>
          <c:order val="1"/>
          <c:tx>
            <c:strRef>
              <c:f>WTT!$AY$6</c:f>
              <c:strCache>
                <c:ptCount val="1"/>
                <c:pt idx="0">
                  <c:v>WTT</c:v>
                </c:pt>
              </c:strCache>
            </c:strRef>
          </c:tx>
          <c:spPr>
            <a:ln w="50800"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WTT!$AW$7:$AW$95</c:f>
              <c:numCache>
                <c:formatCode>General</c:formatCode>
                <c:ptCount val="89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  <c:pt idx="4">
                  <c:v>1933</c:v>
                </c:pt>
                <c:pt idx="5">
                  <c:v>1934</c:v>
                </c:pt>
                <c:pt idx="6">
                  <c:v>1935</c:v>
                </c:pt>
                <c:pt idx="7">
                  <c:v>1936</c:v>
                </c:pt>
                <c:pt idx="8">
                  <c:v>1937</c:v>
                </c:pt>
                <c:pt idx="9">
                  <c:v>1937.9</c:v>
                </c:pt>
                <c:pt idx="10">
                  <c:v>1938</c:v>
                </c:pt>
                <c:pt idx="11">
                  <c:v>1939</c:v>
                </c:pt>
                <c:pt idx="12">
                  <c:v>1940</c:v>
                </c:pt>
                <c:pt idx="13">
                  <c:v>1941</c:v>
                </c:pt>
                <c:pt idx="14">
                  <c:v>1942</c:v>
                </c:pt>
                <c:pt idx="15">
                  <c:v>1943</c:v>
                </c:pt>
                <c:pt idx="16">
                  <c:v>1944</c:v>
                </c:pt>
                <c:pt idx="17">
                  <c:v>1945</c:v>
                </c:pt>
                <c:pt idx="18">
                  <c:v>1946</c:v>
                </c:pt>
                <c:pt idx="19">
                  <c:v>1947</c:v>
                </c:pt>
                <c:pt idx="20">
                  <c:v>1948</c:v>
                </c:pt>
                <c:pt idx="21">
                  <c:v>1949</c:v>
                </c:pt>
                <c:pt idx="22">
                  <c:v>1950</c:v>
                </c:pt>
                <c:pt idx="23">
                  <c:v>1951</c:v>
                </c:pt>
                <c:pt idx="24">
                  <c:v>1952</c:v>
                </c:pt>
                <c:pt idx="25">
                  <c:v>1953</c:v>
                </c:pt>
                <c:pt idx="26">
                  <c:v>1954</c:v>
                </c:pt>
                <c:pt idx="27">
                  <c:v>1955</c:v>
                </c:pt>
                <c:pt idx="28">
                  <c:v>1956</c:v>
                </c:pt>
                <c:pt idx="29">
                  <c:v>1957</c:v>
                </c:pt>
                <c:pt idx="30">
                  <c:v>1958</c:v>
                </c:pt>
                <c:pt idx="31">
                  <c:v>1959</c:v>
                </c:pt>
                <c:pt idx="32">
                  <c:v>1960</c:v>
                </c:pt>
                <c:pt idx="33">
                  <c:v>1961</c:v>
                </c:pt>
                <c:pt idx="34">
                  <c:v>1962</c:v>
                </c:pt>
                <c:pt idx="35">
                  <c:v>1963</c:v>
                </c:pt>
                <c:pt idx="36">
                  <c:v>1964</c:v>
                </c:pt>
                <c:pt idx="37">
                  <c:v>1965</c:v>
                </c:pt>
                <c:pt idx="38">
                  <c:v>1966</c:v>
                </c:pt>
                <c:pt idx="39">
                  <c:v>1967</c:v>
                </c:pt>
                <c:pt idx="40">
                  <c:v>1968</c:v>
                </c:pt>
                <c:pt idx="41">
                  <c:v>1969</c:v>
                </c:pt>
                <c:pt idx="42">
                  <c:v>1970</c:v>
                </c:pt>
                <c:pt idx="43">
                  <c:v>1971</c:v>
                </c:pt>
                <c:pt idx="44">
                  <c:v>1972</c:v>
                </c:pt>
                <c:pt idx="45">
                  <c:v>1973</c:v>
                </c:pt>
                <c:pt idx="46">
                  <c:v>1974</c:v>
                </c:pt>
                <c:pt idx="47">
                  <c:v>1974.9</c:v>
                </c:pt>
                <c:pt idx="48">
                  <c:v>1975</c:v>
                </c:pt>
                <c:pt idx="49">
                  <c:v>1976</c:v>
                </c:pt>
                <c:pt idx="50">
                  <c:v>1977</c:v>
                </c:pt>
                <c:pt idx="51">
                  <c:v>1978</c:v>
                </c:pt>
                <c:pt idx="52">
                  <c:v>1979</c:v>
                </c:pt>
                <c:pt idx="53">
                  <c:v>1980</c:v>
                </c:pt>
                <c:pt idx="54">
                  <c:v>1981</c:v>
                </c:pt>
                <c:pt idx="55">
                  <c:v>1982</c:v>
                </c:pt>
                <c:pt idx="56">
                  <c:v>1983</c:v>
                </c:pt>
                <c:pt idx="57">
                  <c:v>1984</c:v>
                </c:pt>
                <c:pt idx="58">
                  <c:v>1985</c:v>
                </c:pt>
                <c:pt idx="59">
                  <c:v>1986</c:v>
                </c:pt>
                <c:pt idx="60">
                  <c:v>1987</c:v>
                </c:pt>
                <c:pt idx="61">
                  <c:v>1988</c:v>
                </c:pt>
                <c:pt idx="62">
                  <c:v>1989</c:v>
                </c:pt>
                <c:pt idx="63">
                  <c:v>1990</c:v>
                </c:pt>
                <c:pt idx="64">
                  <c:v>1991</c:v>
                </c:pt>
                <c:pt idx="65">
                  <c:v>1992</c:v>
                </c:pt>
                <c:pt idx="66">
                  <c:v>1993</c:v>
                </c:pt>
                <c:pt idx="67">
                  <c:v>1994</c:v>
                </c:pt>
                <c:pt idx="68">
                  <c:v>1995</c:v>
                </c:pt>
                <c:pt idx="69">
                  <c:v>1996</c:v>
                </c:pt>
                <c:pt idx="70">
                  <c:v>1997</c:v>
                </c:pt>
                <c:pt idx="71">
                  <c:v>1998</c:v>
                </c:pt>
                <c:pt idx="72">
                  <c:v>1999</c:v>
                </c:pt>
                <c:pt idx="73">
                  <c:v>2000</c:v>
                </c:pt>
                <c:pt idx="74">
                  <c:v>2001</c:v>
                </c:pt>
                <c:pt idx="75">
                  <c:v>2002</c:v>
                </c:pt>
                <c:pt idx="76">
                  <c:v>2003</c:v>
                </c:pt>
                <c:pt idx="77">
                  <c:v>2004</c:v>
                </c:pt>
                <c:pt idx="78">
                  <c:v>2005</c:v>
                </c:pt>
                <c:pt idx="79">
                  <c:v>2006</c:v>
                </c:pt>
                <c:pt idx="80">
                  <c:v>2007</c:v>
                </c:pt>
                <c:pt idx="81">
                  <c:v>2008</c:v>
                </c:pt>
                <c:pt idx="82">
                  <c:v>2009</c:v>
                </c:pt>
                <c:pt idx="83">
                  <c:v>2010</c:v>
                </c:pt>
                <c:pt idx="84">
                  <c:v>2011</c:v>
                </c:pt>
                <c:pt idx="85">
                  <c:v>2012</c:v>
                </c:pt>
                <c:pt idx="86">
                  <c:v>2013</c:v>
                </c:pt>
                <c:pt idx="87">
                  <c:v>2014</c:v>
                </c:pt>
                <c:pt idx="88">
                  <c:v>2015</c:v>
                </c:pt>
              </c:numCache>
            </c:numRef>
          </c:xVal>
          <c:yVal>
            <c:numRef>
              <c:f>WTT!$AY$7:$AY$95</c:f>
              <c:numCache>
                <c:formatCode>General</c:formatCode>
                <c:ptCount val="89"/>
                <c:pt idx="10">
                  <c:v>2.1117587611545283</c:v>
                </c:pt>
                <c:pt idx="11">
                  <c:v>2.4616329166809137</c:v>
                </c:pt>
                <c:pt idx="12">
                  <c:v>2.6833172659538529</c:v>
                </c:pt>
                <c:pt idx="13">
                  <c:v>3.1115665246629081</c:v>
                </c:pt>
                <c:pt idx="14">
                  <c:v>2.691212162948093</c:v>
                </c:pt>
                <c:pt idx="15">
                  <c:v>2.0872308895296521</c:v>
                </c:pt>
                <c:pt idx="16">
                  <c:v>3.7846774417847242</c:v>
                </c:pt>
                <c:pt idx="17">
                  <c:v>2.8008126995979254</c:v>
                </c:pt>
                <c:pt idx="18">
                  <c:v>2.0200257487980879</c:v>
                </c:pt>
                <c:pt idx="19">
                  <c:v>2.1014688285317615</c:v>
                </c:pt>
                <c:pt idx="20">
                  <c:v>2.0300274063656665</c:v>
                </c:pt>
                <c:pt idx="21">
                  <c:v>1.9584473454363789</c:v>
                </c:pt>
                <c:pt idx="22">
                  <c:v>2.4061009367290507</c:v>
                </c:pt>
                <c:pt idx="23">
                  <c:v>2.0015123726116237</c:v>
                </c:pt>
                <c:pt idx="24">
                  <c:v>1.9650351756139315</c:v>
                </c:pt>
                <c:pt idx="25">
                  <c:v>5.1778065137288936</c:v>
                </c:pt>
                <c:pt idx="26">
                  <c:v>3.9097558163036119</c:v>
                </c:pt>
                <c:pt idx="27">
                  <c:v>6.0476576682203893</c:v>
                </c:pt>
                <c:pt idx="28">
                  <c:v>2.7030470682170855</c:v>
                </c:pt>
                <c:pt idx="29">
                  <c:v>3.4508710460768595</c:v>
                </c:pt>
                <c:pt idx="30">
                  <c:v>3.9853524762073484</c:v>
                </c:pt>
                <c:pt idx="31">
                  <c:v>4.4864683010122937</c:v>
                </c:pt>
                <c:pt idx="32">
                  <c:v>4.7356121524380503</c:v>
                </c:pt>
                <c:pt idx="33">
                  <c:v>7.2375207901617884</c:v>
                </c:pt>
                <c:pt idx="34">
                  <c:v>6.4332326233032004</c:v>
                </c:pt>
                <c:pt idx="35">
                  <c:v>7.7125682245424221</c:v>
                </c:pt>
                <c:pt idx="36">
                  <c:v>7.1874838714776201</c:v>
                </c:pt>
                <c:pt idx="37">
                  <c:v>4.8299736930933905</c:v>
                </c:pt>
                <c:pt idx="38">
                  <c:v>8.5649102563077566</c:v>
                </c:pt>
                <c:pt idx="39">
                  <c:v>8.0827396454836506</c:v>
                </c:pt>
                <c:pt idx="40">
                  <c:v>17.456454373467903</c:v>
                </c:pt>
                <c:pt idx="41">
                  <c:v>9.7913342975878273</c:v>
                </c:pt>
                <c:pt idx="42">
                  <c:v>16.749293019175276</c:v>
                </c:pt>
                <c:pt idx="43">
                  <c:v>9.4746156210090309</c:v>
                </c:pt>
                <c:pt idx="44">
                  <c:v>11.678656030175796</c:v>
                </c:pt>
                <c:pt idx="45">
                  <c:v>27.711337874290844</c:v>
                </c:pt>
                <c:pt idx="46">
                  <c:v>11.353792672031801</c:v>
                </c:pt>
                <c:pt idx="47">
                  <c:v>15.67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BFC-4522-9027-989546999F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9002624"/>
        <c:axId val="119004160"/>
      </c:scatterChart>
      <c:valAx>
        <c:axId val="119002624"/>
        <c:scaling>
          <c:orientation val="minMax"/>
          <c:max val="2016"/>
          <c:min val="192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9004160"/>
        <c:crosses val="autoZero"/>
        <c:crossBetween val="midCat"/>
        <c:majorUnit val="10"/>
      </c:valAx>
      <c:valAx>
        <c:axId val="119004160"/>
        <c:scaling>
          <c:orientation val="minMax"/>
          <c:max val="4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9002624"/>
        <c:crosses val="autoZero"/>
        <c:crossBetween val="midCat"/>
        <c:majorUnit val="5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849518810148728E-2"/>
          <c:y val="5.0925925925925923E-2"/>
          <c:w val="0.8657060367454068"/>
          <c:h val="0.83929753572470112"/>
        </c:manualLayout>
      </c:layout>
      <c:scatterChart>
        <c:scatterStyle val="lineMarker"/>
        <c:varyColors val="0"/>
        <c:ser>
          <c:idx val="0"/>
          <c:order val="0"/>
          <c:tx>
            <c:strRef>
              <c:f>WTT!$AX$6</c:f>
              <c:strCache>
                <c:ptCount val="1"/>
                <c:pt idx="0">
                  <c:v>WTT</c:v>
                </c:pt>
              </c:strCache>
            </c:strRef>
          </c:tx>
          <c:spPr>
            <a:ln w="5080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WTT!$AW$7:$AW$95</c:f>
              <c:numCache>
                <c:formatCode>General</c:formatCode>
                <c:ptCount val="89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  <c:pt idx="4">
                  <c:v>1933</c:v>
                </c:pt>
                <c:pt idx="5">
                  <c:v>1934</c:v>
                </c:pt>
                <c:pt idx="6">
                  <c:v>1935</c:v>
                </c:pt>
                <c:pt idx="7">
                  <c:v>1936</c:v>
                </c:pt>
                <c:pt idx="8">
                  <c:v>1937</c:v>
                </c:pt>
                <c:pt idx="9">
                  <c:v>1937.9</c:v>
                </c:pt>
                <c:pt idx="10">
                  <c:v>1938</c:v>
                </c:pt>
                <c:pt idx="11">
                  <c:v>1939</c:v>
                </c:pt>
                <c:pt idx="12">
                  <c:v>1940</c:v>
                </c:pt>
                <c:pt idx="13">
                  <c:v>1941</c:v>
                </c:pt>
                <c:pt idx="14">
                  <c:v>1942</c:v>
                </c:pt>
                <c:pt idx="15">
                  <c:v>1943</c:v>
                </c:pt>
                <c:pt idx="16">
                  <c:v>1944</c:v>
                </c:pt>
                <c:pt idx="17">
                  <c:v>1945</c:v>
                </c:pt>
                <c:pt idx="18">
                  <c:v>1946</c:v>
                </c:pt>
                <c:pt idx="19">
                  <c:v>1947</c:v>
                </c:pt>
                <c:pt idx="20">
                  <c:v>1948</c:v>
                </c:pt>
                <c:pt idx="21">
                  <c:v>1949</c:v>
                </c:pt>
                <c:pt idx="22">
                  <c:v>1950</c:v>
                </c:pt>
                <c:pt idx="23">
                  <c:v>1951</c:v>
                </c:pt>
                <c:pt idx="24">
                  <c:v>1952</c:v>
                </c:pt>
                <c:pt idx="25">
                  <c:v>1953</c:v>
                </c:pt>
                <c:pt idx="26">
                  <c:v>1954</c:v>
                </c:pt>
                <c:pt idx="27">
                  <c:v>1955</c:v>
                </c:pt>
                <c:pt idx="28">
                  <c:v>1956</c:v>
                </c:pt>
                <c:pt idx="29">
                  <c:v>1957</c:v>
                </c:pt>
                <c:pt idx="30">
                  <c:v>1958</c:v>
                </c:pt>
                <c:pt idx="31">
                  <c:v>1959</c:v>
                </c:pt>
                <c:pt idx="32">
                  <c:v>1960</c:v>
                </c:pt>
                <c:pt idx="33">
                  <c:v>1961</c:v>
                </c:pt>
                <c:pt idx="34">
                  <c:v>1962</c:v>
                </c:pt>
                <c:pt idx="35">
                  <c:v>1963</c:v>
                </c:pt>
                <c:pt idx="36">
                  <c:v>1964</c:v>
                </c:pt>
                <c:pt idx="37">
                  <c:v>1965</c:v>
                </c:pt>
                <c:pt idx="38">
                  <c:v>1966</c:v>
                </c:pt>
                <c:pt idx="39">
                  <c:v>1967</c:v>
                </c:pt>
                <c:pt idx="40">
                  <c:v>1968</c:v>
                </c:pt>
                <c:pt idx="41">
                  <c:v>1969</c:v>
                </c:pt>
                <c:pt idx="42">
                  <c:v>1970</c:v>
                </c:pt>
                <c:pt idx="43">
                  <c:v>1971</c:v>
                </c:pt>
                <c:pt idx="44">
                  <c:v>1972</c:v>
                </c:pt>
                <c:pt idx="45">
                  <c:v>1973</c:v>
                </c:pt>
                <c:pt idx="46">
                  <c:v>1974</c:v>
                </c:pt>
                <c:pt idx="47">
                  <c:v>1974.9</c:v>
                </c:pt>
                <c:pt idx="48">
                  <c:v>1975</c:v>
                </c:pt>
                <c:pt idx="49">
                  <c:v>1976</c:v>
                </c:pt>
                <c:pt idx="50">
                  <c:v>1977</c:v>
                </c:pt>
                <c:pt idx="51">
                  <c:v>1978</c:v>
                </c:pt>
                <c:pt idx="52">
                  <c:v>1979</c:v>
                </c:pt>
                <c:pt idx="53">
                  <c:v>1980</c:v>
                </c:pt>
                <c:pt idx="54">
                  <c:v>1981</c:v>
                </c:pt>
                <c:pt idx="55">
                  <c:v>1982</c:v>
                </c:pt>
                <c:pt idx="56">
                  <c:v>1983</c:v>
                </c:pt>
                <c:pt idx="57">
                  <c:v>1984</c:v>
                </c:pt>
                <c:pt idx="58">
                  <c:v>1985</c:v>
                </c:pt>
                <c:pt idx="59">
                  <c:v>1986</c:v>
                </c:pt>
                <c:pt idx="60">
                  <c:v>1987</c:v>
                </c:pt>
                <c:pt idx="61">
                  <c:v>1988</c:v>
                </c:pt>
                <c:pt idx="62">
                  <c:v>1989</c:v>
                </c:pt>
                <c:pt idx="63">
                  <c:v>1990</c:v>
                </c:pt>
                <c:pt idx="64">
                  <c:v>1991</c:v>
                </c:pt>
                <c:pt idx="65">
                  <c:v>1992</c:v>
                </c:pt>
                <c:pt idx="66">
                  <c:v>1993</c:v>
                </c:pt>
                <c:pt idx="67">
                  <c:v>1994</c:v>
                </c:pt>
                <c:pt idx="68">
                  <c:v>1995</c:v>
                </c:pt>
                <c:pt idx="69">
                  <c:v>1996</c:v>
                </c:pt>
                <c:pt idx="70">
                  <c:v>1997</c:v>
                </c:pt>
                <c:pt idx="71">
                  <c:v>1998</c:v>
                </c:pt>
                <c:pt idx="72">
                  <c:v>1999</c:v>
                </c:pt>
                <c:pt idx="73">
                  <c:v>2000</c:v>
                </c:pt>
                <c:pt idx="74">
                  <c:v>2001</c:v>
                </c:pt>
                <c:pt idx="75">
                  <c:v>2002</c:v>
                </c:pt>
                <c:pt idx="76">
                  <c:v>2003</c:v>
                </c:pt>
                <c:pt idx="77">
                  <c:v>2004</c:v>
                </c:pt>
                <c:pt idx="78">
                  <c:v>2005</c:v>
                </c:pt>
                <c:pt idx="79">
                  <c:v>2006</c:v>
                </c:pt>
                <c:pt idx="80">
                  <c:v>2007</c:v>
                </c:pt>
                <c:pt idx="81">
                  <c:v>2008</c:v>
                </c:pt>
                <c:pt idx="82">
                  <c:v>2009</c:v>
                </c:pt>
                <c:pt idx="83">
                  <c:v>2010</c:v>
                </c:pt>
                <c:pt idx="84">
                  <c:v>2011</c:v>
                </c:pt>
                <c:pt idx="85">
                  <c:v>2012</c:v>
                </c:pt>
                <c:pt idx="86">
                  <c:v>2013</c:v>
                </c:pt>
                <c:pt idx="87">
                  <c:v>2014</c:v>
                </c:pt>
                <c:pt idx="88">
                  <c:v>2015</c:v>
                </c:pt>
              </c:numCache>
            </c:numRef>
          </c:xVal>
          <c:yVal>
            <c:numRef>
              <c:f>WTT!$AX$7:$AX$95</c:f>
              <c:numCache>
                <c:formatCode>General</c:formatCode>
                <c:ptCount val="89"/>
                <c:pt idx="0">
                  <c:v>2.0709170570182884</c:v>
                </c:pt>
                <c:pt idx="1">
                  <c:v>1.9415872728634351</c:v>
                </c:pt>
                <c:pt idx="2">
                  <c:v>2.029268118337793</c:v>
                </c:pt>
                <c:pt idx="3">
                  <c:v>1.5205565413633948</c:v>
                </c:pt>
                <c:pt idx="4">
                  <c:v>1.8083168578444744</c:v>
                </c:pt>
                <c:pt idx="5">
                  <c:v>1.5776211210382549</c:v>
                </c:pt>
                <c:pt idx="6">
                  <c:v>1.8393898391178591</c:v>
                </c:pt>
                <c:pt idx="7">
                  <c:v>1.4851102718906073</c:v>
                </c:pt>
                <c:pt idx="8">
                  <c:v>1.9700761101625754</c:v>
                </c:pt>
                <c:pt idx="9">
                  <c:v>2.11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45B-4F43-9541-B1FC5BCD4C59}"/>
            </c:ext>
          </c:extLst>
        </c:ser>
        <c:ser>
          <c:idx val="1"/>
          <c:order val="1"/>
          <c:tx>
            <c:strRef>
              <c:f>WTT!$AY$6</c:f>
              <c:strCache>
                <c:ptCount val="1"/>
                <c:pt idx="0">
                  <c:v>WTT</c:v>
                </c:pt>
              </c:strCache>
            </c:strRef>
          </c:tx>
          <c:spPr>
            <a:ln w="50800"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WTT!$AW$7:$AW$95</c:f>
              <c:numCache>
                <c:formatCode>General</c:formatCode>
                <c:ptCount val="89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  <c:pt idx="4">
                  <c:v>1933</c:v>
                </c:pt>
                <c:pt idx="5">
                  <c:v>1934</c:v>
                </c:pt>
                <c:pt idx="6">
                  <c:v>1935</c:v>
                </c:pt>
                <c:pt idx="7">
                  <c:v>1936</c:v>
                </c:pt>
                <c:pt idx="8">
                  <c:v>1937</c:v>
                </c:pt>
                <c:pt idx="9">
                  <c:v>1937.9</c:v>
                </c:pt>
                <c:pt idx="10">
                  <c:v>1938</c:v>
                </c:pt>
                <c:pt idx="11">
                  <c:v>1939</c:v>
                </c:pt>
                <c:pt idx="12">
                  <c:v>1940</c:v>
                </c:pt>
                <c:pt idx="13">
                  <c:v>1941</c:v>
                </c:pt>
                <c:pt idx="14">
                  <c:v>1942</c:v>
                </c:pt>
                <c:pt idx="15">
                  <c:v>1943</c:v>
                </c:pt>
                <c:pt idx="16">
                  <c:v>1944</c:v>
                </c:pt>
                <c:pt idx="17">
                  <c:v>1945</c:v>
                </c:pt>
                <c:pt idx="18">
                  <c:v>1946</c:v>
                </c:pt>
                <c:pt idx="19">
                  <c:v>1947</c:v>
                </c:pt>
                <c:pt idx="20">
                  <c:v>1948</c:v>
                </c:pt>
                <c:pt idx="21">
                  <c:v>1949</c:v>
                </c:pt>
                <c:pt idx="22">
                  <c:v>1950</c:v>
                </c:pt>
                <c:pt idx="23">
                  <c:v>1951</c:v>
                </c:pt>
                <c:pt idx="24">
                  <c:v>1952</c:v>
                </c:pt>
                <c:pt idx="25">
                  <c:v>1953</c:v>
                </c:pt>
                <c:pt idx="26">
                  <c:v>1954</c:v>
                </c:pt>
                <c:pt idx="27">
                  <c:v>1955</c:v>
                </c:pt>
                <c:pt idx="28">
                  <c:v>1956</c:v>
                </c:pt>
                <c:pt idx="29">
                  <c:v>1957</c:v>
                </c:pt>
                <c:pt idx="30">
                  <c:v>1958</c:v>
                </c:pt>
                <c:pt idx="31">
                  <c:v>1959</c:v>
                </c:pt>
                <c:pt idx="32">
                  <c:v>1960</c:v>
                </c:pt>
                <c:pt idx="33">
                  <c:v>1961</c:v>
                </c:pt>
                <c:pt idx="34">
                  <c:v>1962</c:v>
                </c:pt>
                <c:pt idx="35">
                  <c:v>1963</c:v>
                </c:pt>
                <c:pt idx="36">
                  <c:v>1964</c:v>
                </c:pt>
                <c:pt idx="37">
                  <c:v>1965</c:v>
                </c:pt>
                <c:pt idx="38">
                  <c:v>1966</c:v>
                </c:pt>
                <c:pt idx="39">
                  <c:v>1967</c:v>
                </c:pt>
                <c:pt idx="40">
                  <c:v>1968</c:v>
                </c:pt>
                <c:pt idx="41">
                  <c:v>1969</c:v>
                </c:pt>
                <c:pt idx="42">
                  <c:v>1970</c:v>
                </c:pt>
                <c:pt idx="43">
                  <c:v>1971</c:v>
                </c:pt>
                <c:pt idx="44">
                  <c:v>1972</c:v>
                </c:pt>
                <c:pt idx="45">
                  <c:v>1973</c:v>
                </c:pt>
                <c:pt idx="46">
                  <c:v>1974</c:v>
                </c:pt>
                <c:pt idx="47">
                  <c:v>1974.9</c:v>
                </c:pt>
                <c:pt idx="48">
                  <c:v>1975</c:v>
                </c:pt>
                <c:pt idx="49">
                  <c:v>1976</c:v>
                </c:pt>
                <c:pt idx="50">
                  <c:v>1977</c:v>
                </c:pt>
                <c:pt idx="51">
                  <c:v>1978</c:v>
                </c:pt>
                <c:pt idx="52">
                  <c:v>1979</c:v>
                </c:pt>
                <c:pt idx="53">
                  <c:v>1980</c:v>
                </c:pt>
                <c:pt idx="54">
                  <c:v>1981</c:v>
                </c:pt>
                <c:pt idx="55">
                  <c:v>1982</c:v>
                </c:pt>
                <c:pt idx="56">
                  <c:v>1983</c:v>
                </c:pt>
                <c:pt idx="57">
                  <c:v>1984</c:v>
                </c:pt>
                <c:pt idx="58">
                  <c:v>1985</c:v>
                </c:pt>
                <c:pt idx="59">
                  <c:v>1986</c:v>
                </c:pt>
                <c:pt idx="60">
                  <c:v>1987</c:v>
                </c:pt>
                <c:pt idx="61">
                  <c:v>1988</c:v>
                </c:pt>
                <c:pt idx="62">
                  <c:v>1989</c:v>
                </c:pt>
                <c:pt idx="63">
                  <c:v>1990</c:v>
                </c:pt>
                <c:pt idx="64">
                  <c:v>1991</c:v>
                </c:pt>
                <c:pt idx="65">
                  <c:v>1992</c:v>
                </c:pt>
                <c:pt idx="66">
                  <c:v>1993</c:v>
                </c:pt>
                <c:pt idx="67">
                  <c:v>1994</c:v>
                </c:pt>
                <c:pt idx="68">
                  <c:v>1995</c:v>
                </c:pt>
                <c:pt idx="69">
                  <c:v>1996</c:v>
                </c:pt>
                <c:pt idx="70">
                  <c:v>1997</c:v>
                </c:pt>
                <c:pt idx="71">
                  <c:v>1998</c:v>
                </c:pt>
                <c:pt idx="72">
                  <c:v>1999</c:v>
                </c:pt>
                <c:pt idx="73">
                  <c:v>2000</c:v>
                </c:pt>
                <c:pt idx="74">
                  <c:v>2001</c:v>
                </c:pt>
                <c:pt idx="75">
                  <c:v>2002</c:v>
                </c:pt>
                <c:pt idx="76">
                  <c:v>2003</c:v>
                </c:pt>
                <c:pt idx="77">
                  <c:v>2004</c:v>
                </c:pt>
                <c:pt idx="78">
                  <c:v>2005</c:v>
                </c:pt>
                <c:pt idx="79">
                  <c:v>2006</c:v>
                </c:pt>
                <c:pt idx="80">
                  <c:v>2007</c:v>
                </c:pt>
                <c:pt idx="81">
                  <c:v>2008</c:v>
                </c:pt>
                <c:pt idx="82">
                  <c:v>2009</c:v>
                </c:pt>
                <c:pt idx="83">
                  <c:v>2010</c:v>
                </c:pt>
                <c:pt idx="84">
                  <c:v>2011</c:v>
                </c:pt>
                <c:pt idx="85">
                  <c:v>2012</c:v>
                </c:pt>
                <c:pt idx="86">
                  <c:v>2013</c:v>
                </c:pt>
                <c:pt idx="87">
                  <c:v>2014</c:v>
                </c:pt>
                <c:pt idx="88">
                  <c:v>2015</c:v>
                </c:pt>
              </c:numCache>
            </c:numRef>
          </c:xVal>
          <c:yVal>
            <c:numRef>
              <c:f>WTT!$AY$7:$AY$95</c:f>
              <c:numCache>
                <c:formatCode>General</c:formatCode>
                <c:ptCount val="89"/>
                <c:pt idx="10">
                  <c:v>2.1117587611545283</c:v>
                </c:pt>
                <c:pt idx="11">
                  <c:v>2.4616329166809137</c:v>
                </c:pt>
                <c:pt idx="12">
                  <c:v>2.6833172659538529</c:v>
                </c:pt>
                <c:pt idx="13">
                  <c:v>3.1115665246629081</c:v>
                </c:pt>
                <c:pt idx="14">
                  <c:v>2.691212162948093</c:v>
                </c:pt>
                <c:pt idx="15">
                  <c:v>2.0872308895296521</c:v>
                </c:pt>
                <c:pt idx="16">
                  <c:v>3.7846774417847242</c:v>
                </c:pt>
                <c:pt idx="17">
                  <c:v>2.8008126995979254</c:v>
                </c:pt>
                <c:pt idx="18">
                  <c:v>2.0200257487980879</c:v>
                </c:pt>
                <c:pt idx="19">
                  <c:v>2.1014688285317615</c:v>
                </c:pt>
                <c:pt idx="20">
                  <c:v>2.0300274063656665</c:v>
                </c:pt>
                <c:pt idx="21">
                  <c:v>1.9584473454363789</c:v>
                </c:pt>
                <c:pt idx="22">
                  <c:v>2.4061009367290507</c:v>
                </c:pt>
                <c:pt idx="23">
                  <c:v>2.0015123726116237</c:v>
                </c:pt>
                <c:pt idx="24">
                  <c:v>1.9650351756139315</c:v>
                </c:pt>
                <c:pt idx="25">
                  <c:v>5.1778065137288936</c:v>
                </c:pt>
                <c:pt idx="26">
                  <c:v>3.9097558163036119</c:v>
                </c:pt>
                <c:pt idx="27">
                  <c:v>6.0476576682203893</c:v>
                </c:pt>
                <c:pt idx="28">
                  <c:v>2.7030470682170855</c:v>
                </c:pt>
                <c:pt idx="29">
                  <c:v>3.4508710460768595</c:v>
                </c:pt>
                <c:pt idx="30">
                  <c:v>3.9853524762073484</c:v>
                </c:pt>
                <c:pt idx="31">
                  <c:v>4.4864683010122937</c:v>
                </c:pt>
                <c:pt idx="32">
                  <c:v>4.7356121524380503</c:v>
                </c:pt>
                <c:pt idx="33">
                  <c:v>7.2375207901617884</c:v>
                </c:pt>
                <c:pt idx="34">
                  <c:v>6.4332326233032004</c:v>
                </c:pt>
                <c:pt idx="35">
                  <c:v>7.7125682245424221</c:v>
                </c:pt>
                <c:pt idx="36">
                  <c:v>7.1874838714776201</c:v>
                </c:pt>
                <c:pt idx="37">
                  <c:v>4.8299736930933905</c:v>
                </c:pt>
                <c:pt idx="38">
                  <c:v>8.5649102563077566</c:v>
                </c:pt>
                <c:pt idx="39">
                  <c:v>8.0827396454836506</c:v>
                </c:pt>
                <c:pt idx="40">
                  <c:v>17.456454373467903</c:v>
                </c:pt>
                <c:pt idx="41">
                  <c:v>9.7913342975878273</c:v>
                </c:pt>
                <c:pt idx="42">
                  <c:v>16.749293019175276</c:v>
                </c:pt>
                <c:pt idx="43">
                  <c:v>9.4746156210090309</c:v>
                </c:pt>
                <c:pt idx="44">
                  <c:v>11.678656030175796</c:v>
                </c:pt>
                <c:pt idx="45">
                  <c:v>27.711337874290844</c:v>
                </c:pt>
                <c:pt idx="46">
                  <c:v>11.353792672031801</c:v>
                </c:pt>
                <c:pt idx="47">
                  <c:v>15.67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45B-4F43-9541-B1FC5BCD4C59}"/>
            </c:ext>
          </c:extLst>
        </c:ser>
        <c:ser>
          <c:idx val="2"/>
          <c:order val="2"/>
          <c:tx>
            <c:strRef>
              <c:f>WTT!$AZ$6</c:f>
              <c:strCache>
                <c:ptCount val="1"/>
                <c:pt idx="0">
                  <c:v>WTT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WTT!$AW$7:$AW$95</c:f>
              <c:numCache>
                <c:formatCode>General</c:formatCode>
                <c:ptCount val="89"/>
                <c:pt idx="0">
                  <c:v>1929</c:v>
                </c:pt>
                <c:pt idx="1">
                  <c:v>1930</c:v>
                </c:pt>
                <c:pt idx="2">
                  <c:v>1931</c:v>
                </c:pt>
                <c:pt idx="3">
                  <c:v>1932</c:v>
                </c:pt>
                <c:pt idx="4">
                  <c:v>1933</c:v>
                </c:pt>
                <c:pt idx="5">
                  <c:v>1934</c:v>
                </c:pt>
                <c:pt idx="6">
                  <c:v>1935</c:v>
                </c:pt>
                <c:pt idx="7">
                  <c:v>1936</c:v>
                </c:pt>
                <c:pt idx="8">
                  <c:v>1937</c:v>
                </c:pt>
                <c:pt idx="9">
                  <c:v>1937.9</c:v>
                </c:pt>
                <c:pt idx="10">
                  <c:v>1938</c:v>
                </c:pt>
                <c:pt idx="11">
                  <c:v>1939</c:v>
                </c:pt>
                <c:pt idx="12">
                  <c:v>1940</c:v>
                </c:pt>
                <c:pt idx="13">
                  <c:v>1941</c:v>
                </c:pt>
                <c:pt idx="14">
                  <c:v>1942</c:v>
                </c:pt>
                <c:pt idx="15">
                  <c:v>1943</c:v>
                </c:pt>
                <c:pt idx="16">
                  <c:v>1944</c:v>
                </c:pt>
                <c:pt idx="17">
                  <c:v>1945</c:v>
                </c:pt>
                <c:pt idx="18">
                  <c:v>1946</c:v>
                </c:pt>
                <c:pt idx="19">
                  <c:v>1947</c:v>
                </c:pt>
                <c:pt idx="20">
                  <c:v>1948</c:v>
                </c:pt>
                <c:pt idx="21">
                  <c:v>1949</c:v>
                </c:pt>
                <c:pt idx="22">
                  <c:v>1950</c:v>
                </c:pt>
                <c:pt idx="23">
                  <c:v>1951</c:v>
                </c:pt>
                <c:pt idx="24">
                  <c:v>1952</c:v>
                </c:pt>
                <c:pt idx="25">
                  <c:v>1953</c:v>
                </c:pt>
                <c:pt idx="26">
                  <c:v>1954</c:v>
                </c:pt>
                <c:pt idx="27">
                  <c:v>1955</c:v>
                </c:pt>
                <c:pt idx="28">
                  <c:v>1956</c:v>
                </c:pt>
                <c:pt idx="29">
                  <c:v>1957</c:v>
                </c:pt>
                <c:pt idx="30">
                  <c:v>1958</c:v>
                </c:pt>
                <c:pt idx="31">
                  <c:v>1959</c:v>
                </c:pt>
                <c:pt idx="32">
                  <c:v>1960</c:v>
                </c:pt>
                <c:pt idx="33">
                  <c:v>1961</c:v>
                </c:pt>
                <c:pt idx="34">
                  <c:v>1962</c:v>
                </c:pt>
                <c:pt idx="35">
                  <c:v>1963</c:v>
                </c:pt>
                <c:pt idx="36">
                  <c:v>1964</c:v>
                </c:pt>
                <c:pt idx="37">
                  <c:v>1965</c:v>
                </c:pt>
                <c:pt idx="38">
                  <c:v>1966</c:v>
                </c:pt>
                <c:pt idx="39">
                  <c:v>1967</c:v>
                </c:pt>
                <c:pt idx="40">
                  <c:v>1968</c:v>
                </c:pt>
                <c:pt idx="41">
                  <c:v>1969</c:v>
                </c:pt>
                <c:pt idx="42">
                  <c:v>1970</c:v>
                </c:pt>
                <c:pt idx="43">
                  <c:v>1971</c:v>
                </c:pt>
                <c:pt idx="44">
                  <c:v>1972</c:v>
                </c:pt>
                <c:pt idx="45">
                  <c:v>1973</c:v>
                </c:pt>
                <c:pt idx="46">
                  <c:v>1974</c:v>
                </c:pt>
                <c:pt idx="47">
                  <c:v>1974.9</c:v>
                </c:pt>
                <c:pt idx="48">
                  <c:v>1975</c:v>
                </c:pt>
                <c:pt idx="49">
                  <c:v>1976</c:v>
                </c:pt>
                <c:pt idx="50">
                  <c:v>1977</c:v>
                </c:pt>
                <c:pt idx="51">
                  <c:v>1978</c:v>
                </c:pt>
                <c:pt idx="52">
                  <c:v>1979</c:v>
                </c:pt>
                <c:pt idx="53">
                  <c:v>1980</c:v>
                </c:pt>
                <c:pt idx="54">
                  <c:v>1981</c:v>
                </c:pt>
                <c:pt idx="55">
                  <c:v>1982</c:v>
                </c:pt>
                <c:pt idx="56">
                  <c:v>1983</c:v>
                </c:pt>
                <c:pt idx="57">
                  <c:v>1984</c:v>
                </c:pt>
                <c:pt idx="58">
                  <c:v>1985</c:v>
                </c:pt>
                <c:pt idx="59">
                  <c:v>1986</c:v>
                </c:pt>
                <c:pt idx="60">
                  <c:v>1987</c:v>
                </c:pt>
                <c:pt idx="61">
                  <c:v>1988</c:v>
                </c:pt>
                <c:pt idx="62">
                  <c:v>1989</c:v>
                </c:pt>
                <c:pt idx="63">
                  <c:v>1990</c:v>
                </c:pt>
                <c:pt idx="64">
                  <c:v>1991</c:v>
                </c:pt>
                <c:pt idx="65">
                  <c:v>1992</c:v>
                </c:pt>
                <c:pt idx="66">
                  <c:v>1993</c:v>
                </c:pt>
                <c:pt idx="67">
                  <c:v>1994</c:v>
                </c:pt>
                <c:pt idx="68">
                  <c:v>1995</c:v>
                </c:pt>
                <c:pt idx="69">
                  <c:v>1996</c:v>
                </c:pt>
                <c:pt idx="70">
                  <c:v>1997</c:v>
                </c:pt>
                <c:pt idx="71">
                  <c:v>1998</c:v>
                </c:pt>
                <c:pt idx="72">
                  <c:v>1999</c:v>
                </c:pt>
                <c:pt idx="73">
                  <c:v>2000</c:v>
                </c:pt>
                <c:pt idx="74">
                  <c:v>2001</c:v>
                </c:pt>
                <c:pt idx="75">
                  <c:v>2002</c:v>
                </c:pt>
                <c:pt idx="76">
                  <c:v>2003</c:v>
                </c:pt>
                <c:pt idx="77">
                  <c:v>2004</c:v>
                </c:pt>
                <c:pt idx="78">
                  <c:v>2005</c:v>
                </c:pt>
                <c:pt idx="79">
                  <c:v>2006</c:v>
                </c:pt>
                <c:pt idx="80">
                  <c:v>2007</c:v>
                </c:pt>
                <c:pt idx="81">
                  <c:v>2008</c:v>
                </c:pt>
                <c:pt idx="82">
                  <c:v>2009</c:v>
                </c:pt>
                <c:pt idx="83">
                  <c:v>2010</c:v>
                </c:pt>
                <c:pt idx="84">
                  <c:v>2011</c:v>
                </c:pt>
                <c:pt idx="85">
                  <c:v>2012</c:v>
                </c:pt>
                <c:pt idx="86">
                  <c:v>2013</c:v>
                </c:pt>
                <c:pt idx="87">
                  <c:v>2014</c:v>
                </c:pt>
                <c:pt idx="88">
                  <c:v>2015</c:v>
                </c:pt>
              </c:numCache>
            </c:numRef>
          </c:xVal>
          <c:yVal>
            <c:numRef>
              <c:f>WTT!$AZ$7:$AZ$95</c:f>
              <c:numCache>
                <c:formatCode>General</c:formatCode>
                <c:ptCount val="89"/>
                <c:pt idx="48">
                  <c:v>15.657373268749083</c:v>
                </c:pt>
                <c:pt idx="49">
                  <c:v>12.91148244775284</c:v>
                </c:pt>
                <c:pt idx="50">
                  <c:v>39.815191434339944</c:v>
                </c:pt>
                <c:pt idx="51">
                  <c:v>18.172156448563978</c:v>
                </c:pt>
                <c:pt idx="52">
                  <c:v>19.981365989394956</c:v>
                </c:pt>
                <c:pt idx="53">
                  <c:v>18.17142569372562</c:v>
                </c:pt>
                <c:pt idx="54">
                  <c:v>20.820886659804287</c:v>
                </c:pt>
                <c:pt idx="55">
                  <c:v>13.456851148700203</c:v>
                </c:pt>
                <c:pt idx="56">
                  <c:v>15.254976594092229</c:v>
                </c:pt>
                <c:pt idx="57">
                  <c:v>12.821017251234702</c:v>
                </c:pt>
                <c:pt idx="58">
                  <c:v>18.783930564024104</c:v>
                </c:pt>
                <c:pt idx="59">
                  <c:v>16.163043022357609</c:v>
                </c:pt>
                <c:pt idx="60">
                  <c:v>24.530437303838415</c:v>
                </c:pt>
                <c:pt idx="61">
                  <c:v>25.616580961329486</c:v>
                </c:pt>
                <c:pt idx="62">
                  <c:v>18.310912392418938</c:v>
                </c:pt>
                <c:pt idx="63">
                  <c:v>22.144593168868777</c:v>
                </c:pt>
                <c:pt idx="64">
                  <c:v>20.210470228417055</c:v>
                </c:pt>
                <c:pt idx="65">
                  <c:v>25.970516294311313</c:v>
                </c:pt>
                <c:pt idx="66">
                  <c:v>16.837030655105838</c:v>
                </c:pt>
                <c:pt idx="67">
                  <c:v>23.115984792941351</c:v>
                </c:pt>
                <c:pt idx="68">
                  <c:v>18.181062971196553</c:v>
                </c:pt>
                <c:pt idx="69">
                  <c:v>13.135210077491402</c:v>
                </c:pt>
                <c:pt idx="70">
                  <c:v>10.166250368451129</c:v>
                </c:pt>
                <c:pt idx="71">
                  <c:v>14.893590808692672</c:v>
                </c:pt>
                <c:pt idx="72">
                  <c:v>15.276829322820248</c:v>
                </c:pt>
                <c:pt idx="73">
                  <c:v>17.363886860285962</c:v>
                </c:pt>
                <c:pt idx="74">
                  <c:v>32.134849669593436</c:v>
                </c:pt>
                <c:pt idx="75">
                  <c:v>19.324541695754039</c:v>
                </c:pt>
                <c:pt idx="76">
                  <c:v>19.151967854149348</c:v>
                </c:pt>
                <c:pt idx="77">
                  <c:v>22.742674682106369</c:v>
                </c:pt>
                <c:pt idx="78">
                  <c:v>22.070055702984448</c:v>
                </c:pt>
                <c:pt idx="79">
                  <c:v>12.800715119097324</c:v>
                </c:pt>
                <c:pt idx="80">
                  <c:v>20.940935328937439</c:v>
                </c:pt>
                <c:pt idx="81">
                  <c:v>17.010868991540189</c:v>
                </c:pt>
                <c:pt idx="82">
                  <c:v>15.915449037112381</c:v>
                </c:pt>
                <c:pt idx="83">
                  <c:v>25.889660322065506</c:v>
                </c:pt>
                <c:pt idx="84">
                  <c:v>13.195136513122137</c:v>
                </c:pt>
                <c:pt idx="85">
                  <c:v>13.7101439654086</c:v>
                </c:pt>
                <c:pt idx="86">
                  <c:v>19.752688277421552</c:v>
                </c:pt>
                <c:pt idx="87">
                  <c:v>16.475610674567839</c:v>
                </c:pt>
                <c:pt idx="88">
                  <c:v>27.379014821234875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45B-4F43-9541-B1FC5BCD4C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9072640"/>
        <c:axId val="119074176"/>
      </c:scatterChart>
      <c:valAx>
        <c:axId val="119072640"/>
        <c:scaling>
          <c:orientation val="minMax"/>
          <c:max val="2016"/>
          <c:min val="192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9074176"/>
        <c:crosses val="autoZero"/>
        <c:crossBetween val="midCat"/>
        <c:majorUnit val="10"/>
      </c:valAx>
      <c:valAx>
        <c:axId val="119074176"/>
        <c:scaling>
          <c:orientation val="minMax"/>
          <c:max val="4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9072640"/>
        <c:crosses val="autoZero"/>
        <c:crossBetween val="midCat"/>
        <c:majorUnit val="5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398075240594945E-2"/>
          <c:y val="5.1400554097404488E-2"/>
          <c:w val="0.86451859142607179"/>
          <c:h val="0.8326195683872849"/>
        </c:manualLayout>
      </c:layout>
      <c:scatterChart>
        <c:scatterStyle val="lineMarker"/>
        <c:varyColors val="0"/>
        <c:ser>
          <c:idx val="0"/>
          <c:order val="0"/>
          <c:tx>
            <c:strRef>
              <c:f>'flowspill CHN'!$BV$50</c:f>
              <c:strCache>
                <c:ptCount val="1"/>
                <c:pt idx="0">
                  <c:v>Chinook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circle"/>
            <c:size val="7"/>
            <c:spPr>
              <a:solidFill>
                <a:srgbClr val="0070C0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'flowspill CHN'!$BU$51:$BU$69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xVal>
          <c:yVal>
            <c:numRef>
              <c:f>'flowspill CHN'!$BV$51:$BV$69</c:f>
              <c:numCache>
                <c:formatCode>0.0</c:formatCode>
                <c:ptCount val="19"/>
                <c:pt idx="0">
                  <c:v>3.3194472466388616</c:v>
                </c:pt>
                <c:pt idx="1">
                  <c:v>3.4699821800930977</c:v>
                </c:pt>
                <c:pt idx="2">
                  <c:v>2.9936158124269028</c:v>
                </c:pt>
                <c:pt idx="3">
                  <c:v>7.8438951995138702</c:v>
                </c:pt>
                <c:pt idx="4">
                  <c:v>3.1618848277291209</c:v>
                </c:pt>
                <c:pt idx="5">
                  <c:v>2.6388913908118994</c:v>
                </c:pt>
                <c:pt idx="6">
                  <c:v>3.7298588595319622</c:v>
                </c:pt>
                <c:pt idx="7">
                  <c:v>4.2157814195371568</c:v>
                </c:pt>
                <c:pt idx="8">
                  <c:v>3.5599347496006648</c:v>
                </c:pt>
                <c:pt idx="9">
                  <c:v>2.6347491764201068</c:v>
                </c:pt>
                <c:pt idx="10">
                  <c:v>2.129989869245962</c:v>
                </c:pt>
                <c:pt idx="11">
                  <c:v>2.9517037074826544</c:v>
                </c:pt>
                <c:pt idx="12">
                  <c:v>1.7971909882099308</c:v>
                </c:pt>
                <c:pt idx="13">
                  <c:v>2.4972847975682497</c:v>
                </c:pt>
                <c:pt idx="14">
                  <c:v>2.8780458620141869</c:v>
                </c:pt>
                <c:pt idx="15">
                  <c:v>2.2649943514364805</c:v>
                </c:pt>
                <c:pt idx="16">
                  <c:v>2.4707623843873252</c:v>
                </c:pt>
                <c:pt idx="17">
                  <c:v>1.5710881467078752</c:v>
                </c:pt>
                <c:pt idx="18">
                  <c:v>2.612696637419611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AE8-459B-ACFB-BF7FF6555B0B}"/>
            </c:ext>
          </c:extLst>
        </c:ser>
        <c:ser>
          <c:idx val="1"/>
          <c:order val="1"/>
          <c:tx>
            <c:strRef>
              <c:f>'flowspill CHN'!$BW$50</c:f>
              <c:strCache>
                <c:ptCount val="1"/>
                <c:pt idx="0">
                  <c:v>Steelhead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triangle"/>
            <c:size val="7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'flowspill CHN'!$BU$51:$BU$69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xVal>
          <c:yVal>
            <c:numRef>
              <c:f>'flowspill CHN'!$BW$51:$BW$69</c:f>
              <c:numCache>
                <c:formatCode>0.0</c:formatCode>
                <c:ptCount val="19"/>
                <c:pt idx="0">
                  <c:v>3.3736743961476856</c:v>
                </c:pt>
                <c:pt idx="1">
                  <c:v>3.5016291059329152</c:v>
                </c:pt>
                <c:pt idx="2">
                  <c:v>3.0428048560527055</c:v>
                </c:pt>
                <c:pt idx="3">
                  <c:v>7.9128325703061808</c:v>
                </c:pt>
                <c:pt idx="4">
                  <c:v>2.9862069329826575</c:v>
                </c:pt>
                <c:pt idx="5">
                  <c:v>2.4878441661715254</c:v>
                </c:pt>
                <c:pt idx="6">
                  <c:v>3.1514934739502842</c:v>
                </c:pt>
                <c:pt idx="7">
                  <c:v>3.549793840953646</c:v>
                </c:pt>
                <c:pt idx="8">
                  <c:v>3.3322892468449989</c:v>
                </c:pt>
                <c:pt idx="9">
                  <c:v>2.2802015651020735</c:v>
                </c:pt>
                <c:pt idx="10">
                  <c:v>1.8818943420376311</c:v>
                </c:pt>
                <c:pt idx="11">
                  <c:v>2.6395061070638386</c:v>
                </c:pt>
                <c:pt idx="12">
                  <c:v>1.424255070930877</c:v>
                </c:pt>
                <c:pt idx="13">
                  <c:v>2.2948764401096859</c:v>
                </c:pt>
                <c:pt idx="14">
                  <c:v>2.666002946403514</c:v>
                </c:pt>
                <c:pt idx="15">
                  <c:v>1.9826225591932181</c:v>
                </c:pt>
                <c:pt idx="16">
                  <c:v>2.2215584032365543</c:v>
                </c:pt>
                <c:pt idx="17">
                  <c:v>1.2149990848145862</c:v>
                </c:pt>
                <c:pt idx="18">
                  <c:v>2.3600920071751634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AE8-459B-ACFB-BF7FF6555B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572160"/>
        <c:axId val="120574336"/>
      </c:scatterChart>
      <c:valAx>
        <c:axId val="120572160"/>
        <c:scaling>
          <c:orientation val="minMax"/>
          <c:max val="2016"/>
          <c:min val="1998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20574336"/>
        <c:crosses val="autoZero"/>
        <c:crossBetween val="midCat"/>
        <c:majorUnit val="3"/>
      </c:valAx>
      <c:valAx>
        <c:axId val="120574336"/>
        <c:scaling>
          <c:orientation val="minMax"/>
          <c:max val="8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20572160"/>
        <c:crosses val="autoZero"/>
        <c:crossBetween val="midCat"/>
        <c:majorUnit val="2"/>
      </c:valAx>
    </c:plotArea>
    <c:legend>
      <c:legendPos val="r"/>
      <c:layout>
        <c:manualLayout>
          <c:xMode val="edge"/>
          <c:yMode val="edge"/>
          <c:x val="0.72251714071455353"/>
          <c:y val="0.25994387240056532"/>
          <c:w val="0.22839372756976806"/>
          <c:h val="0.1256743387845750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170798612801749E-2"/>
          <c:y val="4.2758960307758782E-2"/>
          <c:w val="0.88150537206717094"/>
          <c:h val="0.85081003159080715"/>
        </c:manualLayout>
      </c:layout>
      <c:scatterChart>
        <c:scatterStyle val="lineMarker"/>
        <c:varyColors val="0"/>
        <c:ser>
          <c:idx val="0"/>
          <c:order val="0"/>
          <c:tx>
            <c:strRef>
              <c:f>steelhead!$H$401</c:f>
              <c:strCache>
                <c:ptCount val="1"/>
                <c:pt idx="0">
                  <c:v>mean.ftt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00FF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39-4F0F-B7DF-92F12712807C}"/>
              </c:ext>
            </c:extLst>
          </c:dPt>
          <c:dPt>
            <c:idx val="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D39-4F0F-B7DF-92F12712807C}"/>
              </c:ext>
            </c:extLst>
          </c:dPt>
          <c:dPt>
            <c:idx val="1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D39-4F0F-B7DF-92F12712807C}"/>
              </c:ext>
            </c:extLst>
          </c:dPt>
          <c:dPt>
            <c:idx val="16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D39-4F0F-B7DF-92F12712807C}"/>
              </c:ext>
            </c:extLst>
          </c:dPt>
          <c:dPt>
            <c:idx val="2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D39-4F0F-B7DF-92F12712807C}"/>
              </c:ext>
            </c:extLst>
          </c:dPt>
          <c:dPt>
            <c:idx val="2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1D39-4F0F-B7DF-92F12712807C}"/>
              </c:ext>
            </c:extLst>
          </c:dPt>
          <c:dPt>
            <c:idx val="2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1D39-4F0F-B7DF-92F12712807C}"/>
              </c:ext>
            </c:extLst>
          </c:dPt>
          <c:dPt>
            <c:idx val="3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1D39-4F0F-B7DF-92F12712807C}"/>
              </c:ext>
            </c:extLst>
          </c:dPt>
          <c:dPt>
            <c:idx val="36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1D39-4F0F-B7DF-92F12712807C}"/>
              </c:ext>
            </c:extLst>
          </c:dPt>
          <c:dPt>
            <c:idx val="4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1D39-4F0F-B7DF-92F12712807C}"/>
              </c:ext>
            </c:extLst>
          </c:dPt>
          <c:dPt>
            <c:idx val="4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1D39-4F0F-B7DF-92F12712807C}"/>
              </c:ext>
            </c:extLst>
          </c:dPt>
          <c:dPt>
            <c:idx val="4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1D39-4F0F-B7DF-92F12712807C}"/>
              </c:ext>
            </c:extLst>
          </c:dPt>
          <c:dPt>
            <c:idx val="5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1D39-4F0F-B7DF-92F12712807C}"/>
              </c:ext>
            </c:extLst>
          </c:dPt>
          <c:xVal>
            <c:numRef>
              <c:f>steelhead!$D$402:$D$457</c:f>
              <c:numCache>
                <c:formatCode>General</c:formatCode>
                <c:ptCount val="56"/>
                <c:pt idx="0">
                  <c:v>1998.1</c:v>
                </c:pt>
                <c:pt idx="1">
                  <c:v>1998.1999999999998</c:v>
                </c:pt>
                <c:pt idx="2">
                  <c:v>1998.2999999999997</c:v>
                </c:pt>
                <c:pt idx="3">
                  <c:v>1998.3999999999996</c:v>
                </c:pt>
                <c:pt idx="4">
                  <c:v>1999.1</c:v>
                </c:pt>
                <c:pt idx="5">
                  <c:v>1999.1999999999998</c:v>
                </c:pt>
                <c:pt idx="6">
                  <c:v>1999.2999999999997</c:v>
                </c:pt>
                <c:pt idx="7">
                  <c:v>1999.3999999999996</c:v>
                </c:pt>
                <c:pt idx="8">
                  <c:v>2000.1</c:v>
                </c:pt>
                <c:pt idx="9">
                  <c:v>2000.1999999999998</c:v>
                </c:pt>
                <c:pt idx="10">
                  <c:v>2000.2999999999997</c:v>
                </c:pt>
                <c:pt idx="11">
                  <c:v>2000.3999999999996</c:v>
                </c:pt>
                <c:pt idx="12">
                  <c:v>2001.1</c:v>
                </c:pt>
                <c:pt idx="13">
                  <c:v>2001.1999999999998</c:v>
                </c:pt>
                <c:pt idx="14">
                  <c:v>2001.2999999999997</c:v>
                </c:pt>
                <c:pt idx="15">
                  <c:v>2001.3999999999996</c:v>
                </c:pt>
                <c:pt idx="16">
                  <c:v>2002.1</c:v>
                </c:pt>
                <c:pt idx="17">
                  <c:v>2002.1999999999998</c:v>
                </c:pt>
                <c:pt idx="18">
                  <c:v>2002.2999999999997</c:v>
                </c:pt>
                <c:pt idx="19">
                  <c:v>2002.3999999999996</c:v>
                </c:pt>
                <c:pt idx="20">
                  <c:v>2003.1</c:v>
                </c:pt>
                <c:pt idx="21">
                  <c:v>2003.1999999999998</c:v>
                </c:pt>
                <c:pt idx="22">
                  <c:v>2003.2999999999997</c:v>
                </c:pt>
                <c:pt idx="23">
                  <c:v>2003.3999999999996</c:v>
                </c:pt>
                <c:pt idx="24">
                  <c:v>2004.1</c:v>
                </c:pt>
                <c:pt idx="25">
                  <c:v>2004.1999999999998</c:v>
                </c:pt>
                <c:pt idx="26">
                  <c:v>2004.2999999999997</c:v>
                </c:pt>
                <c:pt idx="27">
                  <c:v>2004.3999999999996</c:v>
                </c:pt>
                <c:pt idx="28">
                  <c:v>2005.1</c:v>
                </c:pt>
                <c:pt idx="29">
                  <c:v>2005.1999999999998</c:v>
                </c:pt>
                <c:pt idx="30">
                  <c:v>2005.2999999999997</c:v>
                </c:pt>
                <c:pt idx="31">
                  <c:v>2005.3999999999996</c:v>
                </c:pt>
                <c:pt idx="32">
                  <c:v>2006.1</c:v>
                </c:pt>
                <c:pt idx="33">
                  <c:v>2006.1999999999998</c:v>
                </c:pt>
                <c:pt idx="34">
                  <c:v>2006.2999999999997</c:v>
                </c:pt>
                <c:pt idx="35">
                  <c:v>2006.3999999999996</c:v>
                </c:pt>
                <c:pt idx="36">
                  <c:v>2007.1</c:v>
                </c:pt>
                <c:pt idx="37">
                  <c:v>2007.1999999999998</c:v>
                </c:pt>
                <c:pt idx="38">
                  <c:v>2007.2999999999997</c:v>
                </c:pt>
                <c:pt idx="39">
                  <c:v>2007.3999999999996</c:v>
                </c:pt>
                <c:pt idx="40">
                  <c:v>2008.1</c:v>
                </c:pt>
                <c:pt idx="41">
                  <c:v>2008.1999999999998</c:v>
                </c:pt>
                <c:pt idx="42">
                  <c:v>2008.2999999999997</c:v>
                </c:pt>
                <c:pt idx="43">
                  <c:v>2008.3999999999996</c:v>
                </c:pt>
                <c:pt idx="44">
                  <c:v>2009.1</c:v>
                </c:pt>
                <c:pt idx="45">
                  <c:v>2009.1999999999998</c:v>
                </c:pt>
                <c:pt idx="46">
                  <c:v>2009.2999999999997</c:v>
                </c:pt>
                <c:pt idx="47">
                  <c:v>2009.3999999999996</c:v>
                </c:pt>
                <c:pt idx="48">
                  <c:v>2010.1</c:v>
                </c:pt>
                <c:pt idx="49">
                  <c:v>2010.1999999999998</c:v>
                </c:pt>
                <c:pt idx="50">
                  <c:v>2010.2999999999997</c:v>
                </c:pt>
                <c:pt idx="51">
                  <c:v>2010.3999999999996</c:v>
                </c:pt>
                <c:pt idx="52">
                  <c:v>2011.1</c:v>
                </c:pt>
                <c:pt idx="53">
                  <c:v>2011.1999999999998</c:v>
                </c:pt>
                <c:pt idx="54">
                  <c:v>2011.2999999999997</c:v>
                </c:pt>
                <c:pt idx="55">
                  <c:v>2011.3999999999996</c:v>
                </c:pt>
              </c:numCache>
            </c:numRef>
          </c:xVal>
          <c:yVal>
            <c:numRef>
              <c:f>steelhead!$H$402:$H$457</c:f>
              <c:numCache>
                <c:formatCode>General</c:formatCode>
                <c:ptCount val="56"/>
                <c:pt idx="0">
                  <c:v>20.594799999999989</c:v>
                </c:pt>
                <c:pt idx="1">
                  <c:v>15.561017964071818</c:v>
                </c:pt>
                <c:pt idx="2">
                  <c:v>13.849869451697167</c:v>
                </c:pt>
                <c:pt idx="3">
                  <c:v>9.6068518518518466</c:v>
                </c:pt>
                <c:pt idx="4">
                  <c:v>19.390120036934459</c:v>
                </c:pt>
                <c:pt idx="5">
                  <c:v>15.80080462660271</c:v>
                </c:pt>
                <c:pt idx="6">
                  <c:v>16.856123432979583</c:v>
                </c:pt>
                <c:pt idx="7">
                  <c:v>11.503505417463417</c:v>
                </c:pt>
                <c:pt idx="8">
                  <c:v>13.952118343195147</c:v>
                </c:pt>
                <c:pt idx="9">
                  <c:v>14.970193070616109</c:v>
                </c:pt>
                <c:pt idx="10">
                  <c:v>18.183299595141722</c:v>
                </c:pt>
                <c:pt idx="11">
                  <c:v>16.703311258278145</c:v>
                </c:pt>
                <c:pt idx="12">
                  <c:v>41.85</c:v>
                </c:pt>
                <c:pt idx="13">
                  <c:v>33.407317073170724</c:v>
                </c:pt>
                <c:pt idx="14">
                  <c:v>28.255102040816322</c:v>
                </c:pt>
                <c:pt idx="15">
                  <c:v>34.004761904761907</c:v>
                </c:pt>
                <c:pt idx="16">
                  <c:v>18.441531165311645</c:v>
                </c:pt>
                <c:pt idx="17">
                  <c:v>21.785040276179576</c:v>
                </c:pt>
                <c:pt idx="18">
                  <c:v>18.655014605647544</c:v>
                </c:pt>
                <c:pt idx="19">
                  <c:v>13.378832838773524</c:v>
                </c:pt>
                <c:pt idx="20">
                  <c:v>19.458070500927668</c:v>
                </c:pt>
                <c:pt idx="21">
                  <c:v>20.342964352720458</c:v>
                </c:pt>
                <c:pt idx="22">
                  <c:v>17.377746999076656</c:v>
                </c:pt>
                <c:pt idx="23">
                  <c:v>11.863074712643703</c:v>
                </c:pt>
                <c:pt idx="24">
                  <c:v>27.744999999999997</c:v>
                </c:pt>
                <c:pt idx="25">
                  <c:v>17.585999999999991</c:v>
                </c:pt>
                <c:pt idx="26">
                  <c:v>17.521854304635763</c:v>
                </c:pt>
                <c:pt idx="27">
                  <c:v>15.071250000000001</c:v>
                </c:pt>
                <c:pt idx="28">
                  <c:v>25.004878048780494</c:v>
                </c:pt>
                <c:pt idx="29">
                  <c:v>18.293525179856111</c:v>
                </c:pt>
                <c:pt idx="30">
                  <c:v>14.167961165048546</c:v>
                </c:pt>
                <c:pt idx="31">
                  <c:v>14.146511627906978</c:v>
                </c:pt>
                <c:pt idx="32">
                  <c:v>14.999999999999998</c:v>
                </c:pt>
                <c:pt idx="33">
                  <c:v>11.795633500357949</c:v>
                </c:pt>
                <c:pt idx="34">
                  <c:v>10.828703703703706</c:v>
                </c:pt>
                <c:pt idx="35">
                  <c:v>8.8619289340101535</c:v>
                </c:pt>
                <c:pt idx="36">
                  <c:v>20.090322580645157</c:v>
                </c:pt>
                <c:pt idx="37">
                  <c:v>15.310104011887082</c:v>
                </c:pt>
                <c:pt idx="38">
                  <c:v>14.954150197628461</c:v>
                </c:pt>
                <c:pt idx="39">
                  <c:v>17.659512195121955</c:v>
                </c:pt>
                <c:pt idx="40">
                  <c:v>18.573707370737079</c:v>
                </c:pt>
                <c:pt idx="41">
                  <c:v>13.913020344287993</c:v>
                </c:pt>
                <c:pt idx="42">
                  <c:v>10.006106870229003</c:v>
                </c:pt>
                <c:pt idx="43">
                  <c:v>7.7251602564102519</c:v>
                </c:pt>
                <c:pt idx="44">
                  <c:v>14.25020986358866</c:v>
                </c:pt>
                <c:pt idx="45">
                  <c:v>14.589025430960854</c:v>
                </c:pt>
                <c:pt idx="46">
                  <c:v>10.826092896174844</c:v>
                </c:pt>
                <c:pt idx="47">
                  <c:v>8.487892376681609</c:v>
                </c:pt>
                <c:pt idx="48">
                  <c:v>15.969827586206884</c:v>
                </c:pt>
                <c:pt idx="49">
                  <c:v>14.303428571428416</c:v>
                </c:pt>
                <c:pt idx="50">
                  <c:v>11.952986079928117</c:v>
                </c:pt>
                <c:pt idx="51">
                  <c:v>10.218451025056954</c:v>
                </c:pt>
                <c:pt idx="52">
                  <c:v>15.376102564102576</c:v>
                </c:pt>
                <c:pt idx="53">
                  <c:v>12.835509660226522</c:v>
                </c:pt>
                <c:pt idx="54">
                  <c:v>8.6716450216450145</c:v>
                </c:pt>
                <c:pt idx="55">
                  <c:v>7.8241573033707876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A-1D39-4F0F-B7DF-92F1271280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1844543"/>
        <c:axId val="991838719"/>
      </c:scatterChart>
      <c:valAx>
        <c:axId val="991844543"/>
        <c:scaling>
          <c:orientation val="minMax"/>
          <c:max val="2012"/>
          <c:min val="1998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1838719"/>
        <c:crosses val="autoZero"/>
        <c:crossBetween val="midCat"/>
        <c:majorUnit val="4"/>
      </c:valAx>
      <c:valAx>
        <c:axId val="991838719"/>
        <c:scaling>
          <c:orientation val="minMax"/>
          <c:max val="5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1844543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81489566279462E-2"/>
          <c:y val="6.452537182852143E-2"/>
          <c:w val="0.89791117694446609"/>
          <c:h val="0.77792031204432777"/>
        </c:manualLayout>
      </c:layout>
      <c:scatterChart>
        <c:scatterStyle val="lineMarker"/>
        <c:varyColors val="0"/>
        <c:ser>
          <c:idx val="0"/>
          <c:order val="0"/>
          <c:tx>
            <c:strRef>
              <c:f>Chinook!$H$226</c:f>
              <c:strCache>
                <c:ptCount val="1"/>
                <c:pt idx="0">
                  <c:v>mean.ftt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00FF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949C-44A0-AE93-9D23E48E9135}"/>
              </c:ext>
            </c:extLst>
          </c:dPt>
          <c:dPt>
            <c:idx val="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9C-44A0-AE93-9D23E48E9135}"/>
              </c:ext>
            </c:extLst>
          </c:dPt>
          <c:dPt>
            <c:idx val="1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949C-44A0-AE93-9D23E48E9135}"/>
              </c:ext>
            </c:extLst>
          </c:dPt>
          <c:dPt>
            <c:idx val="16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949C-44A0-AE93-9D23E48E9135}"/>
              </c:ext>
            </c:extLst>
          </c:dPt>
          <c:dPt>
            <c:idx val="2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949C-44A0-AE93-9D23E48E9135}"/>
              </c:ext>
            </c:extLst>
          </c:dPt>
          <c:dPt>
            <c:idx val="2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949C-44A0-AE93-9D23E48E9135}"/>
              </c:ext>
            </c:extLst>
          </c:dPt>
          <c:dPt>
            <c:idx val="2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949C-44A0-AE93-9D23E48E9135}"/>
              </c:ext>
            </c:extLst>
          </c:dPt>
          <c:dPt>
            <c:idx val="3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949C-44A0-AE93-9D23E48E9135}"/>
              </c:ext>
            </c:extLst>
          </c:dPt>
          <c:dPt>
            <c:idx val="36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949C-44A0-AE93-9D23E48E9135}"/>
              </c:ext>
            </c:extLst>
          </c:dPt>
          <c:dPt>
            <c:idx val="4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949C-44A0-AE93-9D23E48E9135}"/>
              </c:ext>
            </c:extLst>
          </c:dPt>
          <c:dPt>
            <c:idx val="4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949C-44A0-AE93-9D23E48E9135}"/>
              </c:ext>
            </c:extLst>
          </c:dPt>
          <c:dPt>
            <c:idx val="4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949C-44A0-AE93-9D23E48E9135}"/>
              </c:ext>
            </c:extLst>
          </c:dPt>
          <c:dPt>
            <c:idx val="5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949C-44A0-AE93-9D23E48E9135}"/>
              </c:ext>
            </c:extLst>
          </c:dPt>
          <c:xVal>
            <c:numRef>
              <c:f>Chinook!$D$227:$D$282</c:f>
              <c:numCache>
                <c:formatCode>General</c:formatCode>
                <c:ptCount val="56"/>
                <c:pt idx="0">
                  <c:v>1998.1</c:v>
                </c:pt>
                <c:pt idx="1">
                  <c:v>1998.1999999999998</c:v>
                </c:pt>
                <c:pt idx="2">
                  <c:v>1998.2999999999997</c:v>
                </c:pt>
                <c:pt idx="3">
                  <c:v>1998.3999999999996</c:v>
                </c:pt>
                <c:pt idx="4">
                  <c:v>1999.1</c:v>
                </c:pt>
                <c:pt idx="5">
                  <c:v>1999.1999999999998</c:v>
                </c:pt>
                <c:pt idx="6">
                  <c:v>1999.2999999999997</c:v>
                </c:pt>
                <c:pt idx="7">
                  <c:v>1999.3999999999996</c:v>
                </c:pt>
                <c:pt idx="8">
                  <c:v>2000.1</c:v>
                </c:pt>
                <c:pt idx="9">
                  <c:v>2000.1999999999998</c:v>
                </c:pt>
                <c:pt idx="10">
                  <c:v>2000.2999999999997</c:v>
                </c:pt>
                <c:pt idx="11">
                  <c:v>2000.3999999999996</c:v>
                </c:pt>
                <c:pt idx="12">
                  <c:v>2001.1</c:v>
                </c:pt>
                <c:pt idx="13">
                  <c:v>2001.1999999999998</c:v>
                </c:pt>
                <c:pt idx="14">
                  <c:v>2001.2999999999997</c:v>
                </c:pt>
                <c:pt idx="15">
                  <c:v>2001.3999999999996</c:v>
                </c:pt>
                <c:pt idx="16">
                  <c:v>2002.1</c:v>
                </c:pt>
                <c:pt idx="17">
                  <c:v>2002.1999999999998</c:v>
                </c:pt>
                <c:pt idx="18">
                  <c:v>2002.2999999999997</c:v>
                </c:pt>
                <c:pt idx="19">
                  <c:v>2002.3999999999996</c:v>
                </c:pt>
                <c:pt idx="20">
                  <c:v>2003.1</c:v>
                </c:pt>
                <c:pt idx="21">
                  <c:v>2003.1999999999998</c:v>
                </c:pt>
                <c:pt idx="22">
                  <c:v>2003.2999999999997</c:v>
                </c:pt>
                <c:pt idx="23">
                  <c:v>2003.3999999999996</c:v>
                </c:pt>
                <c:pt idx="24">
                  <c:v>2004.1</c:v>
                </c:pt>
                <c:pt idx="25">
                  <c:v>2004.1999999999998</c:v>
                </c:pt>
                <c:pt idx="26">
                  <c:v>2004.2999999999997</c:v>
                </c:pt>
                <c:pt idx="27">
                  <c:v>2004.3999999999996</c:v>
                </c:pt>
                <c:pt idx="28">
                  <c:v>2005.1</c:v>
                </c:pt>
                <c:pt idx="29">
                  <c:v>2005.1999999999998</c:v>
                </c:pt>
                <c:pt idx="30">
                  <c:v>2005.2999999999997</c:v>
                </c:pt>
                <c:pt idx="31">
                  <c:v>2005.3999999999996</c:v>
                </c:pt>
                <c:pt idx="32">
                  <c:v>2006.1</c:v>
                </c:pt>
                <c:pt idx="33">
                  <c:v>2006.1999999999998</c:v>
                </c:pt>
                <c:pt idx="34">
                  <c:v>2006.2999999999997</c:v>
                </c:pt>
                <c:pt idx="35">
                  <c:v>2006.3999999999996</c:v>
                </c:pt>
                <c:pt idx="36">
                  <c:v>2007.1</c:v>
                </c:pt>
                <c:pt idx="37">
                  <c:v>2007.2</c:v>
                </c:pt>
                <c:pt idx="38">
                  <c:v>2007.3</c:v>
                </c:pt>
                <c:pt idx="39">
                  <c:v>2007.4</c:v>
                </c:pt>
                <c:pt idx="40">
                  <c:v>2008.1</c:v>
                </c:pt>
                <c:pt idx="41">
                  <c:v>2008.2</c:v>
                </c:pt>
                <c:pt idx="42">
                  <c:v>2008.3</c:v>
                </c:pt>
                <c:pt idx="43">
                  <c:v>2008.4</c:v>
                </c:pt>
                <c:pt idx="44">
                  <c:v>2009.1</c:v>
                </c:pt>
                <c:pt idx="45">
                  <c:v>2009.2</c:v>
                </c:pt>
                <c:pt idx="46">
                  <c:v>2009.3</c:v>
                </c:pt>
                <c:pt idx="47">
                  <c:v>2009.4</c:v>
                </c:pt>
                <c:pt idx="48">
                  <c:v>2010.1</c:v>
                </c:pt>
                <c:pt idx="49">
                  <c:v>2010.2</c:v>
                </c:pt>
                <c:pt idx="50">
                  <c:v>2010.3</c:v>
                </c:pt>
                <c:pt idx="51">
                  <c:v>2010.4</c:v>
                </c:pt>
                <c:pt idx="52">
                  <c:v>2011.1</c:v>
                </c:pt>
                <c:pt idx="53">
                  <c:v>2011.2</c:v>
                </c:pt>
                <c:pt idx="54">
                  <c:v>2011.3</c:v>
                </c:pt>
                <c:pt idx="55">
                  <c:v>2011.4</c:v>
                </c:pt>
              </c:numCache>
            </c:numRef>
          </c:xVal>
          <c:yVal>
            <c:numRef>
              <c:f>Chinook!$H$227:$H$282</c:f>
              <c:numCache>
                <c:formatCode>General</c:formatCode>
                <c:ptCount val="56"/>
                <c:pt idx="0">
                  <c:v>21.171764705882353</c:v>
                </c:pt>
                <c:pt idx="1">
                  <c:v>16.834593724859214</c:v>
                </c:pt>
                <c:pt idx="2">
                  <c:v>15.29279835390949</c:v>
                </c:pt>
                <c:pt idx="3">
                  <c:v>11.052777777777781</c:v>
                </c:pt>
                <c:pt idx="4">
                  <c:v>18.267518248175175</c:v>
                </c:pt>
                <c:pt idx="5">
                  <c:v>16.933708838821484</c:v>
                </c:pt>
                <c:pt idx="6">
                  <c:v>13.854455445544572</c:v>
                </c:pt>
                <c:pt idx="7">
                  <c:v>9.9389684813753494</c:v>
                </c:pt>
                <c:pt idx="8">
                  <c:v>19.898105263157916</c:v>
                </c:pt>
                <c:pt idx="9">
                  <c:v>17.233798677443033</c:v>
                </c:pt>
                <c:pt idx="10">
                  <c:v>15.945180722891566</c:v>
                </c:pt>
                <c:pt idx="11">
                  <c:v>12.08465608465608</c:v>
                </c:pt>
                <c:pt idx="12">
                  <c:v>40.756674473067932</c:v>
                </c:pt>
                <c:pt idx="13">
                  <c:v>33.927839920457338</c:v>
                </c:pt>
                <c:pt idx="14">
                  <c:v>24.945681293302567</c:v>
                </c:pt>
                <c:pt idx="15">
                  <c:v>23.902631578947368</c:v>
                </c:pt>
                <c:pt idx="16">
                  <c:v>26.789012738853515</c:v>
                </c:pt>
                <c:pt idx="17">
                  <c:v>18.323947836395945</c:v>
                </c:pt>
                <c:pt idx="18">
                  <c:v>15.515748963883947</c:v>
                </c:pt>
                <c:pt idx="19">
                  <c:v>12.590721649484538</c:v>
                </c:pt>
                <c:pt idx="20">
                  <c:v>21.396825396825395</c:v>
                </c:pt>
                <c:pt idx="21">
                  <c:v>17.131314623338266</c:v>
                </c:pt>
                <c:pt idx="22">
                  <c:v>13.88623141564319</c:v>
                </c:pt>
                <c:pt idx="23">
                  <c:v>10.482539682539679</c:v>
                </c:pt>
                <c:pt idx="24">
                  <c:v>23.824375</c:v>
                </c:pt>
                <c:pt idx="25">
                  <c:v>15.817254685777289</c:v>
                </c:pt>
                <c:pt idx="26">
                  <c:v>17.521979434447331</c:v>
                </c:pt>
                <c:pt idx="27">
                  <c:v>12.819383259911888</c:v>
                </c:pt>
                <c:pt idx="28">
                  <c:v>26.63945945945947</c:v>
                </c:pt>
                <c:pt idx="29">
                  <c:v>17.096202531645559</c:v>
                </c:pt>
                <c:pt idx="30">
                  <c:v>14.899596541786737</c:v>
                </c:pt>
                <c:pt idx="31">
                  <c:v>15.816279069767445</c:v>
                </c:pt>
                <c:pt idx="32">
                  <c:v>23.988433734939779</c:v>
                </c:pt>
                <c:pt idx="33">
                  <c:v>14.951639770952651</c:v>
                </c:pt>
                <c:pt idx="34">
                  <c:v>11.494691224268704</c:v>
                </c:pt>
                <c:pt idx="35">
                  <c:v>10.788372093023257</c:v>
                </c:pt>
                <c:pt idx="36">
                  <c:v>23.392549476135002</c:v>
                </c:pt>
                <c:pt idx="37">
                  <c:v>14.305899419729183</c:v>
                </c:pt>
                <c:pt idx="38">
                  <c:v>12.442199488491053</c:v>
                </c:pt>
                <c:pt idx="39">
                  <c:v>12.741176470588233</c:v>
                </c:pt>
                <c:pt idx="40">
                  <c:v>25.792307692307695</c:v>
                </c:pt>
                <c:pt idx="41">
                  <c:v>17.733442265795212</c:v>
                </c:pt>
                <c:pt idx="42">
                  <c:v>13.31715846994534</c:v>
                </c:pt>
                <c:pt idx="43">
                  <c:v>13.932894736842107</c:v>
                </c:pt>
                <c:pt idx="44">
                  <c:v>22.050000000000004</c:v>
                </c:pt>
                <c:pt idx="45">
                  <c:v>17.681910569105703</c:v>
                </c:pt>
                <c:pt idx="46">
                  <c:v>11.510074074074067</c:v>
                </c:pt>
                <c:pt idx="47">
                  <c:v>10.450000000000001</c:v>
                </c:pt>
                <c:pt idx="48">
                  <c:v>17.089622641509436</c:v>
                </c:pt>
                <c:pt idx="49">
                  <c:v>16.339233038348098</c:v>
                </c:pt>
                <c:pt idx="50">
                  <c:v>12.373005319148936</c:v>
                </c:pt>
                <c:pt idx="51">
                  <c:v>12.250757575757582</c:v>
                </c:pt>
                <c:pt idx="52">
                  <c:v>20.981941747572815</c:v>
                </c:pt>
                <c:pt idx="53">
                  <c:v>14.496524329692148</c:v>
                </c:pt>
                <c:pt idx="54">
                  <c:v>10.589130434782607</c:v>
                </c:pt>
                <c:pt idx="55">
                  <c:v>10.199999999999999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49C-44A0-AE93-9D23E48E91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2058927"/>
        <c:axId val="992055599"/>
      </c:scatterChart>
      <c:valAx>
        <c:axId val="992058927"/>
        <c:scaling>
          <c:orientation val="minMax"/>
          <c:max val="2012"/>
          <c:min val="1998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2055599"/>
        <c:crosses val="autoZero"/>
        <c:crossBetween val="midCat"/>
        <c:majorUnit val="3"/>
      </c:valAx>
      <c:valAx>
        <c:axId val="9920555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205892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steelhead!$I$472</c:f>
              <c:strCache>
                <c:ptCount val="1"/>
                <c:pt idx="0">
                  <c:v>S.r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00FF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5D5F-408D-A0A6-0484F0344350}"/>
              </c:ext>
            </c:extLst>
          </c:dPt>
          <c:dPt>
            <c:idx val="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D5F-408D-A0A6-0484F0344350}"/>
              </c:ext>
            </c:extLst>
          </c:dPt>
          <c:dPt>
            <c:idx val="9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5D5F-408D-A0A6-0484F0344350}"/>
              </c:ext>
            </c:extLst>
          </c:dPt>
          <c:dPt>
            <c:idx val="13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D5F-408D-A0A6-0484F0344350}"/>
              </c:ext>
            </c:extLst>
          </c:dPt>
          <c:dPt>
            <c:idx val="1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5D5F-408D-A0A6-0484F0344350}"/>
              </c:ext>
            </c:extLst>
          </c:dPt>
          <c:dPt>
            <c:idx val="1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5D5F-408D-A0A6-0484F0344350}"/>
              </c:ext>
            </c:extLst>
          </c:dPt>
          <c:dPt>
            <c:idx val="2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5D5F-408D-A0A6-0484F0344350}"/>
              </c:ext>
            </c:extLst>
          </c:dPt>
          <c:dPt>
            <c:idx val="2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5D5F-408D-A0A6-0484F0344350}"/>
              </c:ext>
            </c:extLst>
          </c:dPt>
          <c:dPt>
            <c:idx val="26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5D5F-408D-A0A6-0484F0344350}"/>
              </c:ext>
            </c:extLst>
          </c:dPt>
          <c:dPt>
            <c:idx val="2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5D5F-408D-A0A6-0484F0344350}"/>
              </c:ext>
            </c:extLst>
          </c:dPt>
          <c:dPt>
            <c:idx val="3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5D5F-408D-A0A6-0484F0344350}"/>
              </c:ext>
            </c:extLst>
          </c:dPt>
          <c:dPt>
            <c:idx val="33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5D5F-408D-A0A6-0484F0344350}"/>
              </c:ext>
            </c:extLst>
          </c:dPt>
          <c:dPt>
            <c:idx val="36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5D5F-408D-A0A6-0484F0344350}"/>
              </c:ext>
            </c:extLst>
          </c:dPt>
          <c:dPt>
            <c:idx val="39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5D5F-408D-A0A6-0484F0344350}"/>
              </c:ext>
            </c:extLst>
          </c:dPt>
          <c:dPt>
            <c:idx val="43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5D5F-408D-A0A6-0484F0344350}"/>
              </c:ext>
            </c:extLst>
          </c:dPt>
          <c:dPt>
            <c:idx val="4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5D5F-408D-A0A6-0484F0344350}"/>
              </c:ext>
            </c:extLst>
          </c:dPt>
          <c:xVal>
            <c:numRef>
              <c:f>steelhead!$D$473:$D$523</c:f>
              <c:numCache>
                <c:formatCode>General</c:formatCode>
                <c:ptCount val="51"/>
                <c:pt idx="0">
                  <c:v>1999.1</c:v>
                </c:pt>
                <c:pt idx="1">
                  <c:v>1999.1999999999998</c:v>
                </c:pt>
                <c:pt idx="2">
                  <c:v>1999.2999999999997</c:v>
                </c:pt>
                <c:pt idx="3">
                  <c:v>1999.3999999999996</c:v>
                </c:pt>
                <c:pt idx="4">
                  <c:v>2000.1</c:v>
                </c:pt>
                <c:pt idx="5">
                  <c:v>2000.1999999999998</c:v>
                </c:pt>
                <c:pt idx="6">
                  <c:v>2000.2999999999997</c:v>
                </c:pt>
                <c:pt idx="7">
                  <c:v>2001.1999999999998</c:v>
                </c:pt>
                <c:pt idx="8">
                  <c:v>2001.2999999999997</c:v>
                </c:pt>
                <c:pt idx="9">
                  <c:v>2002.1</c:v>
                </c:pt>
                <c:pt idx="10">
                  <c:v>2002.1999999999998</c:v>
                </c:pt>
                <c:pt idx="11">
                  <c:v>2002.2999999999997</c:v>
                </c:pt>
                <c:pt idx="12">
                  <c:v>2002.3999999999996</c:v>
                </c:pt>
                <c:pt idx="13">
                  <c:v>2003.1</c:v>
                </c:pt>
                <c:pt idx="14">
                  <c:v>2003.1999999999998</c:v>
                </c:pt>
                <c:pt idx="15">
                  <c:v>2003.2999999999997</c:v>
                </c:pt>
                <c:pt idx="16">
                  <c:v>2003.3999999999996</c:v>
                </c:pt>
                <c:pt idx="17">
                  <c:v>2004.2999999999997</c:v>
                </c:pt>
                <c:pt idx="18">
                  <c:v>2005.1999999999998</c:v>
                </c:pt>
                <c:pt idx="19">
                  <c:v>2005.2999999999997</c:v>
                </c:pt>
                <c:pt idx="20">
                  <c:v>2006.1999999999998</c:v>
                </c:pt>
                <c:pt idx="21">
                  <c:v>2006.2999999999997</c:v>
                </c:pt>
                <c:pt idx="22">
                  <c:v>2007.1</c:v>
                </c:pt>
                <c:pt idx="23">
                  <c:v>2007.1999999999998</c:v>
                </c:pt>
                <c:pt idx="24">
                  <c:v>2007.2999999999997</c:v>
                </c:pt>
                <c:pt idx="25">
                  <c:v>2007.3999999999996</c:v>
                </c:pt>
                <c:pt idx="26">
                  <c:v>2008.1</c:v>
                </c:pt>
                <c:pt idx="27">
                  <c:v>2008.1999999999998</c:v>
                </c:pt>
                <c:pt idx="28">
                  <c:v>2009.1</c:v>
                </c:pt>
                <c:pt idx="29">
                  <c:v>2009.1999999999998</c:v>
                </c:pt>
                <c:pt idx="30">
                  <c:v>2010.1999999999998</c:v>
                </c:pt>
                <c:pt idx="31">
                  <c:v>2010.2999999999997</c:v>
                </c:pt>
                <c:pt idx="32">
                  <c:v>2010.3999999999996</c:v>
                </c:pt>
                <c:pt idx="33">
                  <c:v>2011.1</c:v>
                </c:pt>
                <c:pt idx="34">
                  <c:v>2011.1999999999998</c:v>
                </c:pt>
                <c:pt idx="35">
                  <c:v>2011.2999999999997</c:v>
                </c:pt>
                <c:pt idx="36">
                  <c:v>2012.1999999999998</c:v>
                </c:pt>
                <c:pt idx="37">
                  <c:v>2012.2999999999997</c:v>
                </c:pt>
                <c:pt idx="38">
                  <c:v>2012.3999999999996</c:v>
                </c:pt>
                <c:pt idx="39">
                  <c:v>2013.1</c:v>
                </c:pt>
                <c:pt idx="40">
                  <c:v>2013.1999999999998</c:v>
                </c:pt>
                <c:pt idx="41">
                  <c:v>2013.2999999999997</c:v>
                </c:pt>
                <c:pt idx="42">
                  <c:v>2013.3999999999996</c:v>
                </c:pt>
                <c:pt idx="43">
                  <c:v>2014.1</c:v>
                </c:pt>
                <c:pt idx="44">
                  <c:v>2014.1999999999998</c:v>
                </c:pt>
                <c:pt idx="45">
                  <c:v>2014.2999999999997</c:v>
                </c:pt>
                <c:pt idx="46">
                  <c:v>2014.3999999999996</c:v>
                </c:pt>
                <c:pt idx="47">
                  <c:v>2015.1</c:v>
                </c:pt>
                <c:pt idx="48">
                  <c:v>2015.1999999999998</c:v>
                </c:pt>
                <c:pt idx="49">
                  <c:v>2015.2999999999997</c:v>
                </c:pt>
                <c:pt idx="50">
                  <c:v>2015.3999999999996</c:v>
                </c:pt>
              </c:numCache>
            </c:numRef>
          </c:xVal>
          <c:yVal>
            <c:numRef>
              <c:f>steelhead!$I$473:$I$523</c:f>
              <c:numCache>
                <c:formatCode>General</c:formatCode>
                <c:ptCount val="51"/>
                <c:pt idx="0">
                  <c:v>0.439</c:v>
                </c:pt>
                <c:pt idx="1">
                  <c:v>0.54900000000000004</c:v>
                </c:pt>
                <c:pt idx="2">
                  <c:v>0.47799999999999998</c:v>
                </c:pt>
                <c:pt idx="3">
                  <c:v>0.40799999999999997</c:v>
                </c:pt>
                <c:pt idx="4">
                  <c:v>0.61599999999999999</c:v>
                </c:pt>
                <c:pt idx="5">
                  <c:v>0.56399999999999995</c:v>
                </c:pt>
                <c:pt idx="6">
                  <c:v>0.27500000000000002</c:v>
                </c:pt>
                <c:pt idx="7">
                  <c:v>3.6999999999999998E-2</c:v>
                </c:pt>
                <c:pt idx="8">
                  <c:v>0.03</c:v>
                </c:pt>
                <c:pt idx="9">
                  <c:v>0.629</c:v>
                </c:pt>
                <c:pt idx="10">
                  <c:v>0.35599999999999998</c:v>
                </c:pt>
                <c:pt idx="11">
                  <c:v>0.23499999999999999</c:v>
                </c:pt>
                <c:pt idx="12">
                  <c:v>0.318</c:v>
                </c:pt>
                <c:pt idx="13">
                  <c:v>0.52600000000000002</c:v>
                </c:pt>
                <c:pt idx="14">
                  <c:v>0.4</c:v>
                </c:pt>
                <c:pt idx="15">
                  <c:v>0.443</c:v>
                </c:pt>
                <c:pt idx="16">
                  <c:v>0.438</c:v>
                </c:pt>
                <c:pt idx="17">
                  <c:v>0.11700000000000001</c:v>
                </c:pt>
                <c:pt idx="18">
                  <c:v>0.28399999999999997</c:v>
                </c:pt>
                <c:pt idx="19">
                  <c:v>0.377</c:v>
                </c:pt>
                <c:pt idx="20">
                  <c:v>0.49852882035736718</c:v>
                </c:pt>
                <c:pt idx="21">
                  <c:v>0.48114889328838084</c:v>
                </c:pt>
                <c:pt idx="22">
                  <c:v>0.544380499640299</c:v>
                </c:pt>
                <c:pt idx="23">
                  <c:v>0.44893185579599049</c:v>
                </c:pt>
                <c:pt idx="24">
                  <c:v>0.35759173795221649</c:v>
                </c:pt>
                <c:pt idx="25">
                  <c:v>0.1307691348225952</c:v>
                </c:pt>
                <c:pt idx="26">
                  <c:v>0.47959772967318293</c:v>
                </c:pt>
                <c:pt idx="27">
                  <c:v>0.54932233790088292</c:v>
                </c:pt>
                <c:pt idx="28">
                  <c:v>0.65268225377804601</c:v>
                </c:pt>
                <c:pt idx="29">
                  <c:v>0.6533502909791683</c:v>
                </c:pt>
                <c:pt idx="30">
                  <c:v>0.53338017698781204</c:v>
                </c:pt>
                <c:pt idx="31">
                  <c:v>0.52312890325665606</c:v>
                </c:pt>
                <c:pt idx="32">
                  <c:v>0.50652766464356447</c:v>
                </c:pt>
                <c:pt idx="33">
                  <c:v>0.66522458752529845</c:v>
                </c:pt>
                <c:pt idx="34">
                  <c:v>0.59696242741618255</c:v>
                </c:pt>
                <c:pt idx="35">
                  <c:v>0.43873791664307921</c:v>
                </c:pt>
                <c:pt idx="36">
                  <c:v>0.77622375191210879</c:v>
                </c:pt>
                <c:pt idx="37">
                  <c:v>0.7971978746972147</c:v>
                </c:pt>
                <c:pt idx="38">
                  <c:v>0.32364076816066378</c:v>
                </c:pt>
                <c:pt idx="39">
                  <c:v>0.61266568862252968</c:v>
                </c:pt>
                <c:pt idx="40">
                  <c:v>0.7171554660813072</c:v>
                </c:pt>
                <c:pt idx="41">
                  <c:v>0.57276741410802401</c:v>
                </c:pt>
                <c:pt idx="42">
                  <c:v>0.36517635310049323</c:v>
                </c:pt>
                <c:pt idx="43">
                  <c:v>0.56995397857774455</c:v>
                </c:pt>
                <c:pt idx="44">
                  <c:v>0.90649320037797476</c:v>
                </c:pt>
                <c:pt idx="45">
                  <c:v>0.61865880974743037</c:v>
                </c:pt>
                <c:pt idx="46">
                  <c:v>0.49399387036588416</c:v>
                </c:pt>
                <c:pt idx="47">
                  <c:v>0.62895366966427413</c:v>
                </c:pt>
                <c:pt idx="48">
                  <c:v>0.56022838795173324</c:v>
                </c:pt>
                <c:pt idx="49">
                  <c:v>0.39032846125963078</c:v>
                </c:pt>
                <c:pt idx="50">
                  <c:v>0.31173528125766714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D5F-408D-A0A6-0484F0344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3512031"/>
        <c:axId val="1163525343"/>
      </c:scatterChart>
      <c:valAx>
        <c:axId val="1163512031"/>
        <c:scaling>
          <c:orientation val="minMax"/>
          <c:max val="2016"/>
          <c:min val="199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3525343"/>
        <c:crosses val="autoZero"/>
        <c:crossBetween val="midCat"/>
        <c:majorUnit val="3"/>
      </c:valAx>
      <c:valAx>
        <c:axId val="1163525343"/>
        <c:scaling>
          <c:orientation val="minMax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3512031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Chinook!$I$286</c:f>
              <c:strCache>
                <c:ptCount val="1"/>
                <c:pt idx="0">
                  <c:v>S.r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00FF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40F2-466C-8D6C-D0CDBD7BBC30}"/>
              </c:ext>
            </c:extLst>
          </c:dPt>
          <c:dPt>
            <c:idx val="1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F2-466C-8D6C-D0CDBD7BBC30}"/>
              </c:ext>
            </c:extLst>
          </c:dPt>
          <c:dPt>
            <c:idx val="13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40F2-466C-8D6C-D0CDBD7BBC30}"/>
              </c:ext>
            </c:extLst>
          </c:dPt>
          <c:dPt>
            <c:idx val="1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0F2-466C-8D6C-D0CDBD7BBC30}"/>
              </c:ext>
            </c:extLst>
          </c:dPt>
          <c:dPt>
            <c:idx val="21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40F2-466C-8D6C-D0CDBD7BBC30}"/>
              </c:ext>
            </c:extLst>
          </c:dPt>
          <c:dPt>
            <c:idx val="25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0F2-466C-8D6C-D0CDBD7BBC30}"/>
              </c:ext>
            </c:extLst>
          </c:dPt>
          <c:dPt>
            <c:idx val="29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40F2-466C-8D6C-D0CDBD7BBC30}"/>
              </c:ext>
            </c:extLst>
          </c:dPt>
          <c:dPt>
            <c:idx val="33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0F2-466C-8D6C-D0CDBD7BBC30}"/>
              </c:ext>
            </c:extLst>
          </c:dPt>
          <c:dPt>
            <c:idx val="35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40F2-466C-8D6C-D0CDBD7BBC30}"/>
              </c:ext>
            </c:extLst>
          </c:dPt>
          <c:dPt>
            <c:idx val="37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40F2-466C-8D6C-D0CDBD7BBC30}"/>
              </c:ext>
            </c:extLst>
          </c:dPt>
          <c:dPt>
            <c:idx val="4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40F2-466C-8D6C-D0CDBD7BBC30}"/>
              </c:ext>
            </c:extLst>
          </c:dPt>
          <c:dPt>
            <c:idx val="4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40F2-466C-8D6C-D0CDBD7BBC30}"/>
              </c:ext>
            </c:extLst>
          </c:dPt>
          <c:dPt>
            <c:idx val="4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40F2-466C-8D6C-D0CDBD7BBC30}"/>
              </c:ext>
            </c:extLst>
          </c:dPt>
          <c:dPt>
            <c:idx val="4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40F2-466C-8D6C-D0CDBD7BBC30}"/>
              </c:ext>
            </c:extLst>
          </c:dPt>
          <c:dPt>
            <c:idx val="51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40F2-466C-8D6C-D0CDBD7BBC30}"/>
              </c:ext>
            </c:extLst>
          </c:dPt>
          <c:dPt>
            <c:idx val="55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40F2-466C-8D6C-D0CDBD7BBC30}"/>
              </c:ext>
            </c:extLst>
          </c:dPt>
          <c:xVal>
            <c:numRef>
              <c:f>Chinook!$D$287:$D$344</c:f>
              <c:numCache>
                <c:formatCode>General</c:formatCode>
                <c:ptCount val="58"/>
                <c:pt idx="0">
                  <c:v>1998.1</c:v>
                </c:pt>
                <c:pt idx="1">
                  <c:v>1998.1999999999998</c:v>
                </c:pt>
                <c:pt idx="2">
                  <c:v>1998.2999999999997</c:v>
                </c:pt>
                <c:pt idx="3">
                  <c:v>1999.1</c:v>
                </c:pt>
                <c:pt idx="4">
                  <c:v>1999.1999999999998</c:v>
                </c:pt>
                <c:pt idx="5">
                  <c:v>1999.2999999999997</c:v>
                </c:pt>
                <c:pt idx="6">
                  <c:v>1999.3999999999996</c:v>
                </c:pt>
                <c:pt idx="7">
                  <c:v>2000.1</c:v>
                </c:pt>
                <c:pt idx="8">
                  <c:v>2000.1999999999998</c:v>
                </c:pt>
                <c:pt idx="9">
                  <c:v>2000.2999999999997</c:v>
                </c:pt>
                <c:pt idx="10">
                  <c:v>2001.1</c:v>
                </c:pt>
                <c:pt idx="11">
                  <c:v>2001.1999999999998</c:v>
                </c:pt>
                <c:pt idx="12">
                  <c:v>2001.2999999999997</c:v>
                </c:pt>
                <c:pt idx="13">
                  <c:v>2002.1</c:v>
                </c:pt>
                <c:pt idx="14">
                  <c:v>2002.1999999999998</c:v>
                </c:pt>
                <c:pt idx="15">
                  <c:v>2002.2999999999997</c:v>
                </c:pt>
                <c:pt idx="16">
                  <c:v>2002.3999999999996</c:v>
                </c:pt>
                <c:pt idx="17">
                  <c:v>2003.1</c:v>
                </c:pt>
                <c:pt idx="18">
                  <c:v>2003.1999999999998</c:v>
                </c:pt>
                <c:pt idx="19">
                  <c:v>2003.2999999999997</c:v>
                </c:pt>
                <c:pt idx="20">
                  <c:v>2003.3999999999996</c:v>
                </c:pt>
                <c:pt idx="21">
                  <c:v>2004.1</c:v>
                </c:pt>
                <c:pt idx="22">
                  <c:v>2004.1999999999998</c:v>
                </c:pt>
                <c:pt idx="23">
                  <c:v>2004.2999999999997</c:v>
                </c:pt>
                <c:pt idx="24">
                  <c:v>2004.3999999999996</c:v>
                </c:pt>
                <c:pt idx="25">
                  <c:v>2005.1</c:v>
                </c:pt>
                <c:pt idx="26">
                  <c:v>2005.1999999999998</c:v>
                </c:pt>
                <c:pt idx="27">
                  <c:v>2005.2999999999997</c:v>
                </c:pt>
                <c:pt idx="28">
                  <c:v>2005.3999999999996</c:v>
                </c:pt>
                <c:pt idx="29">
                  <c:v>2006.1</c:v>
                </c:pt>
                <c:pt idx="30">
                  <c:v>2006.1999999999998</c:v>
                </c:pt>
                <c:pt idx="31">
                  <c:v>2006.2999999999997</c:v>
                </c:pt>
                <c:pt idx="32">
                  <c:v>2006.3999999999996</c:v>
                </c:pt>
                <c:pt idx="33">
                  <c:v>2007.1</c:v>
                </c:pt>
                <c:pt idx="34">
                  <c:v>2007.2</c:v>
                </c:pt>
                <c:pt idx="35">
                  <c:v>2008.1</c:v>
                </c:pt>
                <c:pt idx="36">
                  <c:v>2008.2</c:v>
                </c:pt>
                <c:pt idx="37">
                  <c:v>2009.1</c:v>
                </c:pt>
                <c:pt idx="38">
                  <c:v>2009.2</c:v>
                </c:pt>
                <c:pt idx="39">
                  <c:v>2009.3</c:v>
                </c:pt>
                <c:pt idx="40">
                  <c:v>2010.2</c:v>
                </c:pt>
                <c:pt idx="41">
                  <c:v>2010.3</c:v>
                </c:pt>
                <c:pt idx="42">
                  <c:v>2011.2</c:v>
                </c:pt>
                <c:pt idx="43">
                  <c:v>2011.3</c:v>
                </c:pt>
                <c:pt idx="44">
                  <c:v>2012.1</c:v>
                </c:pt>
                <c:pt idx="45">
                  <c:v>2012.2</c:v>
                </c:pt>
                <c:pt idx="46">
                  <c:v>2012.3</c:v>
                </c:pt>
                <c:pt idx="47">
                  <c:v>2012.4</c:v>
                </c:pt>
                <c:pt idx="48">
                  <c:v>2013.1</c:v>
                </c:pt>
                <c:pt idx="49">
                  <c:v>2013.2</c:v>
                </c:pt>
                <c:pt idx="50">
                  <c:v>2013.3</c:v>
                </c:pt>
                <c:pt idx="51">
                  <c:v>2014.1</c:v>
                </c:pt>
                <c:pt idx="52">
                  <c:v>2014.2</c:v>
                </c:pt>
                <c:pt idx="53">
                  <c:v>2014.3</c:v>
                </c:pt>
                <c:pt idx="54">
                  <c:v>2014.4</c:v>
                </c:pt>
                <c:pt idx="55">
                  <c:v>2015.1</c:v>
                </c:pt>
                <c:pt idx="56">
                  <c:v>2015.2</c:v>
                </c:pt>
                <c:pt idx="57">
                  <c:v>2015.3</c:v>
                </c:pt>
              </c:numCache>
            </c:numRef>
          </c:xVal>
          <c:yVal>
            <c:numRef>
              <c:f>Chinook!$I$287:$I$344</c:f>
              <c:numCache>
                <c:formatCode>General</c:formatCode>
                <c:ptCount val="58"/>
                <c:pt idx="0">
                  <c:v>0.47799999999999998</c:v>
                </c:pt>
                <c:pt idx="1">
                  <c:v>0.82699999999999996</c:v>
                </c:pt>
                <c:pt idx="2">
                  <c:v>0.48099999999999998</c:v>
                </c:pt>
                <c:pt idx="3">
                  <c:v>0.55900000000000005</c:v>
                </c:pt>
                <c:pt idx="4">
                  <c:v>0.54100000000000004</c:v>
                </c:pt>
                <c:pt idx="5">
                  <c:v>0.57399999999999995</c:v>
                </c:pt>
                <c:pt idx="6">
                  <c:v>0.63600000000000001</c:v>
                </c:pt>
                <c:pt idx="7">
                  <c:v>0.72599999999999998</c:v>
                </c:pt>
                <c:pt idx="8">
                  <c:v>0.52400000000000002</c:v>
                </c:pt>
                <c:pt idx="9">
                  <c:v>0.505</c:v>
                </c:pt>
                <c:pt idx="10">
                  <c:v>0.29399999999999998</c:v>
                </c:pt>
                <c:pt idx="11">
                  <c:v>0.28399999999999997</c:v>
                </c:pt>
                <c:pt idx="12">
                  <c:v>0.253</c:v>
                </c:pt>
                <c:pt idx="13">
                  <c:v>0.627</c:v>
                </c:pt>
                <c:pt idx="14">
                  <c:v>0.68</c:v>
                </c:pt>
                <c:pt idx="15">
                  <c:v>0.65100000000000002</c:v>
                </c:pt>
                <c:pt idx="16">
                  <c:v>0.72899999999999998</c:v>
                </c:pt>
                <c:pt idx="17">
                  <c:v>0.56499999999999995</c:v>
                </c:pt>
                <c:pt idx="18">
                  <c:v>0.57699999999999996</c:v>
                </c:pt>
                <c:pt idx="19">
                  <c:v>0.56999999999999995</c:v>
                </c:pt>
                <c:pt idx="20">
                  <c:v>0.53</c:v>
                </c:pt>
                <c:pt idx="21">
                  <c:v>0.376</c:v>
                </c:pt>
                <c:pt idx="22">
                  <c:v>0.40100000000000002</c:v>
                </c:pt>
                <c:pt idx="23">
                  <c:v>0.36</c:v>
                </c:pt>
                <c:pt idx="24">
                  <c:v>0.57299999999999995</c:v>
                </c:pt>
                <c:pt idx="25">
                  <c:v>0.56899999999999995</c:v>
                </c:pt>
                <c:pt idx="26">
                  <c:v>0.45</c:v>
                </c:pt>
                <c:pt idx="27">
                  <c:v>0.6</c:v>
                </c:pt>
                <c:pt idx="28">
                  <c:v>0.309</c:v>
                </c:pt>
                <c:pt idx="29">
                  <c:v>0.59486671400000002</c:v>
                </c:pt>
                <c:pt idx="30">
                  <c:v>0.50103090500000003</c:v>
                </c:pt>
                <c:pt idx="31">
                  <c:v>0.73712498999999998</c:v>
                </c:pt>
                <c:pt idx="32">
                  <c:v>0.56378636000000004</c:v>
                </c:pt>
                <c:pt idx="33">
                  <c:v>0.62957582684251179</c:v>
                </c:pt>
                <c:pt idx="34">
                  <c:v>0.68952267018830304</c:v>
                </c:pt>
                <c:pt idx="35">
                  <c:v>0.5759659134897348</c:v>
                </c:pt>
                <c:pt idx="36">
                  <c:v>0.43102208288169314</c:v>
                </c:pt>
                <c:pt idx="37">
                  <c:v>0.57847051647316905</c:v>
                </c:pt>
                <c:pt idx="38">
                  <c:v>0.62133262026101477</c:v>
                </c:pt>
                <c:pt idx="39">
                  <c:v>0.5477625577027494</c:v>
                </c:pt>
                <c:pt idx="40">
                  <c:v>0.71959211427408876</c:v>
                </c:pt>
                <c:pt idx="41">
                  <c:v>0.66562111004785751</c:v>
                </c:pt>
                <c:pt idx="42">
                  <c:v>0.5296631954917731</c:v>
                </c:pt>
                <c:pt idx="43">
                  <c:v>0.36822484908833558</c:v>
                </c:pt>
                <c:pt idx="44">
                  <c:v>0.61991322116796077</c:v>
                </c:pt>
                <c:pt idx="45">
                  <c:v>0.62568701435087992</c:v>
                </c:pt>
                <c:pt idx="46">
                  <c:v>0.8007298757234611</c:v>
                </c:pt>
                <c:pt idx="47">
                  <c:v>0.37353291784725356</c:v>
                </c:pt>
                <c:pt idx="48">
                  <c:v>0.52335217605792062</c:v>
                </c:pt>
                <c:pt idx="49">
                  <c:v>0.75340335161000038</c:v>
                </c:pt>
                <c:pt idx="50">
                  <c:v>0.55559904820111849</c:v>
                </c:pt>
                <c:pt idx="51">
                  <c:v>0.49122861209421931</c:v>
                </c:pt>
                <c:pt idx="52">
                  <c:v>0.75199522215030468</c:v>
                </c:pt>
                <c:pt idx="53">
                  <c:v>0.4610497018063876</c:v>
                </c:pt>
                <c:pt idx="54">
                  <c:v>0.34562365688458369</c:v>
                </c:pt>
                <c:pt idx="55">
                  <c:v>0.42957824446027931</c:v>
                </c:pt>
                <c:pt idx="56">
                  <c:v>0.67909632530527475</c:v>
                </c:pt>
                <c:pt idx="57">
                  <c:v>0.38132661328924189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0F2-466C-8D6C-D0CDBD7BBC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3526175"/>
        <c:axId val="1163513695"/>
      </c:scatterChart>
      <c:valAx>
        <c:axId val="1163526175"/>
        <c:scaling>
          <c:orientation val="minMax"/>
          <c:max val="2016"/>
          <c:min val="199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3513695"/>
        <c:crosses val="autoZero"/>
        <c:crossBetween val="midCat"/>
        <c:majorUnit val="3"/>
      </c:valAx>
      <c:valAx>
        <c:axId val="1163513695"/>
        <c:scaling>
          <c:orientation val="minMax"/>
          <c:max val="1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3526175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170798612801749E-2"/>
          <c:y val="4.2758960307758782E-2"/>
          <c:w val="0.88150537206717094"/>
          <c:h val="0.85081003159080715"/>
        </c:manualLayout>
      </c:layout>
      <c:scatterChart>
        <c:scatterStyle val="lineMarker"/>
        <c:varyColors val="0"/>
        <c:ser>
          <c:idx val="0"/>
          <c:order val="0"/>
          <c:tx>
            <c:strRef>
              <c:f>steelhead!$H$401</c:f>
              <c:strCache>
                <c:ptCount val="1"/>
                <c:pt idx="0">
                  <c:v>mean.ftt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00FF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39-4F0F-B7DF-92F12712807C}"/>
              </c:ext>
            </c:extLst>
          </c:dPt>
          <c:dPt>
            <c:idx val="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D39-4F0F-B7DF-92F12712807C}"/>
              </c:ext>
            </c:extLst>
          </c:dPt>
          <c:dPt>
            <c:idx val="1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D39-4F0F-B7DF-92F12712807C}"/>
              </c:ext>
            </c:extLst>
          </c:dPt>
          <c:dPt>
            <c:idx val="16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D39-4F0F-B7DF-92F12712807C}"/>
              </c:ext>
            </c:extLst>
          </c:dPt>
          <c:dPt>
            <c:idx val="2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D39-4F0F-B7DF-92F12712807C}"/>
              </c:ext>
            </c:extLst>
          </c:dPt>
          <c:dPt>
            <c:idx val="2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1D39-4F0F-B7DF-92F12712807C}"/>
              </c:ext>
            </c:extLst>
          </c:dPt>
          <c:dPt>
            <c:idx val="2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1D39-4F0F-B7DF-92F12712807C}"/>
              </c:ext>
            </c:extLst>
          </c:dPt>
          <c:dPt>
            <c:idx val="3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1D39-4F0F-B7DF-92F12712807C}"/>
              </c:ext>
            </c:extLst>
          </c:dPt>
          <c:dPt>
            <c:idx val="36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1D39-4F0F-B7DF-92F12712807C}"/>
              </c:ext>
            </c:extLst>
          </c:dPt>
          <c:dPt>
            <c:idx val="40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1D39-4F0F-B7DF-92F12712807C}"/>
              </c:ext>
            </c:extLst>
          </c:dPt>
          <c:dPt>
            <c:idx val="44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1D39-4F0F-B7DF-92F12712807C}"/>
              </c:ext>
            </c:extLst>
          </c:dPt>
          <c:dPt>
            <c:idx val="48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1D39-4F0F-B7DF-92F12712807C}"/>
              </c:ext>
            </c:extLst>
          </c:dPt>
          <c:dPt>
            <c:idx val="52"/>
            <c:marker>
              <c:symbol val="circle"/>
              <c:size val="9"/>
              <c:spPr>
                <a:solidFill>
                  <a:srgbClr val="0000FF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1D39-4F0F-B7DF-92F12712807C}"/>
              </c:ext>
            </c:extLst>
          </c:dPt>
          <c:xVal>
            <c:numRef>
              <c:f>steelhead!$D$402:$D$457</c:f>
              <c:numCache>
                <c:formatCode>General</c:formatCode>
                <c:ptCount val="56"/>
                <c:pt idx="0">
                  <c:v>1998.1</c:v>
                </c:pt>
                <c:pt idx="1">
                  <c:v>1998.1999999999998</c:v>
                </c:pt>
                <c:pt idx="2">
                  <c:v>1998.2999999999997</c:v>
                </c:pt>
                <c:pt idx="3">
                  <c:v>1998.3999999999996</c:v>
                </c:pt>
                <c:pt idx="4">
                  <c:v>1999.1</c:v>
                </c:pt>
                <c:pt idx="5">
                  <c:v>1999.1999999999998</c:v>
                </c:pt>
                <c:pt idx="6">
                  <c:v>1999.2999999999997</c:v>
                </c:pt>
                <c:pt idx="7">
                  <c:v>1999.3999999999996</c:v>
                </c:pt>
                <c:pt idx="8">
                  <c:v>2000.1</c:v>
                </c:pt>
                <c:pt idx="9">
                  <c:v>2000.1999999999998</c:v>
                </c:pt>
                <c:pt idx="10">
                  <c:v>2000.2999999999997</c:v>
                </c:pt>
                <c:pt idx="11">
                  <c:v>2000.3999999999996</c:v>
                </c:pt>
                <c:pt idx="12">
                  <c:v>2001.1</c:v>
                </c:pt>
                <c:pt idx="13">
                  <c:v>2001.1999999999998</c:v>
                </c:pt>
                <c:pt idx="14">
                  <c:v>2001.2999999999997</c:v>
                </c:pt>
                <c:pt idx="15">
                  <c:v>2001.3999999999996</c:v>
                </c:pt>
                <c:pt idx="16">
                  <c:v>2002.1</c:v>
                </c:pt>
                <c:pt idx="17">
                  <c:v>2002.1999999999998</c:v>
                </c:pt>
                <c:pt idx="18">
                  <c:v>2002.2999999999997</c:v>
                </c:pt>
                <c:pt idx="19">
                  <c:v>2002.3999999999996</c:v>
                </c:pt>
                <c:pt idx="20">
                  <c:v>2003.1</c:v>
                </c:pt>
                <c:pt idx="21">
                  <c:v>2003.1999999999998</c:v>
                </c:pt>
                <c:pt idx="22">
                  <c:v>2003.2999999999997</c:v>
                </c:pt>
                <c:pt idx="23">
                  <c:v>2003.3999999999996</c:v>
                </c:pt>
                <c:pt idx="24">
                  <c:v>2004.1</c:v>
                </c:pt>
                <c:pt idx="25">
                  <c:v>2004.1999999999998</c:v>
                </c:pt>
                <c:pt idx="26">
                  <c:v>2004.2999999999997</c:v>
                </c:pt>
                <c:pt idx="27">
                  <c:v>2004.3999999999996</c:v>
                </c:pt>
                <c:pt idx="28">
                  <c:v>2005.1</c:v>
                </c:pt>
                <c:pt idx="29">
                  <c:v>2005.1999999999998</c:v>
                </c:pt>
                <c:pt idx="30">
                  <c:v>2005.2999999999997</c:v>
                </c:pt>
                <c:pt idx="31">
                  <c:v>2005.3999999999996</c:v>
                </c:pt>
                <c:pt idx="32">
                  <c:v>2006.1</c:v>
                </c:pt>
                <c:pt idx="33">
                  <c:v>2006.1999999999998</c:v>
                </c:pt>
                <c:pt idx="34">
                  <c:v>2006.2999999999997</c:v>
                </c:pt>
                <c:pt idx="35">
                  <c:v>2006.3999999999996</c:v>
                </c:pt>
                <c:pt idx="36">
                  <c:v>2007.1</c:v>
                </c:pt>
                <c:pt idx="37">
                  <c:v>2007.1999999999998</c:v>
                </c:pt>
                <c:pt idx="38">
                  <c:v>2007.2999999999997</c:v>
                </c:pt>
                <c:pt idx="39">
                  <c:v>2007.3999999999996</c:v>
                </c:pt>
                <c:pt idx="40">
                  <c:v>2008.1</c:v>
                </c:pt>
                <c:pt idx="41">
                  <c:v>2008.1999999999998</c:v>
                </c:pt>
                <c:pt idx="42">
                  <c:v>2008.2999999999997</c:v>
                </c:pt>
                <c:pt idx="43">
                  <c:v>2008.3999999999996</c:v>
                </c:pt>
                <c:pt idx="44">
                  <c:v>2009.1</c:v>
                </c:pt>
                <c:pt idx="45">
                  <c:v>2009.1999999999998</c:v>
                </c:pt>
                <c:pt idx="46">
                  <c:v>2009.2999999999997</c:v>
                </c:pt>
                <c:pt idx="47">
                  <c:v>2009.3999999999996</c:v>
                </c:pt>
                <c:pt idx="48">
                  <c:v>2010.1</c:v>
                </c:pt>
                <c:pt idx="49">
                  <c:v>2010.1999999999998</c:v>
                </c:pt>
                <c:pt idx="50">
                  <c:v>2010.2999999999997</c:v>
                </c:pt>
                <c:pt idx="51">
                  <c:v>2010.3999999999996</c:v>
                </c:pt>
                <c:pt idx="52">
                  <c:v>2011.1</c:v>
                </c:pt>
                <c:pt idx="53">
                  <c:v>2011.1999999999998</c:v>
                </c:pt>
                <c:pt idx="54">
                  <c:v>2011.2999999999997</c:v>
                </c:pt>
                <c:pt idx="55">
                  <c:v>2011.3999999999996</c:v>
                </c:pt>
              </c:numCache>
            </c:numRef>
          </c:xVal>
          <c:yVal>
            <c:numRef>
              <c:f>steelhead!$H$402:$H$457</c:f>
              <c:numCache>
                <c:formatCode>General</c:formatCode>
                <c:ptCount val="56"/>
                <c:pt idx="0">
                  <c:v>20.594799999999989</c:v>
                </c:pt>
                <c:pt idx="1">
                  <c:v>15.561017964071818</c:v>
                </c:pt>
                <c:pt idx="2">
                  <c:v>13.849869451697167</c:v>
                </c:pt>
                <c:pt idx="3">
                  <c:v>9.6068518518518466</c:v>
                </c:pt>
                <c:pt idx="4">
                  <c:v>19.390120036934459</c:v>
                </c:pt>
                <c:pt idx="5">
                  <c:v>15.80080462660271</c:v>
                </c:pt>
                <c:pt idx="6">
                  <c:v>16.856123432979583</c:v>
                </c:pt>
                <c:pt idx="7">
                  <c:v>11.503505417463417</c:v>
                </c:pt>
                <c:pt idx="8">
                  <c:v>13.952118343195147</c:v>
                </c:pt>
                <c:pt idx="9">
                  <c:v>14.970193070616109</c:v>
                </c:pt>
                <c:pt idx="10">
                  <c:v>18.183299595141722</c:v>
                </c:pt>
                <c:pt idx="11">
                  <c:v>16.703311258278145</c:v>
                </c:pt>
                <c:pt idx="12">
                  <c:v>41.85</c:v>
                </c:pt>
                <c:pt idx="13">
                  <c:v>33.407317073170724</c:v>
                </c:pt>
                <c:pt idx="14">
                  <c:v>28.255102040816322</c:v>
                </c:pt>
                <c:pt idx="15">
                  <c:v>34.004761904761907</c:v>
                </c:pt>
                <c:pt idx="16">
                  <c:v>18.441531165311645</c:v>
                </c:pt>
                <c:pt idx="17">
                  <c:v>21.785040276179576</c:v>
                </c:pt>
                <c:pt idx="18">
                  <c:v>18.655014605647544</c:v>
                </c:pt>
                <c:pt idx="19">
                  <c:v>13.378832838773524</c:v>
                </c:pt>
                <c:pt idx="20">
                  <c:v>19.458070500927668</c:v>
                </c:pt>
                <c:pt idx="21">
                  <c:v>20.342964352720458</c:v>
                </c:pt>
                <c:pt idx="22">
                  <c:v>17.377746999076656</c:v>
                </c:pt>
                <c:pt idx="23">
                  <c:v>11.863074712643703</c:v>
                </c:pt>
                <c:pt idx="24">
                  <c:v>27.744999999999997</c:v>
                </c:pt>
                <c:pt idx="25">
                  <c:v>17.585999999999991</c:v>
                </c:pt>
                <c:pt idx="26">
                  <c:v>17.521854304635763</c:v>
                </c:pt>
                <c:pt idx="27">
                  <c:v>15.071250000000001</c:v>
                </c:pt>
                <c:pt idx="28">
                  <c:v>25.004878048780494</c:v>
                </c:pt>
                <c:pt idx="29">
                  <c:v>18.293525179856111</c:v>
                </c:pt>
                <c:pt idx="30">
                  <c:v>14.167961165048546</c:v>
                </c:pt>
                <c:pt idx="31">
                  <c:v>14.146511627906978</c:v>
                </c:pt>
                <c:pt idx="32">
                  <c:v>14.999999999999998</c:v>
                </c:pt>
                <c:pt idx="33">
                  <c:v>11.795633500357949</c:v>
                </c:pt>
                <c:pt idx="34">
                  <c:v>10.828703703703706</c:v>
                </c:pt>
                <c:pt idx="35">
                  <c:v>8.8619289340101535</c:v>
                </c:pt>
                <c:pt idx="36">
                  <c:v>20.090322580645157</c:v>
                </c:pt>
                <c:pt idx="37">
                  <c:v>15.310104011887082</c:v>
                </c:pt>
                <c:pt idx="38">
                  <c:v>14.954150197628461</c:v>
                </c:pt>
                <c:pt idx="39">
                  <c:v>17.659512195121955</c:v>
                </c:pt>
                <c:pt idx="40">
                  <c:v>18.573707370737079</c:v>
                </c:pt>
                <c:pt idx="41">
                  <c:v>13.913020344287993</c:v>
                </c:pt>
                <c:pt idx="42">
                  <c:v>10.006106870229003</c:v>
                </c:pt>
                <c:pt idx="43">
                  <c:v>7.7251602564102519</c:v>
                </c:pt>
                <c:pt idx="44">
                  <c:v>14.25020986358866</c:v>
                </c:pt>
                <c:pt idx="45">
                  <c:v>14.589025430960854</c:v>
                </c:pt>
                <c:pt idx="46">
                  <c:v>10.826092896174844</c:v>
                </c:pt>
                <c:pt idx="47">
                  <c:v>8.487892376681609</c:v>
                </c:pt>
                <c:pt idx="48">
                  <c:v>15.969827586206884</c:v>
                </c:pt>
                <c:pt idx="49">
                  <c:v>14.303428571428416</c:v>
                </c:pt>
                <c:pt idx="50">
                  <c:v>11.952986079928117</c:v>
                </c:pt>
                <c:pt idx="51">
                  <c:v>10.218451025056954</c:v>
                </c:pt>
                <c:pt idx="52">
                  <c:v>15.376102564102576</c:v>
                </c:pt>
                <c:pt idx="53">
                  <c:v>12.835509660226522</c:v>
                </c:pt>
                <c:pt idx="54">
                  <c:v>8.6716450216450145</c:v>
                </c:pt>
                <c:pt idx="55">
                  <c:v>7.8241573033707876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A-1D39-4F0F-B7DF-92F12712807C}"/>
            </c:ext>
          </c:extLst>
        </c:ser>
        <c:ser>
          <c:idx val="1"/>
          <c:order val="1"/>
          <c:tx>
            <c:strRef>
              <c:f>steelhead!$AC$401</c:f>
              <c:strCache>
                <c:ptCount val="1"/>
                <c:pt idx="0">
                  <c:v>pred.ftt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square"/>
            <c:size val="9"/>
            <c:spPr>
              <a:solidFill>
                <a:srgbClr val="FFFF00">
                  <a:alpha val="60000"/>
                </a:srgbClr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steelhead!$D$402:$D$457</c:f>
              <c:numCache>
                <c:formatCode>General</c:formatCode>
                <c:ptCount val="56"/>
                <c:pt idx="0">
                  <c:v>1998.1</c:v>
                </c:pt>
                <c:pt idx="1">
                  <c:v>1998.1999999999998</c:v>
                </c:pt>
                <c:pt idx="2">
                  <c:v>1998.2999999999997</c:v>
                </c:pt>
                <c:pt idx="3">
                  <c:v>1998.3999999999996</c:v>
                </c:pt>
                <c:pt idx="4">
                  <c:v>1999.1</c:v>
                </c:pt>
                <c:pt idx="5">
                  <c:v>1999.1999999999998</c:v>
                </c:pt>
                <c:pt idx="6">
                  <c:v>1999.2999999999997</c:v>
                </c:pt>
                <c:pt idx="7">
                  <c:v>1999.3999999999996</c:v>
                </c:pt>
                <c:pt idx="8">
                  <c:v>2000.1</c:v>
                </c:pt>
                <c:pt idx="9">
                  <c:v>2000.1999999999998</c:v>
                </c:pt>
                <c:pt idx="10">
                  <c:v>2000.2999999999997</c:v>
                </c:pt>
                <c:pt idx="11">
                  <c:v>2000.3999999999996</c:v>
                </c:pt>
                <c:pt idx="12">
                  <c:v>2001.1</c:v>
                </c:pt>
                <c:pt idx="13">
                  <c:v>2001.1999999999998</c:v>
                </c:pt>
                <c:pt idx="14">
                  <c:v>2001.2999999999997</c:v>
                </c:pt>
                <c:pt idx="15">
                  <c:v>2001.3999999999996</c:v>
                </c:pt>
                <c:pt idx="16">
                  <c:v>2002.1</c:v>
                </c:pt>
                <c:pt idx="17">
                  <c:v>2002.1999999999998</c:v>
                </c:pt>
                <c:pt idx="18">
                  <c:v>2002.2999999999997</c:v>
                </c:pt>
                <c:pt idx="19">
                  <c:v>2002.3999999999996</c:v>
                </c:pt>
                <c:pt idx="20">
                  <c:v>2003.1</c:v>
                </c:pt>
                <c:pt idx="21">
                  <c:v>2003.1999999999998</c:v>
                </c:pt>
                <c:pt idx="22">
                  <c:v>2003.2999999999997</c:v>
                </c:pt>
                <c:pt idx="23">
                  <c:v>2003.3999999999996</c:v>
                </c:pt>
                <c:pt idx="24">
                  <c:v>2004.1</c:v>
                </c:pt>
                <c:pt idx="25">
                  <c:v>2004.1999999999998</c:v>
                </c:pt>
                <c:pt idx="26">
                  <c:v>2004.2999999999997</c:v>
                </c:pt>
                <c:pt idx="27">
                  <c:v>2004.3999999999996</c:v>
                </c:pt>
                <c:pt idx="28">
                  <c:v>2005.1</c:v>
                </c:pt>
                <c:pt idx="29">
                  <c:v>2005.1999999999998</c:v>
                </c:pt>
                <c:pt idx="30">
                  <c:v>2005.2999999999997</c:v>
                </c:pt>
                <c:pt idx="31">
                  <c:v>2005.3999999999996</c:v>
                </c:pt>
                <c:pt idx="32">
                  <c:v>2006.1</c:v>
                </c:pt>
                <c:pt idx="33">
                  <c:v>2006.1999999999998</c:v>
                </c:pt>
                <c:pt idx="34">
                  <c:v>2006.2999999999997</c:v>
                </c:pt>
                <c:pt idx="35">
                  <c:v>2006.3999999999996</c:v>
                </c:pt>
                <c:pt idx="36">
                  <c:v>2007.1</c:v>
                </c:pt>
                <c:pt idx="37">
                  <c:v>2007.1999999999998</c:v>
                </c:pt>
                <c:pt idx="38">
                  <c:v>2007.2999999999997</c:v>
                </c:pt>
                <c:pt idx="39">
                  <c:v>2007.3999999999996</c:v>
                </c:pt>
                <c:pt idx="40">
                  <c:v>2008.1</c:v>
                </c:pt>
                <c:pt idx="41">
                  <c:v>2008.1999999999998</c:v>
                </c:pt>
                <c:pt idx="42">
                  <c:v>2008.2999999999997</c:v>
                </c:pt>
                <c:pt idx="43">
                  <c:v>2008.3999999999996</c:v>
                </c:pt>
                <c:pt idx="44">
                  <c:v>2009.1</c:v>
                </c:pt>
                <c:pt idx="45">
                  <c:v>2009.1999999999998</c:v>
                </c:pt>
                <c:pt idx="46">
                  <c:v>2009.2999999999997</c:v>
                </c:pt>
                <c:pt idx="47">
                  <c:v>2009.3999999999996</c:v>
                </c:pt>
                <c:pt idx="48">
                  <c:v>2010.1</c:v>
                </c:pt>
                <c:pt idx="49">
                  <c:v>2010.1999999999998</c:v>
                </c:pt>
                <c:pt idx="50">
                  <c:v>2010.2999999999997</c:v>
                </c:pt>
                <c:pt idx="51">
                  <c:v>2010.3999999999996</c:v>
                </c:pt>
                <c:pt idx="52">
                  <c:v>2011.1</c:v>
                </c:pt>
                <c:pt idx="53">
                  <c:v>2011.1999999999998</c:v>
                </c:pt>
                <c:pt idx="54">
                  <c:v>2011.2999999999997</c:v>
                </c:pt>
                <c:pt idx="55">
                  <c:v>2011.3999999999996</c:v>
                </c:pt>
              </c:numCache>
            </c:numRef>
          </c:xVal>
          <c:yVal>
            <c:numRef>
              <c:f>steelhead!$AC$402:$AC$457</c:f>
              <c:numCache>
                <c:formatCode>General</c:formatCode>
                <c:ptCount val="56"/>
                <c:pt idx="0">
                  <c:v>19.198153000000001</c:v>
                </c:pt>
                <c:pt idx="1">
                  <c:v>14.871748999999999</c:v>
                </c:pt>
                <c:pt idx="2">
                  <c:v>12.979972</c:v>
                </c:pt>
                <c:pt idx="3">
                  <c:v>10.9214</c:v>
                </c:pt>
                <c:pt idx="4">
                  <c:v>17.569792</c:v>
                </c:pt>
                <c:pt idx="5">
                  <c:v>17.009654000000001</c:v>
                </c:pt>
                <c:pt idx="6">
                  <c:v>14.861912999999999</c:v>
                </c:pt>
                <c:pt idx="7">
                  <c:v>12.417255000000001</c:v>
                </c:pt>
                <c:pt idx="8">
                  <c:v>15.776249999999999</c:v>
                </c:pt>
                <c:pt idx="9">
                  <c:v>15.941754</c:v>
                </c:pt>
                <c:pt idx="10">
                  <c:v>15.819584000000001</c:v>
                </c:pt>
                <c:pt idx="11">
                  <c:v>15.376047</c:v>
                </c:pt>
                <c:pt idx="12">
                  <c:v>45.639530999999998</c:v>
                </c:pt>
                <c:pt idx="13">
                  <c:v>32.118758999999997</c:v>
                </c:pt>
                <c:pt idx="14">
                  <c:v>26.038978</c:v>
                </c:pt>
                <c:pt idx="15">
                  <c:v>35.266075999999998</c:v>
                </c:pt>
                <c:pt idx="16">
                  <c:v>20.744088000000001</c:v>
                </c:pt>
                <c:pt idx="17">
                  <c:v>21.159676000000001</c:v>
                </c:pt>
                <c:pt idx="18">
                  <c:v>16.492381000000002</c:v>
                </c:pt>
                <c:pt idx="19">
                  <c:v>12.942204</c:v>
                </c:pt>
                <c:pt idx="20">
                  <c:v>20.353459999999998</c:v>
                </c:pt>
                <c:pt idx="21">
                  <c:v>19.025694999999999</c:v>
                </c:pt>
                <c:pt idx="22">
                  <c:v>15.771395999999999</c:v>
                </c:pt>
                <c:pt idx="23">
                  <c:v>12.696109999999999</c:v>
                </c:pt>
                <c:pt idx="24">
                  <c:v>25.999866000000001</c:v>
                </c:pt>
                <c:pt idx="25">
                  <c:v>19.817710999999999</c:v>
                </c:pt>
                <c:pt idx="26">
                  <c:v>17.090306000000002</c:v>
                </c:pt>
                <c:pt idx="27">
                  <c:v>14.120968</c:v>
                </c:pt>
                <c:pt idx="28">
                  <c:v>24.363416000000001</c:v>
                </c:pt>
                <c:pt idx="29">
                  <c:v>18.040586999999999</c:v>
                </c:pt>
                <c:pt idx="30">
                  <c:v>13.976381</c:v>
                </c:pt>
                <c:pt idx="31">
                  <c:v>14.99789</c:v>
                </c:pt>
                <c:pt idx="32">
                  <c:v>13.130962</c:v>
                </c:pt>
                <c:pt idx="33">
                  <c:v>12.545069</c:v>
                </c:pt>
                <c:pt idx="34">
                  <c:v>10.661702999999999</c:v>
                </c:pt>
                <c:pt idx="35">
                  <c:v>9.9604510000000008</c:v>
                </c:pt>
                <c:pt idx="36">
                  <c:v>20.862535000000001</c:v>
                </c:pt>
                <c:pt idx="37">
                  <c:v>16.199131000000001</c:v>
                </c:pt>
                <c:pt idx="38">
                  <c:v>14.591006</c:v>
                </c:pt>
                <c:pt idx="39">
                  <c:v>16.230741999999999</c:v>
                </c:pt>
                <c:pt idx="40">
                  <c:v>18.216766</c:v>
                </c:pt>
                <c:pt idx="41">
                  <c:v>13.809558000000001</c:v>
                </c:pt>
                <c:pt idx="42">
                  <c:v>9.7591979999999996</c:v>
                </c:pt>
                <c:pt idx="43">
                  <c:v>8.6604749999999999</c:v>
                </c:pt>
                <c:pt idx="44">
                  <c:v>13.847071</c:v>
                </c:pt>
                <c:pt idx="45">
                  <c:v>13.631842000000001</c:v>
                </c:pt>
                <c:pt idx="46">
                  <c:v>11.164424</c:v>
                </c:pt>
                <c:pt idx="47">
                  <c:v>9.5486509999999996</c:v>
                </c:pt>
                <c:pt idx="48">
                  <c:v>19.389845999999999</c:v>
                </c:pt>
                <c:pt idx="49">
                  <c:v>15.468923</c:v>
                </c:pt>
                <c:pt idx="50">
                  <c:v>12.040417</c:v>
                </c:pt>
                <c:pt idx="51">
                  <c:v>8.9088309999999993</c:v>
                </c:pt>
                <c:pt idx="52">
                  <c:v>14.237189000000001</c:v>
                </c:pt>
                <c:pt idx="53">
                  <c:v>12.805056</c:v>
                </c:pt>
                <c:pt idx="54">
                  <c:v>9.3852860000000007</c:v>
                </c:pt>
                <c:pt idx="55">
                  <c:v>8.131793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B-1D39-4F0F-B7DF-92F1271280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1844543"/>
        <c:axId val="991838719"/>
      </c:scatterChart>
      <c:valAx>
        <c:axId val="991844543"/>
        <c:scaling>
          <c:orientation val="minMax"/>
          <c:max val="2012"/>
          <c:min val="1998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1838719"/>
        <c:crosses val="autoZero"/>
        <c:crossBetween val="midCat"/>
        <c:majorUnit val="4"/>
      </c:valAx>
      <c:valAx>
        <c:axId val="991838719"/>
        <c:scaling>
          <c:orientation val="minMax"/>
          <c:max val="5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1844543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22A74-A7AF-4BBC-A697-AC896C757180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AC9A8-D520-491B-978D-546CD09E1F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15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F1E24-D3BB-4DE6-A24A-769256CF72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7C8D7-B3FD-490C-9F95-415961127B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238F5-4AC0-4350-9B66-95364507DE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F10F3-95F0-46E6-AAD5-841A15C93C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87C37-1F5D-459C-8C0C-DF1C2D91B9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4AEA9-AE50-488E-84E5-A541968C6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3592C-6E1C-4854-9E9B-3779FB9E3B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384FC-DD4E-4AB5-A95A-6EA910E7DB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BBBB7-4411-4C7B-A168-97BC886073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29DBE-4B11-4E67-BCDA-C5D8C54029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B0778-EC20-49FA-9276-6D26C91A41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5A0A2-7104-4DBA-8BA1-E542686692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79994-79AD-4CC5-B5DD-A26A57F98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4B6CC-4F12-4F58-8109-ECE5E91A3B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F05D5C2-8395-45E0-A9F0-497E1B2703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dfw.state.or.us/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930275"/>
            <a:ext cx="8229600" cy="1736725"/>
          </a:xfrm>
        </p:spPr>
        <p:txBody>
          <a:bodyPr/>
          <a:lstStyle/>
          <a:p>
            <a:pPr eaLnBrk="1" hangingPunct="1"/>
            <a:r>
              <a:rPr lang="en-US" b="1" dirty="0"/>
              <a:t>S</a:t>
            </a:r>
            <a:r>
              <a:rPr lang="en-US" sz="4400" b="1" dirty="0" smtClean="0">
                <a:effectLst/>
              </a:rPr>
              <a:t>urvival</a:t>
            </a:r>
            <a:r>
              <a:rPr lang="en-US" sz="4400" b="1" dirty="0" smtClean="0">
                <a:effectLst/>
              </a:rPr>
              <a:t>, travel time and the in-river environment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81400"/>
            <a:ext cx="64008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Presenter: </a:t>
            </a:r>
            <a:r>
              <a:rPr lang="en-US" dirty="0" smtClean="0"/>
              <a:t>Steve </a:t>
            </a:r>
            <a:r>
              <a:rPr lang="en-US" dirty="0" err="1" smtClean="0"/>
              <a:t>Haeseker</a:t>
            </a: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47675" y="4924425"/>
            <a:ext cx="8205788" cy="1619250"/>
            <a:chOff x="282" y="3102"/>
            <a:chExt cx="5169" cy="1020"/>
          </a:xfrm>
        </p:grpSpPr>
        <p:pic>
          <p:nvPicPr>
            <p:cNvPr id="15371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46" y="3144"/>
              <a:ext cx="805" cy="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2" name="Picture 6" descr="ODFW Logo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61" y="3102"/>
              <a:ext cx="690" cy="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3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2" y="3144"/>
              <a:ext cx="948" cy="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4" name="Picture 1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79" y="3144"/>
              <a:ext cx="858" cy="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5" name="Picture 1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11" y="3162"/>
              <a:ext cx="762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6" name="Picture 1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54" y="3144"/>
              <a:ext cx="783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934200" y="6381750"/>
            <a:ext cx="2133600" cy="476250"/>
          </a:xfrm>
        </p:spPr>
        <p:txBody>
          <a:bodyPr/>
          <a:lstStyle/>
          <a:p>
            <a:pPr>
              <a:defRPr/>
            </a:pPr>
            <a:fld id="{63FF1E24-D3BB-4DE6-A24A-769256CF725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6019311"/>
              </p:ext>
            </p:extLst>
          </p:nvPr>
        </p:nvGraphicFramePr>
        <p:xfrm>
          <a:off x="1143000" y="1143000"/>
          <a:ext cx="7467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57600" y="60198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Migration Year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301249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WTT</a:t>
            </a:r>
            <a:endParaRPr lang="en-US" sz="2800" dirty="0"/>
          </a:p>
        </p:txBody>
      </p:sp>
      <p:sp>
        <p:nvSpPr>
          <p:cNvPr id="6" name="Right Brace 5"/>
          <p:cNvSpPr/>
          <p:nvPr/>
        </p:nvSpPr>
        <p:spPr>
          <a:xfrm rot="16200000">
            <a:off x="2133600" y="4724400"/>
            <a:ext cx="152400" cy="7620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76400" y="46598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~2 days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22860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00FF"/>
                </a:solidFill>
              </a:rPr>
              <a:t>Long-term changes in Lewiston-BON WTT</a:t>
            </a:r>
            <a:endParaRPr 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15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724547"/>
              </p:ext>
            </p:extLst>
          </p:nvPr>
        </p:nvGraphicFramePr>
        <p:xfrm>
          <a:off x="1143000" y="1143000"/>
          <a:ext cx="7467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57600" y="60198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Migration Year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301249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WTT</a:t>
            </a:r>
            <a:endParaRPr lang="en-US" sz="2800" dirty="0"/>
          </a:p>
        </p:txBody>
      </p:sp>
      <p:sp>
        <p:nvSpPr>
          <p:cNvPr id="6" name="Right Brace 5"/>
          <p:cNvSpPr/>
          <p:nvPr/>
        </p:nvSpPr>
        <p:spPr>
          <a:xfrm rot="16200000">
            <a:off x="2133600" y="4724400"/>
            <a:ext cx="152400" cy="7620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76400" y="46598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~2 days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010400" y="6402532"/>
            <a:ext cx="2133600" cy="476250"/>
          </a:xfrm>
        </p:spPr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3" name="Right Brace 12"/>
          <p:cNvSpPr/>
          <p:nvPr/>
        </p:nvSpPr>
        <p:spPr>
          <a:xfrm rot="16200000">
            <a:off x="3771901" y="1181101"/>
            <a:ext cx="304801" cy="26670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200400" y="1992868"/>
            <a:ext cx="2362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am construction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800" y="22860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00FF"/>
                </a:solidFill>
              </a:rPr>
              <a:t>Long-term changes in Lewiston-BON WTT</a:t>
            </a:r>
            <a:endParaRPr 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58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595724"/>
              </p:ext>
            </p:extLst>
          </p:nvPr>
        </p:nvGraphicFramePr>
        <p:xfrm>
          <a:off x="1143000" y="1143000"/>
          <a:ext cx="7467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57600" y="60198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Migration Year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301249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WTT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22860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00FF"/>
                </a:solidFill>
              </a:rPr>
              <a:t>Long-term changes in Lewiston-BON WTT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6" name="Right Brace 5"/>
          <p:cNvSpPr/>
          <p:nvPr/>
        </p:nvSpPr>
        <p:spPr>
          <a:xfrm rot="16200000">
            <a:off x="2133600" y="4724400"/>
            <a:ext cx="152400" cy="7620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76400" y="46598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~2 days</a:t>
            </a:r>
            <a:endParaRPr lang="en-US" dirty="0"/>
          </a:p>
        </p:txBody>
      </p:sp>
      <p:sp>
        <p:nvSpPr>
          <p:cNvPr id="8" name="Right Brace 7"/>
          <p:cNvSpPr/>
          <p:nvPr/>
        </p:nvSpPr>
        <p:spPr>
          <a:xfrm rot="16200000">
            <a:off x="6610350" y="-189355"/>
            <a:ext cx="228600" cy="30099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057900" y="842821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~20 days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15" name="Right Brace 14"/>
          <p:cNvSpPr/>
          <p:nvPr/>
        </p:nvSpPr>
        <p:spPr>
          <a:xfrm rot="16200000">
            <a:off x="3771901" y="1181101"/>
            <a:ext cx="304801" cy="26670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200400" y="1992868"/>
            <a:ext cx="2362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am construction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8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3243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</a:rPr>
              <a:t>Characterizing fish passage through dams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0200" y="1752600"/>
            <a:ext cx="8686800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Incorporates spill proportion, flow, and spillway surface passage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Powerhouse = Turbines + collection/bypass system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Spillway = 1 - Powerhouse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089236" y="6286500"/>
            <a:ext cx="2514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Percent spill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34472" y="4526012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Percent</a:t>
            </a:r>
          </a:p>
          <a:p>
            <a:pPr algn="ctr"/>
            <a:r>
              <a:rPr lang="en-US" dirty="0" smtClean="0"/>
              <a:t> powerhouse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836" y="3408998"/>
            <a:ext cx="4800600" cy="288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30200" y="1295400"/>
            <a:ext cx="5145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/>
              <a:t>PowerHouse</a:t>
            </a:r>
            <a:r>
              <a:rPr lang="en-US" sz="2000" dirty="0"/>
              <a:t> passage experiences (PITPH)</a:t>
            </a: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32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2759447"/>
              </p:ext>
            </p:extLst>
          </p:nvPr>
        </p:nvGraphicFramePr>
        <p:xfrm>
          <a:off x="1143000" y="1447800"/>
          <a:ext cx="7467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3493532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PITPH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30909" y="304799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</a:rPr>
              <a:t>Powerhouse passages for Snake River migrants</a:t>
            </a:r>
            <a:endParaRPr lang="en-US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6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5105400" cy="1020763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FF"/>
                </a:solidFill>
              </a:rPr>
              <a:t>Objectives: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0"/>
            <a:ext cx="8610600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Develop models that explain variation in travel time and mortality rates through the hydrosystem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dirty="0" smtClean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81000" y="1905000"/>
            <a:ext cx="8534400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Measure and monitor </a:t>
            </a:r>
            <a:r>
              <a:rPr lang="en-US" sz="2800" dirty="0" smtClean="0"/>
              <a:t>yearling Chinook and steelhead travel </a:t>
            </a:r>
            <a:r>
              <a:rPr lang="en-US" sz="2800" dirty="0" smtClean="0"/>
              <a:t>time and </a:t>
            </a:r>
            <a:r>
              <a:rPr lang="en-US" sz="2800" dirty="0" smtClean="0"/>
              <a:t>survival through </a:t>
            </a:r>
            <a:r>
              <a:rPr lang="en-US" sz="2800" dirty="0" smtClean="0"/>
              <a:t>the hydrosystem</a:t>
            </a:r>
            <a:endParaRPr lang="en-US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1000" y="3276600"/>
            <a:ext cx="815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Examine associations between environmental 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factors and 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fish travel 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time and 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survival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DE83592C-6E1C-4854-9E9B-3779FB9E3B3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40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71600"/>
            <a:ext cx="6553200" cy="5123021"/>
          </a:xfrm>
          <a:prstGeom prst="rect">
            <a:avLst/>
          </a:prstGeom>
        </p:spPr>
      </p:pic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685800" y="533400"/>
            <a:ext cx="4648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0000FF"/>
                </a:solidFill>
              </a:rPr>
              <a:t>Monitoring methods</a:t>
            </a:r>
            <a:r>
              <a:rPr lang="en-US" sz="3200" dirty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24600" y="23622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Yearling Chinook salmon and steelhead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6457950"/>
            <a:ext cx="2133600" cy="476250"/>
          </a:xfrm>
        </p:spPr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884218" y="3602182"/>
            <a:ext cx="5735782" cy="1815115"/>
          </a:xfrm>
          <a:custGeom>
            <a:avLst/>
            <a:gdLst>
              <a:gd name="connsiteX0" fmla="*/ 5735782 w 5735782"/>
              <a:gd name="connsiteY0" fmla="*/ 0 h 1815115"/>
              <a:gd name="connsiteX1" fmla="*/ 4890655 w 5735782"/>
              <a:gd name="connsiteY1" fmla="*/ 152400 h 1815115"/>
              <a:gd name="connsiteX2" fmla="*/ 4419600 w 5735782"/>
              <a:gd name="connsiteY2" fmla="*/ 235527 h 1815115"/>
              <a:gd name="connsiteX3" fmla="*/ 4100946 w 5735782"/>
              <a:gd name="connsiteY3" fmla="*/ 762000 h 1815115"/>
              <a:gd name="connsiteX4" fmla="*/ 3643746 w 5735782"/>
              <a:gd name="connsiteY4" fmla="*/ 1330036 h 1815115"/>
              <a:gd name="connsiteX5" fmla="*/ 3075709 w 5735782"/>
              <a:gd name="connsiteY5" fmla="*/ 1330036 h 1815115"/>
              <a:gd name="connsiteX6" fmla="*/ 2105891 w 5735782"/>
              <a:gd name="connsiteY6" fmla="*/ 1648691 h 1815115"/>
              <a:gd name="connsiteX7" fmla="*/ 1025237 w 5735782"/>
              <a:gd name="connsiteY7" fmla="*/ 1814945 h 1815115"/>
              <a:gd name="connsiteX8" fmla="*/ 540327 w 5735782"/>
              <a:gd name="connsiteY8" fmla="*/ 1620982 h 1815115"/>
              <a:gd name="connsiteX9" fmla="*/ 0 w 5735782"/>
              <a:gd name="connsiteY9" fmla="*/ 1759527 h 181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35782" h="1815115">
                <a:moveTo>
                  <a:pt x="5735782" y="0"/>
                </a:moveTo>
                <a:lnTo>
                  <a:pt x="4890655" y="152400"/>
                </a:lnTo>
                <a:cubicBezTo>
                  <a:pt x="4671291" y="191654"/>
                  <a:pt x="4551218" y="133927"/>
                  <a:pt x="4419600" y="235527"/>
                </a:cubicBezTo>
                <a:cubicBezTo>
                  <a:pt x="4287982" y="337127"/>
                  <a:pt x="4230255" y="579582"/>
                  <a:pt x="4100946" y="762000"/>
                </a:cubicBezTo>
                <a:cubicBezTo>
                  <a:pt x="3971637" y="944418"/>
                  <a:pt x="3814619" y="1235363"/>
                  <a:pt x="3643746" y="1330036"/>
                </a:cubicBezTo>
                <a:cubicBezTo>
                  <a:pt x="3472873" y="1424709"/>
                  <a:pt x="3332018" y="1276927"/>
                  <a:pt x="3075709" y="1330036"/>
                </a:cubicBezTo>
                <a:cubicBezTo>
                  <a:pt x="2819400" y="1383145"/>
                  <a:pt x="2447636" y="1567873"/>
                  <a:pt x="2105891" y="1648691"/>
                </a:cubicBezTo>
                <a:cubicBezTo>
                  <a:pt x="1764146" y="1729509"/>
                  <a:pt x="1286164" y="1819563"/>
                  <a:pt x="1025237" y="1814945"/>
                </a:cubicBezTo>
                <a:cubicBezTo>
                  <a:pt x="764310" y="1810327"/>
                  <a:pt x="711200" y="1630218"/>
                  <a:pt x="540327" y="1620982"/>
                </a:cubicBezTo>
                <a:cubicBezTo>
                  <a:pt x="369454" y="1611746"/>
                  <a:pt x="83127" y="1727200"/>
                  <a:pt x="0" y="1759527"/>
                </a:cubicBezTo>
              </a:path>
            </a:pathLst>
          </a:custGeom>
          <a:noFill/>
          <a:ln w="50800">
            <a:solidFill>
              <a:srgbClr val="0000FF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0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0957669"/>
              </p:ext>
            </p:extLst>
          </p:nvPr>
        </p:nvGraphicFramePr>
        <p:xfrm>
          <a:off x="533400" y="1219200"/>
          <a:ext cx="8153400" cy="2578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524000" y="276806"/>
            <a:ext cx="624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0000FF"/>
                </a:solidFill>
              </a:rPr>
              <a:t>Fish Travel Time (LGR-BON)</a:t>
            </a:r>
            <a:endParaRPr lang="en-US" sz="3200" dirty="0">
              <a:solidFill>
                <a:srgbClr val="0000FF"/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3048814"/>
              </p:ext>
            </p:extLst>
          </p:nvPr>
        </p:nvGraphicFramePr>
        <p:xfrm>
          <a:off x="685800" y="4080164"/>
          <a:ext cx="8001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86200" y="12192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Steelhead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619500" y="4080164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Yearling Chinook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9217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4138422"/>
              </p:ext>
            </p:extLst>
          </p:nvPr>
        </p:nvGraphicFramePr>
        <p:xfrm>
          <a:off x="512619" y="1143000"/>
          <a:ext cx="8153399" cy="2668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24000" y="276806"/>
            <a:ext cx="624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0000FF"/>
                </a:solidFill>
              </a:rPr>
              <a:t>Juvenile Survival (LGR-BON)</a:t>
            </a:r>
            <a:endParaRPr lang="en-US" sz="3200" dirty="0">
              <a:solidFill>
                <a:srgbClr val="0000FF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8706072"/>
              </p:ext>
            </p:extLst>
          </p:nvPr>
        </p:nvGraphicFramePr>
        <p:xfrm>
          <a:off x="543791" y="4080164"/>
          <a:ext cx="820881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86200" y="12192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Steelhead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619500" y="4080164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Yearling Chinook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1338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219200"/>
            <a:ext cx="8769529" cy="4895562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438400" y="276806"/>
            <a:ext cx="4648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0000FF"/>
                </a:solidFill>
              </a:rPr>
              <a:t>Fish Travel Time</a:t>
            </a:r>
            <a:endParaRPr 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1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/>
          <p:cNvSpPr/>
          <p:nvPr/>
        </p:nvSpPr>
        <p:spPr>
          <a:xfrm>
            <a:off x="1166812" y="3600526"/>
            <a:ext cx="2924175" cy="495300"/>
          </a:xfrm>
          <a:custGeom>
            <a:avLst/>
            <a:gdLst>
              <a:gd name="connsiteX0" fmla="*/ 76200 w 2924175"/>
              <a:gd name="connsiteY0" fmla="*/ 66675 h 495300"/>
              <a:gd name="connsiteX1" fmla="*/ 76200 w 2924175"/>
              <a:gd name="connsiteY1" fmla="*/ 66675 h 495300"/>
              <a:gd name="connsiteX2" fmla="*/ 1085850 w 2924175"/>
              <a:gd name="connsiteY2" fmla="*/ 57150 h 495300"/>
              <a:gd name="connsiteX3" fmla="*/ 1304925 w 2924175"/>
              <a:gd name="connsiteY3" fmla="*/ 47625 h 495300"/>
              <a:gd name="connsiteX4" fmla="*/ 1409700 w 2924175"/>
              <a:gd name="connsiteY4" fmla="*/ 38100 h 495300"/>
              <a:gd name="connsiteX5" fmla="*/ 2305050 w 2924175"/>
              <a:gd name="connsiteY5" fmla="*/ 28575 h 495300"/>
              <a:gd name="connsiteX6" fmla="*/ 2447925 w 2924175"/>
              <a:gd name="connsiteY6" fmla="*/ 19050 h 495300"/>
              <a:gd name="connsiteX7" fmla="*/ 2924175 w 2924175"/>
              <a:gd name="connsiteY7" fmla="*/ 0 h 495300"/>
              <a:gd name="connsiteX8" fmla="*/ 2914650 w 2924175"/>
              <a:gd name="connsiteY8" fmla="*/ 47625 h 495300"/>
              <a:gd name="connsiteX9" fmla="*/ 2905125 w 2924175"/>
              <a:gd name="connsiteY9" fmla="*/ 76200 h 495300"/>
              <a:gd name="connsiteX10" fmla="*/ 2895600 w 2924175"/>
              <a:gd name="connsiteY10" fmla="*/ 114300 h 495300"/>
              <a:gd name="connsiteX11" fmla="*/ 2886075 w 2924175"/>
              <a:gd name="connsiteY11" fmla="*/ 161925 h 495300"/>
              <a:gd name="connsiteX12" fmla="*/ 2809875 w 2924175"/>
              <a:gd name="connsiteY12" fmla="*/ 171450 h 495300"/>
              <a:gd name="connsiteX13" fmla="*/ 2762250 w 2924175"/>
              <a:gd name="connsiteY13" fmla="*/ 219075 h 495300"/>
              <a:gd name="connsiteX14" fmla="*/ 2733675 w 2924175"/>
              <a:gd name="connsiteY14" fmla="*/ 228600 h 495300"/>
              <a:gd name="connsiteX15" fmla="*/ 2609850 w 2924175"/>
              <a:gd name="connsiteY15" fmla="*/ 238125 h 495300"/>
              <a:gd name="connsiteX16" fmla="*/ 2200275 w 2924175"/>
              <a:gd name="connsiteY16" fmla="*/ 257175 h 495300"/>
              <a:gd name="connsiteX17" fmla="*/ 2114550 w 2924175"/>
              <a:gd name="connsiteY17" fmla="*/ 266700 h 495300"/>
              <a:gd name="connsiteX18" fmla="*/ 2085975 w 2924175"/>
              <a:gd name="connsiteY18" fmla="*/ 285750 h 495300"/>
              <a:gd name="connsiteX19" fmla="*/ 2038350 w 2924175"/>
              <a:gd name="connsiteY19" fmla="*/ 295275 h 495300"/>
              <a:gd name="connsiteX20" fmla="*/ 2009775 w 2924175"/>
              <a:gd name="connsiteY20" fmla="*/ 304800 h 495300"/>
              <a:gd name="connsiteX21" fmla="*/ 1962150 w 2924175"/>
              <a:gd name="connsiteY21" fmla="*/ 314325 h 495300"/>
              <a:gd name="connsiteX22" fmla="*/ 1933575 w 2924175"/>
              <a:gd name="connsiteY22" fmla="*/ 323850 h 495300"/>
              <a:gd name="connsiteX23" fmla="*/ 1666875 w 2924175"/>
              <a:gd name="connsiteY23" fmla="*/ 342900 h 495300"/>
              <a:gd name="connsiteX24" fmla="*/ 1533525 w 2924175"/>
              <a:gd name="connsiteY24" fmla="*/ 352425 h 495300"/>
              <a:gd name="connsiteX25" fmla="*/ 1428750 w 2924175"/>
              <a:gd name="connsiteY25" fmla="*/ 371475 h 495300"/>
              <a:gd name="connsiteX26" fmla="*/ 1200150 w 2924175"/>
              <a:gd name="connsiteY26" fmla="*/ 390525 h 495300"/>
              <a:gd name="connsiteX27" fmla="*/ 942975 w 2924175"/>
              <a:gd name="connsiteY27" fmla="*/ 400050 h 495300"/>
              <a:gd name="connsiteX28" fmla="*/ 895350 w 2924175"/>
              <a:gd name="connsiteY28" fmla="*/ 409575 h 495300"/>
              <a:gd name="connsiteX29" fmla="*/ 657225 w 2924175"/>
              <a:gd name="connsiteY29" fmla="*/ 419100 h 495300"/>
              <a:gd name="connsiteX30" fmla="*/ 628650 w 2924175"/>
              <a:gd name="connsiteY30" fmla="*/ 447675 h 495300"/>
              <a:gd name="connsiteX31" fmla="*/ 561975 w 2924175"/>
              <a:gd name="connsiteY31" fmla="*/ 476250 h 495300"/>
              <a:gd name="connsiteX32" fmla="*/ 247650 w 2924175"/>
              <a:gd name="connsiteY32" fmla="*/ 495300 h 495300"/>
              <a:gd name="connsiteX33" fmla="*/ 114300 w 2924175"/>
              <a:gd name="connsiteY33" fmla="*/ 485775 h 495300"/>
              <a:gd name="connsiteX34" fmla="*/ 57150 w 2924175"/>
              <a:gd name="connsiteY34" fmla="*/ 466725 h 495300"/>
              <a:gd name="connsiteX35" fmla="*/ 28575 w 2924175"/>
              <a:gd name="connsiteY35" fmla="*/ 457200 h 495300"/>
              <a:gd name="connsiteX36" fmla="*/ 9525 w 2924175"/>
              <a:gd name="connsiteY36" fmla="*/ 428625 h 495300"/>
              <a:gd name="connsiteX37" fmla="*/ 0 w 2924175"/>
              <a:gd name="connsiteY37" fmla="*/ 390525 h 495300"/>
              <a:gd name="connsiteX38" fmla="*/ 9525 w 2924175"/>
              <a:gd name="connsiteY38" fmla="*/ 142875 h 495300"/>
              <a:gd name="connsiteX39" fmla="*/ 47625 w 2924175"/>
              <a:gd name="connsiteY39" fmla="*/ 95250 h 495300"/>
              <a:gd name="connsiteX40" fmla="*/ 76200 w 2924175"/>
              <a:gd name="connsiteY40" fmla="*/ 66675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24175" h="495300">
                <a:moveTo>
                  <a:pt x="76200" y="66675"/>
                </a:moveTo>
                <a:lnTo>
                  <a:pt x="76200" y="66675"/>
                </a:lnTo>
                <a:lnTo>
                  <a:pt x="1085850" y="57150"/>
                </a:lnTo>
                <a:cubicBezTo>
                  <a:pt x="1158935" y="56017"/>
                  <a:pt x="1231957" y="51917"/>
                  <a:pt x="1304925" y="47625"/>
                </a:cubicBezTo>
                <a:cubicBezTo>
                  <a:pt x="1339934" y="45566"/>
                  <a:pt x="1374637" y="38768"/>
                  <a:pt x="1409700" y="38100"/>
                </a:cubicBezTo>
                <a:lnTo>
                  <a:pt x="2305050" y="28575"/>
                </a:lnTo>
                <a:cubicBezTo>
                  <a:pt x="2352675" y="25400"/>
                  <a:pt x="2400222" y="20667"/>
                  <a:pt x="2447925" y="19050"/>
                </a:cubicBezTo>
                <a:cubicBezTo>
                  <a:pt x="2923220" y="2938"/>
                  <a:pt x="2724092" y="33347"/>
                  <a:pt x="2924175" y="0"/>
                </a:cubicBezTo>
                <a:cubicBezTo>
                  <a:pt x="2921000" y="15875"/>
                  <a:pt x="2918577" y="31919"/>
                  <a:pt x="2914650" y="47625"/>
                </a:cubicBezTo>
                <a:cubicBezTo>
                  <a:pt x="2912215" y="57365"/>
                  <a:pt x="2907883" y="66546"/>
                  <a:pt x="2905125" y="76200"/>
                </a:cubicBezTo>
                <a:cubicBezTo>
                  <a:pt x="2901529" y="88787"/>
                  <a:pt x="2898440" y="101521"/>
                  <a:pt x="2895600" y="114300"/>
                </a:cubicBezTo>
                <a:cubicBezTo>
                  <a:pt x="2892088" y="130104"/>
                  <a:pt x="2899545" y="152945"/>
                  <a:pt x="2886075" y="161925"/>
                </a:cubicBezTo>
                <a:cubicBezTo>
                  <a:pt x="2864776" y="176124"/>
                  <a:pt x="2835275" y="168275"/>
                  <a:pt x="2809875" y="171450"/>
                </a:cubicBezTo>
                <a:cubicBezTo>
                  <a:pt x="2638425" y="285750"/>
                  <a:pt x="2921000" y="92075"/>
                  <a:pt x="2762250" y="219075"/>
                </a:cubicBezTo>
                <a:cubicBezTo>
                  <a:pt x="2754410" y="225347"/>
                  <a:pt x="2743638" y="227355"/>
                  <a:pt x="2733675" y="228600"/>
                </a:cubicBezTo>
                <a:cubicBezTo>
                  <a:pt x="2692598" y="233735"/>
                  <a:pt x="2651142" y="235176"/>
                  <a:pt x="2609850" y="238125"/>
                </a:cubicBezTo>
                <a:cubicBezTo>
                  <a:pt x="2409100" y="252464"/>
                  <a:pt x="2457115" y="248002"/>
                  <a:pt x="2200275" y="257175"/>
                </a:cubicBezTo>
                <a:cubicBezTo>
                  <a:pt x="2171700" y="260350"/>
                  <a:pt x="2142442" y="259727"/>
                  <a:pt x="2114550" y="266700"/>
                </a:cubicBezTo>
                <a:cubicBezTo>
                  <a:pt x="2103444" y="269476"/>
                  <a:pt x="2096694" y="281730"/>
                  <a:pt x="2085975" y="285750"/>
                </a:cubicBezTo>
                <a:cubicBezTo>
                  <a:pt x="2070816" y="291434"/>
                  <a:pt x="2054056" y="291348"/>
                  <a:pt x="2038350" y="295275"/>
                </a:cubicBezTo>
                <a:cubicBezTo>
                  <a:pt x="2028610" y="297710"/>
                  <a:pt x="2019515" y="302365"/>
                  <a:pt x="2009775" y="304800"/>
                </a:cubicBezTo>
                <a:cubicBezTo>
                  <a:pt x="1994069" y="308727"/>
                  <a:pt x="1977856" y="310398"/>
                  <a:pt x="1962150" y="314325"/>
                </a:cubicBezTo>
                <a:cubicBezTo>
                  <a:pt x="1952410" y="316760"/>
                  <a:pt x="1943376" y="321672"/>
                  <a:pt x="1933575" y="323850"/>
                </a:cubicBezTo>
                <a:cubicBezTo>
                  <a:pt x="1845664" y="343386"/>
                  <a:pt x="1757380" y="337872"/>
                  <a:pt x="1666875" y="342900"/>
                </a:cubicBezTo>
                <a:cubicBezTo>
                  <a:pt x="1622380" y="345372"/>
                  <a:pt x="1577975" y="349250"/>
                  <a:pt x="1533525" y="352425"/>
                </a:cubicBezTo>
                <a:cubicBezTo>
                  <a:pt x="1497609" y="359608"/>
                  <a:pt x="1465310" y="366600"/>
                  <a:pt x="1428750" y="371475"/>
                </a:cubicBezTo>
                <a:cubicBezTo>
                  <a:pt x="1353075" y="381565"/>
                  <a:pt x="1276272" y="386900"/>
                  <a:pt x="1200150" y="390525"/>
                </a:cubicBezTo>
                <a:cubicBezTo>
                  <a:pt x="1114463" y="394605"/>
                  <a:pt x="1028700" y="396875"/>
                  <a:pt x="942975" y="400050"/>
                </a:cubicBezTo>
                <a:cubicBezTo>
                  <a:pt x="927100" y="403225"/>
                  <a:pt x="911504" y="408498"/>
                  <a:pt x="895350" y="409575"/>
                </a:cubicBezTo>
                <a:cubicBezTo>
                  <a:pt x="816087" y="414859"/>
                  <a:pt x="735865" y="407866"/>
                  <a:pt x="657225" y="419100"/>
                </a:cubicBezTo>
                <a:cubicBezTo>
                  <a:pt x="643890" y="421005"/>
                  <a:pt x="638998" y="439051"/>
                  <a:pt x="628650" y="447675"/>
                </a:cubicBezTo>
                <a:cubicBezTo>
                  <a:pt x="602966" y="469078"/>
                  <a:pt x="595419" y="469561"/>
                  <a:pt x="561975" y="476250"/>
                </a:cubicBezTo>
                <a:cubicBezTo>
                  <a:pt x="449206" y="498804"/>
                  <a:pt x="395322" y="489831"/>
                  <a:pt x="247650" y="495300"/>
                </a:cubicBezTo>
                <a:cubicBezTo>
                  <a:pt x="203200" y="492125"/>
                  <a:pt x="158370" y="492386"/>
                  <a:pt x="114300" y="485775"/>
                </a:cubicBezTo>
                <a:cubicBezTo>
                  <a:pt x="94442" y="482796"/>
                  <a:pt x="76200" y="473075"/>
                  <a:pt x="57150" y="466725"/>
                </a:cubicBezTo>
                <a:lnTo>
                  <a:pt x="28575" y="457200"/>
                </a:lnTo>
                <a:cubicBezTo>
                  <a:pt x="22225" y="447675"/>
                  <a:pt x="14034" y="439147"/>
                  <a:pt x="9525" y="428625"/>
                </a:cubicBezTo>
                <a:cubicBezTo>
                  <a:pt x="4368" y="416593"/>
                  <a:pt x="0" y="403616"/>
                  <a:pt x="0" y="390525"/>
                </a:cubicBezTo>
                <a:cubicBezTo>
                  <a:pt x="0" y="307914"/>
                  <a:pt x="3841" y="225290"/>
                  <a:pt x="9525" y="142875"/>
                </a:cubicBezTo>
                <a:cubicBezTo>
                  <a:pt x="11742" y="110725"/>
                  <a:pt x="23156" y="111563"/>
                  <a:pt x="47625" y="95250"/>
                </a:cubicBezTo>
                <a:cubicBezTo>
                  <a:pt x="60162" y="57639"/>
                  <a:pt x="47110" y="66675"/>
                  <a:pt x="76200" y="6667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4038600" y="3343275"/>
            <a:ext cx="2924175" cy="495300"/>
          </a:xfrm>
          <a:custGeom>
            <a:avLst/>
            <a:gdLst>
              <a:gd name="connsiteX0" fmla="*/ 76200 w 2924175"/>
              <a:gd name="connsiteY0" fmla="*/ 66675 h 495300"/>
              <a:gd name="connsiteX1" fmla="*/ 76200 w 2924175"/>
              <a:gd name="connsiteY1" fmla="*/ 66675 h 495300"/>
              <a:gd name="connsiteX2" fmla="*/ 1085850 w 2924175"/>
              <a:gd name="connsiteY2" fmla="*/ 57150 h 495300"/>
              <a:gd name="connsiteX3" fmla="*/ 1304925 w 2924175"/>
              <a:gd name="connsiteY3" fmla="*/ 47625 h 495300"/>
              <a:gd name="connsiteX4" fmla="*/ 1409700 w 2924175"/>
              <a:gd name="connsiteY4" fmla="*/ 38100 h 495300"/>
              <a:gd name="connsiteX5" fmla="*/ 2305050 w 2924175"/>
              <a:gd name="connsiteY5" fmla="*/ 28575 h 495300"/>
              <a:gd name="connsiteX6" fmla="*/ 2447925 w 2924175"/>
              <a:gd name="connsiteY6" fmla="*/ 19050 h 495300"/>
              <a:gd name="connsiteX7" fmla="*/ 2924175 w 2924175"/>
              <a:gd name="connsiteY7" fmla="*/ 0 h 495300"/>
              <a:gd name="connsiteX8" fmla="*/ 2914650 w 2924175"/>
              <a:gd name="connsiteY8" fmla="*/ 47625 h 495300"/>
              <a:gd name="connsiteX9" fmla="*/ 2905125 w 2924175"/>
              <a:gd name="connsiteY9" fmla="*/ 76200 h 495300"/>
              <a:gd name="connsiteX10" fmla="*/ 2895600 w 2924175"/>
              <a:gd name="connsiteY10" fmla="*/ 114300 h 495300"/>
              <a:gd name="connsiteX11" fmla="*/ 2886075 w 2924175"/>
              <a:gd name="connsiteY11" fmla="*/ 161925 h 495300"/>
              <a:gd name="connsiteX12" fmla="*/ 2809875 w 2924175"/>
              <a:gd name="connsiteY12" fmla="*/ 171450 h 495300"/>
              <a:gd name="connsiteX13" fmla="*/ 2762250 w 2924175"/>
              <a:gd name="connsiteY13" fmla="*/ 219075 h 495300"/>
              <a:gd name="connsiteX14" fmla="*/ 2733675 w 2924175"/>
              <a:gd name="connsiteY14" fmla="*/ 228600 h 495300"/>
              <a:gd name="connsiteX15" fmla="*/ 2609850 w 2924175"/>
              <a:gd name="connsiteY15" fmla="*/ 238125 h 495300"/>
              <a:gd name="connsiteX16" fmla="*/ 2200275 w 2924175"/>
              <a:gd name="connsiteY16" fmla="*/ 257175 h 495300"/>
              <a:gd name="connsiteX17" fmla="*/ 2114550 w 2924175"/>
              <a:gd name="connsiteY17" fmla="*/ 266700 h 495300"/>
              <a:gd name="connsiteX18" fmla="*/ 2085975 w 2924175"/>
              <a:gd name="connsiteY18" fmla="*/ 285750 h 495300"/>
              <a:gd name="connsiteX19" fmla="*/ 2038350 w 2924175"/>
              <a:gd name="connsiteY19" fmla="*/ 295275 h 495300"/>
              <a:gd name="connsiteX20" fmla="*/ 2009775 w 2924175"/>
              <a:gd name="connsiteY20" fmla="*/ 304800 h 495300"/>
              <a:gd name="connsiteX21" fmla="*/ 1962150 w 2924175"/>
              <a:gd name="connsiteY21" fmla="*/ 314325 h 495300"/>
              <a:gd name="connsiteX22" fmla="*/ 1933575 w 2924175"/>
              <a:gd name="connsiteY22" fmla="*/ 323850 h 495300"/>
              <a:gd name="connsiteX23" fmla="*/ 1666875 w 2924175"/>
              <a:gd name="connsiteY23" fmla="*/ 342900 h 495300"/>
              <a:gd name="connsiteX24" fmla="*/ 1533525 w 2924175"/>
              <a:gd name="connsiteY24" fmla="*/ 352425 h 495300"/>
              <a:gd name="connsiteX25" fmla="*/ 1428750 w 2924175"/>
              <a:gd name="connsiteY25" fmla="*/ 371475 h 495300"/>
              <a:gd name="connsiteX26" fmla="*/ 1200150 w 2924175"/>
              <a:gd name="connsiteY26" fmla="*/ 390525 h 495300"/>
              <a:gd name="connsiteX27" fmla="*/ 942975 w 2924175"/>
              <a:gd name="connsiteY27" fmla="*/ 400050 h 495300"/>
              <a:gd name="connsiteX28" fmla="*/ 895350 w 2924175"/>
              <a:gd name="connsiteY28" fmla="*/ 409575 h 495300"/>
              <a:gd name="connsiteX29" fmla="*/ 657225 w 2924175"/>
              <a:gd name="connsiteY29" fmla="*/ 419100 h 495300"/>
              <a:gd name="connsiteX30" fmla="*/ 628650 w 2924175"/>
              <a:gd name="connsiteY30" fmla="*/ 447675 h 495300"/>
              <a:gd name="connsiteX31" fmla="*/ 561975 w 2924175"/>
              <a:gd name="connsiteY31" fmla="*/ 476250 h 495300"/>
              <a:gd name="connsiteX32" fmla="*/ 247650 w 2924175"/>
              <a:gd name="connsiteY32" fmla="*/ 495300 h 495300"/>
              <a:gd name="connsiteX33" fmla="*/ 114300 w 2924175"/>
              <a:gd name="connsiteY33" fmla="*/ 485775 h 495300"/>
              <a:gd name="connsiteX34" fmla="*/ 57150 w 2924175"/>
              <a:gd name="connsiteY34" fmla="*/ 466725 h 495300"/>
              <a:gd name="connsiteX35" fmla="*/ 28575 w 2924175"/>
              <a:gd name="connsiteY35" fmla="*/ 457200 h 495300"/>
              <a:gd name="connsiteX36" fmla="*/ 9525 w 2924175"/>
              <a:gd name="connsiteY36" fmla="*/ 428625 h 495300"/>
              <a:gd name="connsiteX37" fmla="*/ 0 w 2924175"/>
              <a:gd name="connsiteY37" fmla="*/ 390525 h 495300"/>
              <a:gd name="connsiteX38" fmla="*/ 9525 w 2924175"/>
              <a:gd name="connsiteY38" fmla="*/ 142875 h 495300"/>
              <a:gd name="connsiteX39" fmla="*/ 47625 w 2924175"/>
              <a:gd name="connsiteY39" fmla="*/ 95250 h 495300"/>
              <a:gd name="connsiteX40" fmla="*/ 76200 w 2924175"/>
              <a:gd name="connsiteY40" fmla="*/ 66675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24175" h="495300">
                <a:moveTo>
                  <a:pt x="76200" y="66675"/>
                </a:moveTo>
                <a:lnTo>
                  <a:pt x="76200" y="66675"/>
                </a:lnTo>
                <a:lnTo>
                  <a:pt x="1085850" y="57150"/>
                </a:lnTo>
                <a:cubicBezTo>
                  <a:pt x="1158935" y="56017"/>
                  <a:pt x="1231957" y="51917"/>
                  <a:pt x="1304925" y="47625"/>
                </a:cubicBezTo>
                <a:cubicBezTo>
                  <a:pt x="1339934" y="45566"/>
                  <a:pt x="1374637" y="38768"/>
                  <a:pt x="1409700" y="38100"/>
                </a:cubicBezTo>
                <a:lnTo>
                  <a:pt x="2305050" y="28575"/>
                </a:lnTo>
                <a:cubicBezTo>
                  <a:pt x="2352675" y="25400"/>
                  <a:pt x="2400222" y="20667"/>
                  <a:pt x="2447925" y="19050"/>
                </a:cubicBezTo>
                <a:cubicBezTo>
                  <a:pt x="2923220" y="2938"/>
                  <a:pt x="2724092" y="33347"/>
                  <a:pt x="2924175" y="0"/>
                </a:cubicBezTo>
                <a:cubicBezTo>
                  <a:pt x="2921000" y="15875"/>
                  <a:pt x="2918577" y="31919"/>
                  <a:pt x="2914650" y="47625"/>
                </a:cubicBezTo>
                <a:cubicBezTo>
                  <a:pt x="2912215" y="57365"/>
                  <a:pt x="2907883" y="66546"/>
                  <a:pt x="2905125" y="76200"/>
                </a:cubicBezTo>
                <a:cubicBezTo>
                  <a:pt x="2901529" y="88787"/>
                  <a:pt x="2898440" y="101521"/>
                  <a:pt x="2895600" y="114300"/>
                </a:cubicBezTo>
                <a:cubicBezTo>
                  <a:pt x="2892088" y="130104"/>
                  <a:pt x="2899545" y="152945"/>
                  <a:pt x="2886075" y="161925"/>
                </a:cubicBezTo>
                <a:cubicBezTo>
                  <a:pt x="2864776" y="176124"/>
                  <a:pt x="2835275" y="168275"/>
                  <a:pt x="2809875" y="171450"/>
                </a:cubicBezTo>
                <a:cubicBezTo>
                  <a:pt x="2638425" y="285750"/>
                  <a:pt x="2921000" y="92075"/>
                  <a:pt x="2762250" y="219075"/>
                </a:cubicBezTo>
                <a:cubicBezTo>
                  <a:pt x="2754410" y="225347"/>
                  <a:pt x="2743638" y="227355"/>
                  <a:pt x="2733675" y="228600"/>
                </a:cubicBezTo>
                <a:cubicBezTo>
                  <a:pt x="2692598" y="233735"/>
                  <a:pt x="2651142" y="235176"/>
                  <a:pt x="2609850" y="238125"/>
                </a:cubicBezTo>
                <a:cubicBezTo>
                  <a:pt x="2409100" y="252464"/>
                  <a:pt x="2457115" y="248002"/>
                  <a:pt x="2200275" y="257175"/>
                </a:cubicBezTo>
                <a:cubicBezTo>
                  <a:pt x="2171700" y="260350"/>
                  <a:pt x="2142442" y="259727"/>
                  <a:pt x="2114550" y="266700"/>
                </a:cubicBezTo>
                <a:cubicBezTo>
                  <a:pt x="2103444" y="269476"/>
                  <a:pt x="2096694" y="281730"/>
                  <a:pt x="2085975" y="285750"/>
                </a:cubicBezTo>
                <a:cubicBezTo>
                  <a:pt x="2070816" y="291434"/>
                  <a:pt x="2054056" y="291348"/>
                  <a:pt x="2038350" y="295275"/>
                </a:cubicBezTo>
                <a:cubicBezTo>
                  <a:pt x="2028610" y="297710"/>
                  <a:pt x="2019515" y="302365"/>
                  <a:pt x="2009775" y="304800"/>
                </a:cubicBezTo>
                <a:cubicBezTo>
                  <a:pt x="1994069" y="308727"/>
                  <a:pt x="1977856" y="310398"/>
                  <a:pt x="1962150" y="314325"/>
                </a:cubicBezTo>
                <a:cubicBezTo>
                  <a:pt x="1952410" y="316760"/>
                  <a:pt x="1943376" y="321672"/>
                  <a:pt x="1933575" y="323850"/>
                </a:cubicBezTo>
                <a:cubicBezTo>
                  <a:pt x="1845664" y="343386"/>
                  <a:pt x="1757380" y="337872"/>
                  <a:pt x="1666875" y="342900"/>
                </a:cubicBezTo>
                <a:cubicBezTo>
                  <a:pt x="1622380" y="345372"/>
                  <a:pt x="1577975" y="349250"/>
                  <a:pt x="1533525" y="352425"/>
                </a:cubicBezTo>
                <a:cubicBezTo>
                  <a:pt x="1497609" y="359608"/>
                  <a:pt x="1465310" y="366600"/>
                  <a:pt x="1428750" y="371475"/>
                </a:cubicBezTo>
                <a:cubicBezTo>
                  <a:pt x="1353075" y="381565"/>
                  <a:pt x="1276272" y="386900"/>
                  <a:pt x="1200150" y="390525"/>
                </a:cubicBezTo>
                <a:cubicBezTo>
                  <a:pt x="1114463" y="394605"/>
                  <a:pt x="1028700" y="396875"/>
                  <a:pt x="942975" y="400050"/>
                </a:cubicBezTo>
                <a:cubicBezTo>
                  <a:pt x="927100" y="403225"/>
                  <a:pt x="911504" y="408498"/>
                  <a:pt x="895350" y="409575"/>
                </a:cubicBezTo>
                <a:cubicBezTo>
                  <a:pt x="816087" y="414859"/>
                  <a:pt x="735865" y="407866"/>
                  <a:pt x="657225" y="419100"/>
                </a:cubicBezTo>
                <a:cubicBezTo>
                  <a:pt x="643890" y="421005"/>
                  <a:pt x="638998" y="439051"/>
                  <a:pt x="628650" y="447675"/>
                </a:cubicBezTo>
                <a:cubicBezTo>
                  <a:pt x="602966" y="469078"/>
                  <a:pt x="595419" y="469561"/>
                  <a:pt x="561975" y="476250"/>
                </a:cubicBezTo>
                <a:cubicBezTo>
                  <a:pt x="449206" y="498804"/>
                  <a:pt x="395322" y="489831"/>
                  <a:pt x="247650" y="495300"/>
                </a:cubicBezTo>
                <a:cubicBezTo>
                  <a:pt x="203200" y="492125"/>
                  <a:pt x="158370" y="492386"/>
                  <a:pt x="114300" y="485775"/>
                </a:cubicBezTo>
                <a:cubicBezTo>
                  <a:pt x="94442" y="482796"/>
                  <a:pt x="76200" y="473075"/>
                  <a:pt x="57150" y="466725"/>
                </a:cubicBezTo>
                <a:lnTo>
                  <a:pt x="28575" y="457200"/>
                </a:lnTo>
                <a:cubicBezTo>
                  <a:pt x="22225" y="447675"/>
                  <a:pt x="14034" y="439147"/>
                  <a:pt x="9525" y="428625"/>
                </a:cubicBezTo>
                <a:cubicBezTo>
                  <a:pt x="4368" y="416593"/>
                  <a:pt x="0" y="403616"/>
                  <a:pt x="0" y="390525"/>
                </a:cubicBezTo>
                <a:cubicBezTo>
                  <a:pt x="0" y="307914"/>
                  <a:pt x="3841" y="225290"/>
                  <a:pt x="9525" y="142875"/>
                </a:cubicBezTo>
                <a:cubicBezTo>
                  <a:pt x="11742" y="110725"/>
                  <a:pt x="23156" y="111563"/>
                  <a:pt x="47625" y="95250"/>
                </a:cubicBezTo>
                <a:cubicBezTo>
                  <a:pt x="60162" y="57639"/>
                  <a:pt x="47110" y="66675"/>
                  <a:pt x="76200" y="6667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9050"/>
            <a:ext cx="5105400" cy="1020763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FF"/>
                </a:solidFill>
              </a:rPr>
              <a:t>Juvenile migration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545" y="5509004"/>
            <a:ext cx="8915400" cy="1371600"/>
          </a:xfrm>
        </p:spPr>
        <p:txBody>
          <a:bodyPr/>
          <a:lstStyle/>
          <a:p>
            <a:r>
              <a:rPr lang="en-US" sz="2800" dirty="0" smtClean="0"/>
              <a:t>How does the in-river environment </a:t>
            </a:r>
            <a:r>
              <a:rPr lang="en-US" sz="2800" dirty="0" smtClean="0"/>
              <a:t>affect </a:t>
            </a:r>
            <a:r>
              <a:rPr lang="en-US" sz="2800" dirty="0"/>
              <a:t>f</a:t>
            </a:r>
            <a:r>
              <a:rPr lang="en-US" sz="2800" dirty="0" smtClean="0"/>
              <a:t>ish </a:t>
            </a:r>
            <a:r>
              <a:rPr lang="en-US" sz="2800" dirty="0"/>
              <a:t>t</a:t>
            </a:r>
            <a:r>
              <a:rPr lang="en-US" sz="2800" dirty="0" smtClean="0"/>
              <a:t>ravel time and </a:t>
            </a:r>
            <a:r>
              <a:rPr lang="en-US" sz="2800" dirty="0" smtClean="0"/>
              <a:t>survival?</a:t>
            </a:r>
            <a:endParaRPr lang="en-US" sz="2400" dirty="0" smtClean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409573" y="1219200"/>
            <a:ext cx="8534400" cy="41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600" dirty="0" smtClean="0"/>
              <a:t>Two simultaneous processes: </a:t>
            </a:r>
            <a:r>
              <a:rPr lang="en-US" sz="2600" dirty="0" smtClean="0">
                <a:solidFill>
                  <a:srgbClr val="0070C0"/>
                </a:solidFill>
              </a:rPr>
              <a:t>migration</a:t>
            </a:r>
            <a:r>
              <a:rPr lang="en-US" sz="2600" dirty="0" smtClean="0"/>
              <a:t> and </a:t>
            </a:r>
            <a:r>
              <a:rPr lang="en-US" sz="2600" dirty="0" smtClean="0">
                <a:solidFill>
                  <a:srgbClr val="FF0000"/>
                </a:solidFill>
              </a:rPr>
              <a:t>mortality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7" name="Trapezoid 6"/>
          <p:cNvSpPr/>
          <p:nvPr/>
        </p:nvSpPr>
        <p:spPr>
          <a:xfrm>
            <a:off x="6781800" y="3054324"/>
            <a:ext cx="381000" cy="533400"/>
          </a:xfrm>
          <a:prstGeom prst="trapezoi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rapezoid 7"/>
          <p:cNvSpPr/>
          <p:nvPr/>
        </p:nvSpPr>
        <p:spPr>
          <a:xfrm>
            <a:off x="976312" y="3622700"/>
            <a:ext cx="381000" cy="533400"/>
          </a:xfrm>
          <a:prstGeom prst="trapezoi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rapezoid 8"/>
          <p:cNvSpPr/>
          <p:nvPr/>
        </p:nvSpPr>
        <p:spPr>
          <a:xfrm>
            <a:off x="3810000" y="3352800"/>
            <a:ext cx="381000" cy="533400"/>
          </a:xfrm>
          <a:prstGeom prst="trapezoi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200524" y="4600575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187674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3352800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3492474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3619500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048000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075" y="2984449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285875" y="4619502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28799" y="5003825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Arrow Connector 21"/>
          <p:cNvCxnSpPr/>
          <p:nvPr/>
        </p:nvCxnSpPr>
        <p:spPr>
          <a:xfrm flipH="1">
            <a:off x="976312" y="4234621"/>
            <a:ext cx="5995988" cy="95374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3721074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4" y="3904371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4069496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>
            <a:off x="4676773" y="4285910"/>
            <a:ext cx="0" cy="33359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1752600" y="4334169"/>
            <a:ext cx="0" cy="33359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362200" y="4299966"/>
            <a:ext cx="0" cy="73559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334000" y="4452706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Mortality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1128712" y="2895600"/>
            <a:ext cx="5843588" cy="88170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810000" y="2286000"/>
            <a:ext cx="4229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Migration (Fish Travel Time)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DE83592C-6E1C-4854-9E9B-3779FB9E3B38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9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29" grpId="0"/>
      <p:bldP spid="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438400" y="276806"/>
            <a:ext cx="4648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0000FF"/>
                </a:solidFill>
              </a:rPr>
              <a:t>Survival</a:t>
            </a:r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61773"/>
            <a:ext cx="8924059" cy="498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1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533400" y="1219200"/>
          <a:ext cx="8153400" cy="2578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524000" y="276806"/>
            <a:ext cx="624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0000FF"/>
                </a:solidFill>
              </a:rPr>
              <a:t>Fish Travel Time (LGR-BON)</a:t>
            </a:r>
            <a:endParaRPr lang="en-US" sz="3200" dirty="0">
              <a:solidFill>
                <a:srgbClr val="0000FF"/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685800" y="4080164"/>
          <a:ext cx="8001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86200" y="12192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Steelhead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619500" y="4080164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Yearling Chinook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819900" y="124997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30000" dirty="0" smtClean="0"/>
              <a:t>2</a:t>
            </a:r>
            <a:r>
              <a:rPr lang="en-US" b="1" dirty="0" smtClean="0"/>
              <a:t> = </a:t>
            </a:r>
            <a:r>
              <a:rPr lang="en-US" b="1" dirty="0" smtClean="0"/>
              <a:t>0.96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819900" y="412238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30000" dirty="0" smtClean="0"/>
              <a:t>2</a:t>
            </a:r>
            <a:r>
              <a:rPr lang="en-US" b="1" dirty="0" smtClean="0"/>
              <a:t> = </a:t>
            </a:r>
            <a:r>
              <a:rPr lang="en-US" b="1" dirty="0" smtClean="0"/>
              <a:t>0.92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0046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512619" y="1143000"/>
          <a:ext cx="8153399" cy="2668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24000" y="276806"/>
            <a:ext cx="624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0000FF"/>
                </a:solidFill>
              </a:rPr>
              <a:t>Juvenile Survival (LGR-BON)</a:t>
            </a:r>
            <a:endParaRPr lang="en-US" sz="3200" dirty="0">
              <a:solidFill>
                <a:srgbClr val="0000FF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543791" y="4080164"/>
          <a:ext cx="820881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86200" y="1114624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Steelhead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619500" y="4080164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Yearling Chinook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06045" y="1130013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30000" dirty="0" smtClean="0"/>
              <a:t>2</a:t>
            </a:r>
            <a:r>
              <a:rPr lang="en-US" b="1" dirty="0" smtClean="0"/>
              <a:t> = </a:t>
            </a:r>
            <a:r>
              <a:rPr lang="en-US" b="1" dirty="0" smtClean="0"/>
              <a:t>0.69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19900" y="412238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30000" dirty="0" smtClean="0"/>
              <a:t>2</a:t>
            </a:r>
            <a:r>
              <a:rPr lang="en-US" b="1" dirty="0" smtClean="0"/>
              <a:t> = </a:t>
            </a:r>
            <a:r>
              <a:rPr lang="en-US" b="1" dirty="0" smtClean="0"/>
              <a:t>0.26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4695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973" y="208301"/>
            <a:ext cx="86346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What are the spatial and temporal patterns in </a:t>
            </a:r>
            <a:r>
              <a:rPr lang="en-US" sz="2800" b="1" dirty="0" smtClean="0">
                <a:solidFill>
                  <a:srgbClr val="0000FF"/>
                </a:solidFill>
              </a:rPr>
              <a:t>survival for Snake River stocks compared to other stocks in the Columbia River Basin?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4104" y="2362200"/>
            <a:ext cx="6741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Wild spring/summer (yearling) Chinook salmon</a:t>
            </a:r>
          </a:p>
          <a:p>
            <a:r>
              <a:rPr lang="en-US" sz="2400" dirty="0" smtClean="0"/>
              <a:t>Wild steelhead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1854906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FF"/>
                </a:solidFill>
              </a:rPr>
              <a:t>Species:</a:t>
            </a:r>
            <a:endParaRPr lang="en-US" sz="2800" b="1" dirty="0">
              <a:solidFill>
                <a:srgbClr val="0066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0166" y="3506804"/>
            <a:ext cx="2679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FF"/>
                </a:solidFill>
              </a:rPr>
              <a:t>Timeframe:</a:t>
            </a:r>
            <a:endParaRPr lang="en-US" sz="2800" b="1" dirty="0">
              <a:solidFill>
                <a:srgbClr val="0066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4906" y="4038600"/>
            <a:ext cx="6741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Juvenile outmigration years 2000-2012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130166" y="488698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FF"/>
                </a:solidFill>
              </a:rPr>
              <a:t>Tools:</a:t>
            </a:r>
            <a:endParaRPr lang="en-US" sz="2800" b="1" dirty="0">
              <a:solidFill>
                <a:srgbClr val="0066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64906" y="5410200"/>
            <a:ext cx="6741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Mark-recapture methods using PIT tags</a:t>
            </a:r>
          </a:p>
          <a:p>
            <a:r>
              <a:rPr lang="en-US" sz="2400" dirty="0" smtClean="0"/>
              <a:t>330K steelhead, 1.1 million Chinook salmon tags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4757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791199" y="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80999" y="295977"/>
            <a:ext cx="8430126" cy="6257223"/>
            <a:chOff x="380999" y="295977"/>
            <a:chExt cx="8430126" cy="6257223"/>
          </a:xfrm>
        </p:grpSpPr>
        <p:pic>
          <p:nvPicPr>
            <p:cNvPr id="2" name="Picture 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999" y="894492"/>
              <a:ext cx="8382001" cy="5658708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2923675" y="1570925"/>
              <a:ext cx="729115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429000" y="1685225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548515" y="959318"/>
              <a:ext cx="6096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038600" y="106680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667001" y="2057400"/>
              <a:ext cx="89515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113550" y="5000325"/>
              <a:ext cx="820557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484124" y="3580671"/>
              <a:ext cx="495701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318309" y="3638421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962176" y="3438696"/>
              <a:ext cx="690614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34000" y="30480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4191000" y="410277"/>
              <a:ext cx="304800" cy="8089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91200" y="295977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95799" y="4811431"/>
              <a:ext cx="733925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095999" y="30480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248399" y="45720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048450" y="494002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200850" y="509242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200849" y="4717490"/>
              <a:ext cx="74274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505651" y="4869890"/>
              <a:ext cx="74274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200851" y="5302977"/>
              <a:ext cx="74274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295900" y="5540802"/>
              <a:ext cx="74274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048451" y="5943600"/>
              <a:ext cx="74274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834386" y="5867400"/>
              <a:ext cx="218974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000925" y="5324477"/>
              <a:ext cx="180675" cy="121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696350" y="4618697"/>
              <a:ext cx="180675" cy="121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186786" y="4785302"/>
              <a:ext cx="180675" cy="121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391400" y="5203263"/>
              <a:ext cx="180675" cy="121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591296" y="5098490"/>
              <a:ext cx="685800" cy="4137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 rot="20390866">
              <a:off x="6888232" y="5609504"/>
              <a:ext cx="1644855" cy="7692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806068" y="5321020"/>
              <a:ext cx="917807" cy="6731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088786" y="1159043"/>
              <a:ext cx="2722339" cy="1860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802304" y="3289037"/>
            <a:ext cx="1854970" cy="617489"/>
            <a:chOff x="2763250" y="3288268"/>
            <a:chExt cx="1854970" cy="617489"/>
          </a:xfrm>
        </p:grpSpPr>
        <p:sp>
          <p:nvSpPr>
            <p:cNvPr id="36" name="Oval 35"/>
            <p:cNvSpPr/>
            <p:nvPr/>
          </p:nvSpPr>
          <p:spPr>
            <a:xfrm rot="282601">
              <a:off x="3642180" y="3553275"/>
              <a:ext cx="976040" cy="352482"/>
            </a:xfrm>
            <a:prstGeom prst="ellipse">
              <a:avLst/>
            </a:prstGeom>
            <a:solidFill>
              <a:srgbClr val="0000FF">
                <a:alpha val="23000"/>
              </a:srgbClr>
            </a:solidFill>
            <a:ln>
              <a:solidFill>
                <a:srgbClr val="0000FF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763250" y="3288268"/>
              <a:ext cx="13175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Yakima 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537024" y="2971800"/>
            <a:ext cx="3446786" cy="3208033"/>
            <a:chOff x="5537024" y="2971800"/>
            <a:chExt cx="3446786" cy="3208033"/>
          </a:xfrm>
        </p:grpSpPr>
        <p:sp>
          <p:nvSpPr>
            <p:cNvPr id="39" name="Oval 38"/>
            <p:cNvSpPr/>
            <p:nvPr/>
          </p:nvSpPr>
          <p:spPr>
            <a:xfrm rot="2400325">
              <a:off x="5537024" y="3549205"/>
              <a:ext cx="3446786" cy="2630628"/>
            </a:xfrm>
            <a:prstGeom prst="ellipse">
              <a:avLst/>
            </a:prstGeom>
            <a:solidFill>
              <a:srgbClr val="FF0000">
                <a:alpha val="37000"/>
              </a:srgbClr>
            </a:solidFill>
            <a:ln>
              <a:solidFill>
                <a:srgbClr val="FF00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629400" y="2971800"/>
              <a:ext cx="10972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Snake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105750" y="4123290"/>
            <a:ext cx="2068222" cy="2546420"/>
            <a:chOff x="3105750" y="4123290"/>
            <a:chExt cx="2068222" cy="2546420"/>
          </a:xfrm>
        </p:grpSpPr>
        <p:sp>
          <p:nvSpPr>
            <p:cNvPr id="37" name="Oval 36"/>
            <p:cNvSpPr/>
            <p:nvPr/>
          </p:nvSpPr>
          <p:spPr>
            <a:xfrm rot="2977479">
              <a:off x="3224755" y="4720493"/>
              <a:ext cx="2546420" cy="1352014"/>
            </a:xfrm>
            <a:prstGeom prst="ellipse">
              <a:avLst/>
            </a:prstGeom>
            <a:solidFill>
              <a:schemeClr val="tx1">
                <a:alpha val="23000"/>
              </a:schemeClr>
            </a:solidFill>
            <a:ln>
              <a:solidFill>
                <a:schemeClr val="tx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05750" y="5981700"/>
              <a:ext cx="15277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John Day </a:t>
              </a:r>
              <a:endParaRPr lang="en-US" b="1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2472900" y="114300"/>
            <a:ext cx="388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FF"/>
                </a:solidFill>
              </a:rPr>
              <a:t>Study Area</a:t>
            </a:r>
            <a:endParaRPr lang="en-US" sz="4400" b="1" dirty="0">
              <a:solidFill>
                <a:srgbClr val="0000FF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2608446" y="4129136"/>
            <a:ext cx="847023" cy="87065"/>
          </a:xfrm>
          <a:custGeom>
            <a:avLst/>
            <a:gdLst>
              <a:gd name="connsiteX0" fmla="*/ 847023 w 847023"/>
              <a:gd name="connsiteY0" fmla="*/ 102 h 87065"/>
              <a:gd name="connsiteX1" fmla="*/ 654518 w 847023"/>
              <a:gd name="connsiteY1" fmla="*/ 86729 h 87065"/>
              <a:gd name="connsiteX2" fmla="*/ 433137 w 847023"/>
              <a:gd name="connsiteY2" fmla="*/ 28978 h 87065"/>
              <a:gd name="connsiteX3" fmla="*/ 173255 w 847023"/>
              <a:gd name="connsiteY3" fmla="*/ 102 h 87065"/>
              <a:gd name="connsiteX4" fmla="*/ 0 w 847023"/>
              <a:gd name="connsiteY4" fmla="*/ 19352 h 8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7023" h="87065">
                <a:moveTo>
                  <a:pt x="847023" y="102"/>
                </a:moveTo>
                <a:cubicBezTo>
                  <a:pt x="785261" y="41009"/>
                  <a:pt x="723499" y="81916"/>
                  <a:pt x="654518" y="86729"/>
                </a:cubicBezTo>
                <a:cubicBezTo>
                  <a:pt x="585537" y="91542"/>
                  <a:pt x="513347" y="43416"/>
                  <a:pt x="433137" y="28978"/>
                </a:cubicBezTo>
                <a:cubicBezTo>
                  <a:pt x="352926" y="14540"/>
                  <a:pt x="245444" y="1706"/>
                  <a:pt x="173255" y="102"/>
                </a:cubicBezTo>
                <a:cubicBezTo>
                  <a:pt x="101066" y="-1502"/>
                  <a:pt x="28876" y="16144"/>
                  <a:pt x="0" y="19352"/>
                </a:cubicBezTo>
              </a:path>
            </a:pathLst>
          </a:custGeom>
          <a:noFill/>
          <a:ln w="50800">
            <a:solidFill>
              <a:schemeClr val="tx1">
                <a:alpha val="52000"/>
              </a:schemeClr>
            </a:solidFill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695074" y="4220646"/>
            <a:ext cx="2069431" cy="250484"/>
          </a:xfrm>
          <a:custGeom>
            <a:avLst/>
            <a:gdLst>
              <a:gd name="connsiteX0" fmla="*/ 2069431 w 2069431"/>
              <a:gd name="connsiteY0" fmla="*/ 14470 h 250484"/>
              <a:gd name="connsiteX1" fmla="*/ 1761423 w 2069431"/>
              <a:gd name="connsiteY1" fmla="*/ 4845 h 250484"/>
              <a:gd name="connsiteX2" fmla="*/ 1540042 w 2069431"/>
              <a:gd name="connsiteY2" fmla="*/ 81847 h 250484"/>
              <a:gd name="connsiteX3" fmla="*/ 1289785 w 2069431"/>
              <a:gd name="connsiteY3" fmla="*/ 158849 h 250484"/>
              <a:gd name="connsiteX4" fmla="*/ 972151 w 2069431"/>
              <a:gd name="connsiteY4" fmla="*/ 235851 h 250484"/>
              <a:gd name="connsiteX5" fmla="*/ 577515 w 2069431"/>
              <a:gd name="connsiteY5" fmla="*/ 245477 h 250484"/>
              <a:gd name="connsiteX6" fmla="*/ 0 w 2069431"/>
              <a:gd name="connsiteY6" fmla="*/ 178100 h 25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9431" h="250484">
                <a:moveTo>
                  <a:pt x="2069431" y="14470"/>
                </a:moveTo>
                <a:cubicBezTo>
                  <a:pt x="1959542" y="4043"/>
                  <a:pt x="1849654" y="-6384"/>
                  <a:pt x="1761423" y="4845"/>
                </a:cubicBezTo>
                <a:cubicBezTo>
                  <a:pt x="1673192" y="16074"/>
                  <a:pt x="1618648" y="56180"/>
                  <a:pt x="1540042" y="81847"/>
                </a:cubicBezTo>
                <a:cubicBezTo>
                  <a:pt x="1461436" y="107514"/>
                  <a:pt x="1384433" y="133182"/>
                  <a:pt x="1289785" y="158849"/>
                </a:cubicBezTo>
                <a:cubicBezTo>
                  <a:pt x="1195136" y="184516"/>
                  <a:pt x="1090863" y="221413"/>
                  <a:pt x="972151" y="235851"/>
                </a:cubicBezTo>
                <a:cubicBezTo>
                  <a:pt x="853439" y="250289"/>
                  <a:pt x="739540" y="255102"/>
                  <a:pt x="577515" y="245477"/>
                </a:cubicBezTo>
                <a:cubicBezTo>
                  <a:pt x="415490" y="235852"/>
                  <a:pt x="207745" y="206976"/>
                  <a:pt x="0" y="178100"/>
                </a:cubicBezTo>
              </a:path>
            </a:pathLst>
          </a:custGeom>
          <a:noFill/>
          <a:ln w="50800">
            <a:solidFill>
              <a:srgbClr val="0000FF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627697" y="3176337"/>
            <a:ext cx="3291840" cy="1040702"/>
          </a:xfrm>
          <a:custGeom>
            <a:avLst/>
            <a:gdLst>
              <a:gd name="connsiteX0" fmla="*/ 3291840 w 3291840"/>
              <a:gd name="connsiteY0" fmla="*/ 0 h 1040702"/>
              <a:gd name="connsiteX1" fmla="*/ 3060834 w 3291840"/>
              <a:gd name="connsiteY1" fmla="*/ 19250 h 1040702"/>
              <a:gd name="connsiteX2" fmla="*/ 2877954 w 3291840"/>
              <a:gd name="connsiteY2" fmla="*/ 96252 h 1040702"/>
              <a:gd name="connsiteX3" fmla="*/ 2656572 w 3291840"/>
              <a:gd name="connsiteY3" fmla="*/ 57751 h 1040702"/>
              <a:gd name="connsiteX4" fmla="*/ 2387065 w 3291840"/>
              <a:gd name="connsiteY4" fmla="*/ 192505 h 1040702"/>
              <a:gd name="connsiteX5" fmla="*/ 2223436 w 3291840"/>
              <a:gd name="connsiteY5" fmla="*/ 385010 h 1040702"/>
              <a:gd name="connsiteX6" fmla="*/ 2136808 w 3291840"/>
              <a:gd name="connsiteY6" fmla="*/ 577516 h 1040702"/>
              <a:gd name="connsiteX7" fmla="*/ 2040556 w 3291840"/>
              <a:gd name="connsiteY7" fmla="*/ 770021 h 1040702"/>
              <a:gd name="connsiteX8" fmla="*/ 1703671 w 3291840"/>
              <a:gd name="connsiteY8" fmla="*/ 837398 h 1040702"/>
              <a:gd name="connsiteX9" fmla="*/ 1386038 w 3291840"/>
              <a:gd name="connsiteY9" fmla="*/ 885524 h 1040702"/>
              <a:gd name="connsiteX10" fmla="*/ 1183907 w 3291840"/>
              <a:gd name="connsiteY10" fmla="*/ 1020278 h 1040702"/>
              <a:gd name="connsiteX11" fmla="*/ 914400 w 3291840"/>
              <a:gd name="connsiteY11" fmla="*/ 972151 h 1040702"/>
              <a:gd name="connsiteX12" fmla="*/ 731520 w 3291840"/>
              <a:gd name="connsiteY12" fmla="*/ 1001027 h 1040702"/>
              <a:gd name="connsiteX13" fmla="*/ 635267 w 3291840"/>
              <a:gd name="connsiteY13" fmla="*/ 1039528 h 1040702"/>
              <a:gd name="connsiteX14" fmla="*/ 0 w 3291840"/>
              <a:gd name="connsiteY14" fmla="*/ 952901 h 1040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91840" h="1040702">
                <a:moveTo>
                  <a:pt x="3291840" y="0"/>
                </a:moveTo>
                <a:cubicBezTo>
                  <a:pt x="3210827" y="1604"/>
                  <a:pt x="3129815" y="3208"/>
                  <a:pt x="3060834" y="19250"/>
                </a:cubicBezTo>
                <a:cubicBezTo>
                  <a:pt x="2991853" y="35292"/>
                  <a:pt x="2945331" y="89835"/>
                  <a:pt x="2877954" y="96252"/>
                </a:cubicBezTo>
                <a:cubicBezTo>
                  <a:pt x="2810577" y="102669"/>
                  <a:pt x="2738387" y="41709"/>
                  <a:pt x="2656572" y="57751"/>
                </a:cubicBezTo>
                <a:cubicBezTo>
                  <a:pt x="2574757" y="73793"/>
                  <a:pt x="2459254" y="137962"/>
                  <a:pt x="2387065" y="192505"/>
                </a:cubicBezTo>
                <a:cubicBezTo>
                  <a:pt x="2314876" y="247048"/>
                  <a:pt x="2265145" y="320842"/>
                  <a:pt x="2223436" y="385010"/>
                </a:cubicBezTo>
                <a:cubicBezTo>
                  <a:pt x="2181727" y="449178"/>
                  <a:pt x="2167288" y="513348"/>
                  <a:pt x="2136808" y="577516"/>
                </a:cubicBezTo>
                <a:cubicBezTo>
                  <a:pt x="2106328" y="641685"/>
                  <a:pt x="2112746" y="726707"/>
                  <a:pt x="2040556" y="770021"/>
                </a:cubicBezTo>
                <a:cubicBezTo>
                  <a:pt x="1968366" y="813335"/>
                  <a:pt x="1812757" y="818148"/>
                  <a:pt x="1703671" y="837398"/>
                </a:cubicBezTo>
                <a:cubicBezTo>
                  <a:pt x="1594585" y="856648"/>
                  <a:pt x="1472665" y="855044"/>
                  <a:pt x="1386038" y="885524"/>
                </a:cubicBezTo>
                <a:cubicBezTo>
                  <a:pt x="1299411" y="916004"/>
                  <a:pt x="1262513" y="1005840"/>
                  <a:pt x="1183907" y="1020278"/>
                </a:cubicBezTo>
                <a:cubicBezTo>
                  <a:pt x="1105301" y="1034716"/>
                  <a:pt x="989798" y="975359"/>
                  <a:pt x="914400" y="972151"/>
                </a:cubicBezTo>
                <a:cubicBezTo>
                  <a:pt x="839002" y="968943"/>
                  <a:pt x="778042" y="989798"/>
                  <a:pt x="731520" y="1001027"/>
                </a:cubicBezTo>
                <a:cubicBezTo>
                  <a:pt x="684998" y="1012256"/>
                  <a:pt x="757187" y="1047549"/>
                  <a:pt x="635267" y="1039528"/>
                </a:cubicBezTo>
                <a:cubicBezTo>
                  <a:pt x="513347" y="1031507"/>
                  <a:pt x="256673" y="992204"/>
                  <a:pt x="0" y="952901"/>
                </a:cubicBezTo>
              </a:path>
            </a:pathLst>
          </a:custGeom>
          <a:noFill/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705579" y="3378352"/>
            <a:ext cx="1840592" cy="1025403"/>
          </a:xfrm>
          <a:custGeom>
            <a:avLst/>
            <a:gdLst>
              <a:gd name="connsiteX0" fmla="*/ 1940312 w 1940312"/>
              <a:gd name="connsiteY0" fmla="*/ 769434 h 915237"/>
              <a:gd name="connsiteX1" fmla="*/ 1672683 w 1940312"/>
              <a:gd name="connsiteY1" fmla="*/ 914400 h 915237"/>
              <a:gd name="connsiteX2" fmla="*/ 1326995 w 1940312"/>
              <a:gd name="connsiteY2" fmla="*/ 814039 h 915237"/>
              <a:gd name="connsiteX3" fmla="*/ 1271239 w 1940312"/>
              <a:gd name="connsiteY3" fmla="*/ 524107 h 915237"/>
              <a:gd name="connsiteX4" fmla="*/ 1137425 w 1940312"/>
              <a:gd name="connsiteY4" fmla="*/ 289932 h 915237"/>
              <a:gd name="connsiteX5" fmla="*/ 747132 w 1940312"/>
              <a:gd name="connsiteY5" fmla="*/ 211873 h 915237"/>
              <a:gd name="connsiteX6" fmla="*/ 468351 w 1940312"/>
              <a:gd name="connsiteY6" fmla="*/ 156117 h 915237"/>
              <a:gd name="connsiteX7" fmla="*/ 256478 w 1940312"/>
              <a:gd name="connsiteY7" fmla="*/ 133814 h 915237"/>
              <a:gd name="connsiteX8" fmla="*/ 0 w 1940312"/>
              <a:gd name="connsiteY8" fmla="*/ 0 h 915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40312" h="915237">
                <a:moveTo>
                  <a:pt x="1940312" y="769434"/>
                </a:moveTo>
                <a:cubicBezTo>
                  <a:pt x="1857607" y="838200"/>
                  <a:pt x="1774902" y="906966"/>
                  <a:pt x="1672683" y="914400"/>
                </a:cubicBezTo>
                <a:cubicBezTo>
                  <a:pt x="1570464" y="921834"/>
                  <a:pt x="1393902" y="879088"/>
                  <a:pt x="1326995" y="814039"/>
                </a:cubicBezTo>
                <a:cubicBezTo>
                  <a:pt x="1260088" y="748990"/>
                  <a:pt x="1302834" y="611458"/>
                  <a:pt x="1271239" y="524107"/>
                </a:cubicBezTo>
                <a:cubicBezTo>
                  <a:pt x="1239644" y="436756"/>
                  <a:pt x="1224776" y="341971"/>
                  <a:pt x="1137425" y="289932"/>
                </a:cubicBezTo>
                <a:cubicBezTo>
                  <a:pt x="1050074" y="237893"/>
                  <a:pt x="747132" y="211873"/>
                  <a:pt x="747132" y="211873"/>
                </a:cubicBezTo>
                <a:cubicBezTo>
                  <a:pt x="635620" y="189571"/>
                  <a:pt x="550127" y="169127"/>
                  <a:pt x="468351" y="156117"/>
                </a:cubicBezTo>
                <a:cubicBezTo>
                  <a:pt x="386575" y="143107"/>
                  <a:pt x="334536" y="159833"/>
                  <a:pt x="256478" y="133814"/>
                </a:cubicBezTo>
                <a:cubicBezTo>
                  <a:pt x="178420" y="107795"/>
                  <a:pt x="89210" y="53897"/>
                  <a:pt x="0" y="0"/>
                </a:cubicBezTo>
              </a:path>
            </a:pathLst>
          </a:custGeom>
          <a:noFill/>
          <a:ln w="7620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-26020" y="3019125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1-3 years</a:t>
            </a:r>
            <a:endParaRPr lang="en-US" dirty="0"/>
          </a:p>
        </p:txBody>
      </p:sp>
      <p:sp>
        <p:nvSpPr>
          <p:cNvPr id="52" name="Freeform 51"/>
          <p:cNvSpPr/>
          <p:nvPr/>
        </p:nvSpPr>
        <p:spPr>
          <a:xfrm>
            <a:off x="206345" y="3434576"/>
            <a:ext cx="2330201" cy="1057778"/>
          </a:xfrm>
          <a:custGeom>
            <a:avLst/>
            <a:gdLst>
              <a:gd name="connsiteX0" fmla="*/ 10107 w 2330201"/>
              <a:gd name="connsiteY0" fmla="*/ 0 h 1057778"/>
              <a:gd name="connsiteX1" fmla="*/ 21258 w 2330201"/>
              <a:gd name="connsiteY1" fmla="*/ 223024 h 1057778"/>
              <a:gd name="connsiteX2" fmla="*/ 199678 w 2330201"/>
              <a:gd name="connsiteY2" fmla="*/ 379141 h 1057778"/>
              <a:gd name="connsiteX3" fmla="*/ 366946 w 2330201"/>
              <a:gd name="connsiteY3" fmla="*/ 412595 h 1057778"/>
              <a:gd name="connsiteX4" fmla="*/ 679180 w 2330201"/>
              <a:gd name="connsiteY4" fmla="*/ 334536 h 1057778"/>
              <a:gd name="connsiteX5" fmla="*/ 935658 w 2330201"/>
              <a:gd name="connsiteY5" fmla="*/ 312234 h 1057778"/>
              <a:gd name="connsiteX6" fmla="*/ 1292497 w 2330201"/>
              <a:gd name="connsiteY6" fmla="*/ 367990 h 1057778"/>
              <a:gd name="connsiteX7" fmla="*/ 1571278 w 2330201"/>
              <a:gd name="connsiteY7" fmla="*/ 479502 h 1057778"/>
              <a:gd name="connsiteX8" fmla="*/ 1638185 w 2330201"/>
              <a:gd name="connsiteY8" fmla="*/ 780585 h 1057778"/>
              <a:gd name="connsiteX9" fmla="*/ 1760848 w 2330201"/>
              <a:gd name="connsiteY9" fmla="*/ 1037063 h 1057778"/>
              <a:gd name="connsiteX10" fmla="*/ 2329560 w 2330201"/>
              <a:gd name="connsiteY10" fmla="*/ 1048214 h 1057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30201" h="1057778">
                <a:moveTo>
                  <a:pt x="10107" y="0"/>
                </a:moveTo>
                <a:cubicBezTo>
                  <a:pt x="-115" y="79917"/>
                  <a:pt x="-10337" y="159834"/>
                  <a:pt x="21258" y="223024"/>
                </a:cubicBezTo>
                <a:cubicBezTo>
                  <a:pt x="52853" y="286214"/>
                  <a:pt x="142063" y="347546"/>
                  <a:pt x="199678" y="379141"/>
                </a:cubicBezTo>
                <a:cubicBezTo>
                  <a:pt x="257293" y="410736"/>
                  <a:pt x="287029" y="420029"/>
                  <a:pt x="366946" y="412595"/>
                </a:cubicBezTo>
                <a:cubicBezTo>
                  <a:pt x="446863" y="405161"/>
                  <a:pt x="584395" y="351263"/>
                  <a:pt x="679180" y="334536"/>
                </a:cubicBezTo>
                <a:cubicBezTo>
                  <a:pt x="773965" y="317809"/>
                  <a:pt x="833439" y="306658"/>
                  <a:pt x="935658" y="312234"/>
                </a:cubicBezTo>
                <a:cubicBezTo>
                  <a:pt x="1037877" y="317810"/>
                  <a:pt x="1186560" y="340112"/>
                  <a:pt x="1292497" y="367990"/>
                </a:cubicBezTo>
                <a:cubicBezTo>
                  <a:pt x="1398434" y="395868"/>
                  <a:pt x="1513663" y="410736"/>
                  <a:pt x="1571278" y="479502"/>
                </a:cubicBezTo>
                <a:cubicBezTo>
                  <a:pt x="1628893" y="548268"/>
                  <a:pt x="1606590" y="687658"/>
                  <a:pt x="1638185" y="780585"/>
                </a:cubicBezTo>
                <a:cubicBezTo>
                  <a:pt x="1669780" y="873512"/>
                  <a:pt x="1645619" y="992458"/>
                  <a:pt x="1760848" y="1037063"/>
                </a:cubicBezTo>
                <a:cubicBezTo>
                  <a:pt x="1876077" y="1081668"/>
                  <a:pt x="2350004" y="1038921"/>
                  <a:pt x="2329560" y="1048214"/>
                </a:cubicBezTo>
              </a:path>
            </a:pathLst>
          </a:custGeom>
          <a:noFill/>
          <a:ln w="7620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735980" y="3401122"/>
            <a:ext cx="4014440" cy="1082838"/>
          </a:xfrm>
          <a:custGeom>
            <a:avLst/>
            <a:gdLst>
              <a:gd name="connsiteX0" fmla="*/ 4014440 w 4014440"/>
              <a:gd name="connsiteY0" fmla="*/ 825190 h 1082838"/>
              <a:gd name="connsiteX1" fmla="*/ 3735659 w 4014440"/>
              <a:gd name="connsiteY1" fmla="*/ 825190 h 1082838"/>
              <a:gd name="connsiteX2" fmla="*/ 3423425 w 4014440"/>
              <a:gd name="connsiteY2" fmla="*/ 936702 h 1082838"/>
              <a:gd name="connsiteX3" fmla="*/ 3066586 w 4014440"/>
              <a:gd name="connsiteY3" fmla="*/ 1048215 h 1082838"/>
              <a:gd name="connsiteX4" fmla="*/ 2564781 w 4014440"/>
              <a:gd name="connsiteY4" fmla="*/ 1081668 h 1082838"/>
              <a:gd name="connsiteX5" fmla="*/ 2051825 w 4014440"/>
              <a:gd name="connsiteY5" fmla="*/ 1014761 h 1082838"/>
              <a:gd name="connsiteX6" fmla="*/ 1494264 w 4014440"/>
              <a:gd name="connsiteY6" fmla="*/ 1003610 h 1082838"/>
              <a:gd name="connsiteX7" fmla="*/ 1226635 w 4014440"/>
              <a:gd name="connsiteY7" fmla="*/ 903249 h 1082838"/>
              <a:gd name="connsiteX8" fmla="*/ 1170879 w 4014440"/>
              <a:gd name="connsiteY8" fmla="*/ 613317 h 1082838"/>
              <a:gd name="connsiteX9" fmla="*/ 1092820 w 4014440"/>
              <a:gd name="connsiteY9" fmla="*/ 356839 h 1082838"/>
              <a:gd name="connsiteX10" fmla="*/ 579864 w 4014440"/>
              <a:gd name="connsiteY10" fmla="*/ 211873 h 1082838"/>
              <a:gd name="connsiteX11" fmla="*/ 267630 w 4014440"/>
              <a:gd name="connsiteY11" fmla="*/ 122663 h 1082838"/>
              <a:gd name="connsiteX12" fmla="*/ 0 w 4014440"/>
              <a:gd name="connsiteY12" fmla="*/ 0 h 1082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14440" h="1082838">
                <a:moveTo>
                  <a:pt x="4014440" y="825190"/>
                </a:moveTo>
                <a:cubicBezTo>
                  <a:pt x="3924300" y="815897"/>
                  <a:pt x="3834161" y="806605"/>
                  <a:pt x="3735659" y="825190"/>
                </a:cubicBezTo>
                <a:cubicBezTo>
                  <a:pt x="3637156" y="843775"/>
                  <a:pt x="3534937" y="899531"/>
                  <a:pt x="3423425" y="936702"/>
                </a:cubicBezTo>
                <a:cubicBezTo>
                  <a:pt x="3311913" y="973873"/>
                  <a:pt x="3209693" y="1024054"/>
                  <a:pt x="3066586" y="1048215"/>
                </a:cubicBezTo>
                <a:cubicBezTo>
                  <a:pt x="2923479" y="1072376"/>
                  <a:pt x="2733908" y="1087244"/>
                  <a:pt x="2564781" y="1081668"/>
                </a:cubicBezTo>
                <a:cubicBezTo>
                  <a:pt x="2395654" y="1076092"/>
                  <a:pt x="2230245" y="1027771"/>
                  <a:pt x="2051825" y="1014761"/>
                </a:cubicBezTo>
                <a:cubicBezTo>
                  <a:pt x="1873405" y="1001751"/>
                  <a:pt x="1631796" y="1022195"/>
                  <a:pt x="1494264" y="1003610"/>
                </a:cubicBezTo>
                <a:cubicBezTo>
                  <a:pt x="1356732" y="985025"/>
                  <a:pt x="1280532" y="968298"/>
                  <a:pt x="1226635" y="903249"/>
                </a:cubicBezTo>
                <a:cubicBezTo>
                  <a:pt x="1172738" y="838200"/>
                  <a:pt x="1193181" y="704385"/>
                  <a:pt x="1170879" y="613317"/>
                </a:cubicBezTo>
                <a:cubicBezTo>
                  <a:pt x="1148577" y="522249"/>
                  <a:pt x="1191322" y="423746"/>
                  <a:pt x="1092820" y="356839"/>
                </a:cubicBezTo>
                <a:cubicBezTo>
                  <a:pt x="994318" y="289932"/>
                  <a:pt x="579864" y="211873"/>
                  <a:pt x="579864" y="211873"/>
                </a:cubicBezTo>
                <a:cubicBezTo>
                  <a:pt x="442332" y="172844"/>
                  <a:pt x="364274" y="157975"/>
                  <a:pt x="267630" y="122663"/>
                </a:cubicBezTo>
                <a:cubicBezTo>
                  <a:pt x="170986" y="87351"/>
                  <a:pt x="85493" y="43675"/>
                  <a:pt x="0" y="0"/>
                </a:cubicBezTo>
              </a:path>
            </a:pathLst>
          </a:custGeom>
          <a:noFill/>
          <a:ln w="50800">
            <a:solidFill>
              <a:srgbClr val="0000FF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215647" y="3468029"/>
            <a:ext cx="2193016" cy="1052213"/>
          </a:xfrm>
          <a:custGeom>
            <a:avLst/>
            <a:gdLst>
              <a:gd name="connsiteX0" fmla="*/ 18529 w 2193016"/>
              <a:gd name="connsiteY0" fmla="*/ 0 h 1052213"/>
              <a:gd name="connsiteX1" fmla="*/ 29680 w 2193016"/>
              <a:gd name="connsiteY1" fmla="*/ 223025 h 1052213"/>
              <a:gd name="connsiteX2" fmla="*/ 297309 w 2193016"/>
              <a:gd name="connsiteY2" fmla="*/ 390293 h 1052213"/>
              <a:gd name="connsiteX3" fmla="*/ 787963 w 2193016"/>
              <a:gd name="connsiteY3" fmla="*/ 312234 h 1052213"/>
              <a:gd name="connsiteX4" fmla="*/ 1256314 w 2193016"/>
              <a:gd name="connsiteY4" fmla="*/ 367991 h 1052213"/>
              <a:gd name="connsiteX5" fmla="*/ 1579699 w 2193016"/>
              <a:gd name="connsiteY5" fmla="*/ 457200 h 1052213"/>
              <a:gd name="connsiteX6" fmla="*/ 1657758 w 2193016"/>
              <a:gd name="connsiteY6" fmla="*/ 925551 h 1052213"/>
              <a:gd name="connsiteX7" fmla="*/ 1802724 w 2193016"/>
              <a:gd name="connsiteY7" fmla="*/ 1037064 h 1052213"/>
              <a:gd name="connsiteX8" fmla="*/ 2193016 w 2193016"/>
              <a:gd name="connsiteY8" fmla="*/ 1048215 h 1052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3016" h="1052213">
                <a:moveTo>
                  <a:pt x="18529" y="0"/>
                </a:moveTo>
                <a:cubicBezTo>
                  <a:pt x="873" y="78988"/>
                  <a:pt x="-16783" y="157976"/>
                  <a:pt x="29680" y="223025"/>
                </a:cubicBezTo>
                <a:cubicBezTo>
                  <a:pt x="76143" y="288074"/>
                  <a:pt x="170929" y="375425"/>
                  <a:pt x="297309" y="390293"/>
                </a:cubicBezTo>
                <a:cubicBezTo>
                  <a:pt x="423689" y="405161"/>
                  <a:pt x="628129" y="315951"/>
                  <a:pt x="787963" y="312234"/>
                </a:cubicBezTo>
                <a:cubicBezTo>
                  <a:pt x="947797" y="308517"/>
                  <a:pt x="1124358" y="343830"/>
                  <a:pt x="1256314" y="367991"/>
                </a:cubicBezTo>
                <a:cubicBezTo>
                  <a:pt x="1388270" y="392152"/>
                  <a:pt x="1512792" y="364273"/>
                  <a:pt x="1579699" y="457200"/>
                </a:cubicBezTo>
                <a:cubicBezTo>
                  <a:pt x="1646606" y="550127"/>
                  <a:pt x="1620587" y="828907"/>
                  <a:pt x="1657758" y="925551"/>
                </a:cubicBezTo>
                <a:cubicBezTo>
                  <a:pt x="1694929" y="1022195"/>
                  <a:pt x="1713514" y="1016620"/>
                  <a:pt x="1802724" y="1037064"/>
                </a:cubicBezTo>
                <a:cubicBezTo>
                  <a:pt x="1891934" y="1057508"/>
                  <a:pt x="2042475" y="1052861"/>
                  <a:pt x="2193016" y="1048215"/>
                </a:cubicBezTo>
              </a:path>
            </a:pathLst>
          </a:custGeom>
          <a:noFill/>
          <a:ln w="50800">
            <a:solidFill>
              <a:srgbClr val="0000FF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99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50" grpId="0" animBg="1"/>
      <p:bldP spid="50" grpId="1" animBg="1"/>
      <p:bldP spid="51" grpId="0"/>
      <p:bldP spid="52" grpId="0" animBg="1"/>
      <p:bldP spid="52" grpId="1" animBg="1"/>
      <p:bldP spid="53" grpId="0" animBg="1"/>
      <p:bldP spid="5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1390650"/>
            <a:ext cx="455295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90650"/>
            <a:ext cx="455295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566286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Freshwater survival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3238" y="1720334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steelhead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704601" y="1720334"/>
            <a:ext cx="2592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Chinook salmon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914400" y="5467350"/>
            <a:ext cx="34307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Mean: 85% &gt;&gt; </a:t>
            </a:r>
            <a:r>
              <a:rPr lang="en-US" sz="2400" dirty="0" smtClean="0">
                <a:solidFill>
                  <a:srgbClr val="0000FF"/>
                </a:solidFill>
              </a:rPr>
              <a:t>57%</a:t>
            </a:r>
            <a:r>
              <a:rPr lang="en-US" sz="2400" dirty="0" smtClean="0"/>
              <a:t> &gt; </a:t>
            </a:r>
            <a:r>
              <a:rPr lang="en-US" sz="2400" dirty="0" smtClean="0">
                <a:solidFill>
                  <a:srgbClr val="FF0000"/>
                </a:solidFill>
              </a:rPr>
              <a:t>48%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     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1600" y="5472310"/>
            <a:ext cx="34307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Mean: 81% &gt;&gt; </a:t>
            </a:r>
            <a:r>
              <a:rPr lang="en-US" sz="2400" dirty="0" smtClean="0">
                <a:solidFill>
                  <a:srgbClr val="0000FF"/>
                </a:solidFill>
              </a:rPr>
              <a:t>60%</a:t>
            </a:r>
            <a:r>
              <a:rPr lang="en-US" sz="2400" dirty="0" smtClean="0"/>
              <a:t> &gt; </a:t>
            </a:r>
            <a:r>
              <a:rPr lang="en-US" sz="2400" dirty="0" smtClean="0">
                <a:solidFill>
                  <a:srgbClr val="FF0000"/>
                </a:solidFill>
              </a:rPr>
              <a:t>54%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73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250" y="1390650"/>
            <a:ext cx="455295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50" y="1390650"/>
            <a:ext cx="455295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71600" y="53340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Ocean survival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43238" y="1720334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steelhead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867400" y="1720334"/>
            <a:ext cx="2569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Chinook salmon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83750" y="5467350"/>
            <a:ext cx="4364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Mean: </a:t>
            </a:r>
            <a:r>
              <a:rPr lang="en-US" sz="2400" dirty="0" smtClean="0">
                <a:solidFill>
                  <a:srgbClr val="0000FF"/>
                </a:solidFill>
              </a:rPr>
              <a:t>10.2%</a:t>
            </a:r>
            <a:r>
              <a:rPr lang="en-US" sz="2400" dirty="0" smtClean="0"/>
              <a:t> &gt; 7.0% &gt;&gt; </a:t>
            </a:r>
            <a:r>
              <a:rPr lang="en-US" sz="2400" dirty="0" smtClean="0">
                <a:solidFill>
                  <a:srgbClr val="FF0000"/>
                </a:solidFill>
              </a:rPr>
              <a:t>3.8%</a:t>
            </a:r>
          </a:p>
          <a:p>
            <a:r>
              <a:rPr lang="en-US" sz="2400" dirty="0" smtClean="0"/>
              <a:t>     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9200" y="5472310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Mean: </a:t>
            </a:r>
            <a:r>
              <a:rPr lang="en-US" sz="2400" dirty="0" smtClean="0">
                <a:solidFill>
                  <a:srgbClr val="0000FF"/>
                </a:solidFill>
              </a:rPr>
              <a:t>6.0%</a:t>
            </a:r>
            <a:r>
              <a:rPr lang="en-US" sz="2400" dirty="0" smtClean="0"/>
              <a:t> ≈ 5.4% &gt;&gt; </a:t>
            </a:r>
            <a:r>
              <a:rPr lang="en-US" sz="2400" dirty="0" smtClean="0">
                <a:solidFill>
                  <a:srgbClr val="FF0000"/>
                </a:solidFill>
              </a:rPr>
              <a:t>2.5%</a:t>
            </a:r>
          </a:p>
          <a:p>
            <a:r>
              <a:rPr lang="en-US" sz="2400" dirty="0" smtClean="0"/>
              <a:t>    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99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875" y="1390650"/>
            <a:ext cx="455295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75" y="1390650"/>
            <a:ext cx="455295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71600" y="53340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Smolt-to-Adult survival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43238" y="1720334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steelhead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833712" y="1720334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Chinook salmon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069304" y="5472310"/>
            <a:ext cx="4083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Mean: 4.4% ≈ </a:t>
            </a:r>
            <a:r>
              <a:rPr lang="en-US" sz="2400" dirty="0" smtClean="0">
                <a:solidFill>
                  <a:srgbClr val="0000FF"/>
                </a:solidFill>
              </a:rPr>
              <a:t>3.7%</a:t>
            </a:r>
            <a:r>
              <a:rPr lang="en-US" sz="2400" dirty="0" smtClean="0"/>
              <a:t> &gt;&gt; </a:t>
            </a:r>
            <a:r>
              <a:rPr lang="en-US" sz="2400" dirty="0" smtClean="0">
                <a:solidFill>
                  <a:srgbClr val="FF0000"/>
                </a:solidFill>
              </a:rPr>
              <a:t>1.4%</a:t>
            </a:r>
          </a:p>
          <a:p>
            <a:r>
              <a:rPr lang="en-US" sz="2400" dirty="0" smtClean="0"/>
              <a:t>     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5467150"/>
            <a:ext cx="4459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Mean: 5.6% ≈ </a:t>
            </a:r>
            <a:r>
              <a:rPr lang="en-US" sz="2400" dirty="0" smtClean="0">
                <a:solidFill>
                  <a:srgbClr val="0000FF"/>
                </a:solidFill>
              </a:rPr>
              <a:t>5.6%</a:t>
            </a:r>
            <a:r>
              <a:rPr lang="en-US" sz="2400" dirty="0" smtClean="0"/>
              <a:t> &gt;&gt; </a:t>
            </a:r>
            <a:r>
              <a:rPr lang="en-US" sz="2400" dirty="0" smtClean="0">
                <a:solidFill>
                  <a:srgbClr val="FF0000"/>
                </a:solidFill>
              </a:rPr>
              <a:t>2.1%</a:t>
            </a:r>
          </a:p>
          <a:p>
            <a:r>
              <a:rPr lang="en-US" sz="2400" dirty="0" smtClean="0"/>
              <a:t>    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31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791199" y="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80999" y="295977"/>
            <a:ext cx="8430126" cy="6257223"/>
            <a:chOff x="380999" y="295977"/>
            <a:chExt cx="8430126" cy="6257223"/>
          </a:xfrm>
        </p:grpSpPr>
        <p:pic>
          <p:nvPicPr>
            <p:cNvPr id="2" name="Picture 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999" y="894492"/>
              <a:ext cx="8382001" cy="5658708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2923675" y="1570925"/>
              <a:ext cx="729115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429000" y="1685225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548515" y="959318"/>
              <a:ext cx="6096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038600" y="106680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667001" y="2057400"/>
              <a:ext cx="89515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113550" y="5000325"/>
              <a:ext cx="820557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484124" y="3580671"/>
              <a:ext cx="495701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318309" y="3638421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962176" y="3438696"/>
              <a:ext cx="690614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34000" y="30480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4191000" y="410277"/>
              <a:ext cx="304800" cy="8089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91200" y="295977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95799" y="4811431"/>
              <a:ext cx="733925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095999" y="30480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248399" y="45720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048450" y="494002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200850" y="509242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200849" y="4717490"/>
              <a:ext cx="74274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505651" y="4869890"/>
              <a:ext cx="74274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200851" y="5302977"/>
              <a:ext cx="74274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295900" y="5540802"/>
              <a:ext cx="74274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048451" y="5943600"/>
              <a:ext cx="74274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834386" y="5867400"/>
              <a:ext cx="218974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000925" y="5324477"/>
              <a:ext cx="180675" cy="121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696350" y="4618697"/>
              <a:ext cx="180675" cy="121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186786" y="4785302"/>
              <a:ext cx="180675" cy="121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391400" y="5203263"/>
              <a:ext cx="180675" cy="121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591296" y="5098490"/>
              <a:ext cx="685800" cy="4137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 rot="20390866">
              <a:off x="6888232" y="5609504"/>
              <a:ext cx="1644855" cy="7692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806068" y="5321020"/>
              <a:ext cx="917807" cy="6731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088786" y="1159043"/>
              <a:ext cx="2722339" cy="1860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763250" y="3288268"/>
            <a:ext cx="1854970" cy="617489"/>
            <a:chOff x="2763250" y="3288268"/>
            <a:chExt cx="1854970" cy="617489"/>
          </a:xfrm>
        </p:grpSpPr>
        <p:sp>
          <p:nvSpPr>
            <p:cNvPr id="36" name="Oval 35"/>
            <p:cNvSpPr/>
            <p:nvPr/>
          </p:nvSpPr>
          <p:spPr>
            <a:xfrm rot="282601">
              <a:off x="3642180" y="3553275"/>
              <a:ext cx="976040" cy="352482"/>
            </a:xfrm>
            <a:prstGeom prst="ellipse">
              <a:avLst/>
            </a:prstGeom>
            <a:solidFill>
              <a:srgbClr val="0000FF">
                <a:alpha val="23000"/>
              </a:srgbClr>
            </a:solidFill>
            <a:ln>
              <a:solidFill>
                <a:srgbClr val="0000FF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763250" y="3288268"/>
              <a:ext cx="10972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Yakima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537024" y="2971800"/>
            <a:ext cx="3446786" cy="3208033"/>
            <a:chOff x="5537024" y="2971800"/>
            <a:chExt cx="3446786" cy="3208033"/>
          </a:xfrm>
        </p:grpSpPr>
        <p:sp>
          <p:nvSpPr>
            <p:cNvPr id="39" name="Oval 38"/>
            <p:cNvSpPr/>
            <p:nvPr/>
          </p:nvSpPr>
          <p:spPr>
            <a:xfrm rot="2400325">
              <a:off x="5537024" y="3549205"/>
              <a:ext cx="3446786" cy="2630628"/>
            </a:xfrm>
            <a:prstGeom prst="ellipse">
              <a:avLst/>
            </a:prstGeom>
            <a:solidFill>
              <a:srgbClr val="FF0000">
                <a:alpha val="37000"/>
              </a:srgbClr>
            </a:solidFill>
            <a:ln>
              <a:solidFill>
                <a:srgbClr val="FF00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629400" y="2971800"/>
              <a:ext cx="10972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Snake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105750" y="4123290"/>
            <a:ext cx="2068222" cy="2546420"/>
            <a:chOff x="3105750" y="4123290"/>
            <a:chExt cx="2068222" cy="2546420"/>
          </a:xfrm>
        </p:grpSpPr>
        <p:sp>
          <p:nvSpPr>
            <p:cNvPr id="37" name="Oval 36"/>
            <p:cNvSpPr/>
            <p:nvPr/>
          </p:nvSpPr>
          <p:spPr>
            <a:xfrm rot="2977479">
              <a:off x="3224755" y="4720493"/>
              <a:ext cx="2546420" cy="1352014"/>
            </a:xfrm>
            <a:prstGeom prst="ellipse">
              <a:avLst/>
            </a:prstGeom>
            <a:solidFill>
              <a:schemeClr val="tx1">
                <a:alpha val="23000"/>
              </a:schemeClr>
            </a:solidFill>
            <a:ln>
              <a:solidFill>
                <a:schemeClr val="tx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05750" y="5981700"/>
              <a:ext cx="13128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John </a:t>
              </a:r>
              <a:r>
                <a:rPr lang="en-US" b="1" dirty="0" smtClean="0"/>
                <a:t>Day</a:t>
              </a:r>
              <a:endParaRPr lang="en-US" b="1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2472900" y="114300"/>
            <a:ext cx="388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FF"/>
                </a:solidFill>
              </a:rPr>
              <a:t>Study Area</a:t>
            </a:r>
            <a:endParaRPr lang="en-US" sz="4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67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152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</a:rPr>
              <a:t>Variable </a:t>
            </a:r>
            <a:r>
              <a:rPr lang="en-US" sz="3600" b="1" dirty="0" smtClean="0">
                <a:solidFill>
                  <a:srgbClr val="0000FF"/>
                </a:solidFill>
              </a:rPr>
              <a:t>environmental conditions</a:t>
            </a:r>
            <a:endParaRPr lang="en-US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86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200150" y="3897630"/>
            <a:ext cx="7063740" cy="1508760"/>
          </a:xfrm>
          <a:custGeom>
            <a:avLst/>
            <a:gdLst>
              <a:gd name="connsiteX0" fmla="*/ 7063740 w 7063740"/>
              <a:gd name="connsiteY0" fmla="*/ 0 h 1508760"/>
              <a:gd name="connsiteX1" fmla="*/ 5200650 w 7063740"/>
              <a:gd name="connsiteY1" fmla="*/ 1028700 h 1508760"/>
              <a:gd name="connsiteX2" fmla="*/ 0 w 7063740"/>
              <a:gd name="connsiteY2" fmla="*/ 1508760 h 150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63740" h="1508760">
                <a:moveTo>
                  <a:pt x="7063740" y="0"/>
                </a:moveTo>
                <a:cubicBezTo>
                  <a:pt x="6720840" y="388620"/>
                  <a:pt x="6377940" y="777240"/>
                  <a:pt x="5200650" y="1028700"/>
                </a:cubicBezTo>
                <a:cubicBezTo>
                  <a:pt x="4023360" y="1280160"/>
                  <a:pt x="849630" y="1426845"/>
                  <a:pt x="0" y="1508760"/>
                </a:cubicBezTo>
              </a:path>
            </a:pathLst>
          </a:custGeom>
          <a:noFill/>
          <a:ln w="508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458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/>
              <a:t>Question:  Do smolts generally face upstream or downstream as they migrate to sea?</a:t>
            </a:r>
          </a:p>
        </p:txBody>
      </p:sp>
      <p:sp>
        <p:nvSpPr>
          <p:cNvPr id="2" name="AutoShape 2" descr="Image result for mountain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147253"/>
            <a:ext cx="2295525" cy="1990725"/>
          </a:xfrm>
          <a:prstGeom prst="rect">
            <a:avLst/>
          </a:prstGeom>
        </p:spPr>
      </p:pic>
      <p:sp>
        <p:nvSpPr>
          <p:cNvPr id="36868" name="Line 4"/>
          <p:cNvSpPr>
            <a:spLocks noChangeShapeType="1"/>
          </p:cNvSpPr>
          <p:nvPr/>
        </p:nvSpPr>
        <p:spPr bwMode="auto">
          <a:xfrm flipH="1">
            <a:off x="5562600" y="4826792"/>
            <a:ext cx="1219200" cy="262958"/>
          </a:xfrm>
          <a:prstGeom prst="line">
            <a:avLst/>
          </a:prstGeom>
          <a:noFill/>
          <a:ln w="984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715000" y="4357687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Current</a:t>
            </a:r>
          </a:p>
        </p:txBody>
      </p:sp>
      <p:pic>
        <p:nvPicPr>
          <p:cNvPr id="10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520" y="4958271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0" y="5223033"/>
            <a:ext cx="1204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/>
              <a:t>Ocean</a:t>
            </a:r>
          </a:p>
        </p:txBody>
      </p:sp>
    </p:spTree>
    <p:extLst>
      <p:ext uri="{BB962C8B-B14F-4D97-AF65-F5344CB8AC3E}">
        <p14:creationId xmlns:p14="http://schemas.microsoft.com/office/powerpoint/2010/main" val="362905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855" y="990600"/>
            <a:ext cx="4495800" cy="5381766"/>
            <a:chOff x="228600" y="666118"/>
            <a:chExt cx="4076700" cy="6039482"/>
          </a:xfrm>
        </p:grpSpPr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1057275"/>
              <a:ext cx="4076700" cy="564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133600" y="1247895"/>
              <a:ext cx="1981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Water Transit Time</a:t>
              </a:r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905000" y="4068718"/>
              <a:ext cx="2285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Powerhouse Passages</a:t>
              </a:r>
              <a:endParaRPr lang="en-US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247775" y="666118"/>
              <a:ext cx="2514600" cy="518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66FF"/>
                  </a:solidFill>
                </a:rPr>
                <a:t>Freshwater</a:t>
              </a:r>
              <a:endParaRPr lang="en-US" sz="2400" b="1" dirty="0">
                <a:solidFill>
                  <a:srgbClr val="0066FF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09600" y="152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</a:rPr>
              <a:t>Variable </a:t>
            </a:r>
            <a:r>
              <a:rPr lang="en-US" sz="3600" b="1" dirty="0" smtClean="0">
                <a:solidFill>
                  <a:srgbClr val="0000FF"/>
                </a:solidFill>
              </a:rPr>
              <a:t>environmental conditions</a:t>
            </a:r>
            <a:endParaRPr lang="en-US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38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876800" y="1016411"/>
            <a:ext cx="4114800" cy="5355955"/>
            <a:chOff x="4914900" y="675335"/>
            <a:chExt cx="4076700" cy="6030265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4900" y="1057275"/>
              <a:ext cx="4076700" cy="564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840249" y="1219200"/>
              <a:ext cx="18559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Winter </a:t>
              </a:r>
              <a:r>
                <a:rPr lang="en-US" dirty="0" err="1"/>
                <a:t>I</a:t>
              </a:r>
              <a:r>
                <a:rPr lang="en-US" dirty="0" err="1" smtClean="0"/>
                <a:t>cthyoplankton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266153" y="4078069"/>
              <a:ext cx="15730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Pacific Decadal Oscillation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76276" y="675335"/>
              <a:ext cx="1676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66FF"/>
                  </a:solidFill>
                </a:rPr>
                <a:t>Marine</a:t>
              </a:r>
              <a:endParaRPr lang="en-US" sz="2400" b="1" dirty="0">
                <a:solidFill>
                  <a:srgbClr val="0066FF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09600" y="152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</a:rPr>
              <a:t>Variable </a:t>
            </a:r>
            <a:r>
              <a:rPr lang="en-US" sz="3600" b="1" dirty="0" smtClean="0">
                <a:solidFill>
                  <a:srgbClr val="0000FF"/>
                </a:solidFill>
              </a:rPr>
              <a:t>environmental conditions</a:t>
            </a:r>
            <a:endParaRPr lang="en-US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00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855" y="990600"/>
            <a:ext cx="4495800" cy="5381766"/>
            <a:chOff x="228600" y="666118"/>
            <a:chExt cx="4076700" cy="6039482"/>
          </a:xfrm>
        </p:grpSpPr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1057275"/>
              <a:ext cx="4076700" cy="564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133600" y="1247895"/>
              <a:ext cx="1981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Water Transit Time</a:t>
              </a:r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905000" y="4068718"/>
              <a:ext cx="2285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Powerhouse Passages</a:t>
              </a:r>
              <a:endParaRPr lang="en-US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247775" y="666118"/>
              <a:ext cx="2514600" cy="518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66FF"/>
                  </a:solidFill>
                </a:rPr>
                <a:t>Freshwater</a:t>
              </a:r>
              <a:endParaRPr lang="en-US" sz="2400" b="1" dirty="0">
                <a:solidFill>
                  <a:srgbClr val="0066FF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876800" y="1016411"/>
            <a:ext cx="4114800" cy="5355955"/>
            <a:chOff x="4914900" y="675335"/>
            <a:chExt cx="4076700" cy="6030265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4900" y="1057275"/>
              <a:ext cx="4076700" cy="564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840249" y="1219200"/>
              <a:ext cx="18559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Winter </a:t>
              </a:r>
              <a:r>
                <a:rPr lang="en-US" dirty="0" err="1"/>
                <a:t>I</a:t>
              </a:r>
              <a:r>
                <a:rPr lang="en-US" dirty="0" err="1" smtClean="0"/>
                <a:t>cthyoplankton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266153" y="4078069"/>
              <a:ext cx="15730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Pacific Decadal Oscillation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76276" y="675335"/>
              <a:ext cx="1676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66FF"/>
                  </a:solidFill>
                </a:rPr>
                <a:t>Marine</a:t>
              </a:r>
              <a:endParaRPr lang="en-US" sz="2400" b="1" dirty="0">
                <a:solidFill>
                  <a:srgbClr val="0066FF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09600" y="152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</a:rPr>
              <a:t>Variable </a:t>
            </a:r>
            <a:r>
              <a:rPr lang="en-US" sz="3600" b="1" dirty="0" smtClean="0">
                <a:solidFill>
                  <a:srgbClr val="0000FF"/>
                </a:solidFill>
              </a:rPr>
              <a:t>environmental conditions</a:t>
            </a:r>
            <a:endParaRPr lang="en-US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9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48000" y="6324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Powerhouses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96000" y="63246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Water Transit Time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52400" y="32004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Log (SAR)     </a:t>
            </a:r>
            <a:r>
              <a:rPr lang="en-US" sz="3200" dirty="0" smtClean="0">
                <a:solidFill>
                  <a:srgbClr val="0000FF"/>
                </a:solidFill>
              </a:rPr>
              <a:t>)</a:t>
            </a:r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300" y="883459"/>
            <a:ext cx="6562725" cy="549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09600" y="152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</a:rPr>
              <a:t>Variable </a:t>
            </a:r>
            <a:r>
              <a:rPr lang="en-US" sz="3600" b="1" dirty="0" smtClean="0">
                <a:solidFill>
                  <a:srgbClr val="0000FF"/>
                </a:solidFill>
              </a:rPr>
              <a:t>environmental conditions</a:t>
            </a:r>
            <a:endParaRPr lang="en-US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42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440059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Multiple regression with multi-model inference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5200" y="2733019"/>
            <a:ext cx="1828800" cy="100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Freshwater survival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181600" y="2733022"/>
            <a:ext cx="1828800" cy="100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Ocean survival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781800" y="2498511"/>
            <a:ext cx="2133600" cy="100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Smolt-to-Adult survival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70585" y="3210487"/>
            <a:ext cx="1828800" cy="558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Variables</a:t>
            </a:r>
            <a:endParaRPr lang="en-US" sz="2400" b="1" dirty="0">
              <a:solidFill>
                <a:srgbClr val="0000FF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57200" y="3738581"/>
            <a:ext cx="861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-87630" y="3860801"/>
            <a:ext cx="44095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Water Transit </a:t>
            </a:r>
            <a:r>
              <a:rPr lang="en-US" sz="2400" b="1" dirty="0" smtClean="0">
                <a:solidFill>
                  <a:srgbClr val="0000FF"/>
                </a:solidFill>
              </a:rPr>
              <a:t>Time</a:t>
            </a:r>
            <a:endParaRPr lang="en-US" sz="2400" b="1" dirty="0" smtClean="0">
              <a:solidFill>
                <a:srgbClr val="0000FF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Powerhouse passages</a:t>
            </a:r>
          </a:p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Average dissolved gas</a:t>
            </a:r>
          </a:p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Stock</a:t>
            </a:r>
          </a:p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Winter Ichthyoplankton</a:t>
            </a:r>
          </a:p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Pacific Decadal Oscillation</a:t>
            </a:r>
          </a:p>
        </p:txBody>
      </p:sp>
      <p:pic>
        <p:nvPicPr>
          <p:cNvPr id="10244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000" y="3863695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900" y="4263509"/>
            <a:ext cx="360000" cy="40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900" y="4648200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900" y="5029200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800" y="5867400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800" y="5486400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800" y="5029200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800" y="4648200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000" y="4274295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000" y="3854023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200" y="5867400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000" y="5486400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000" y="5105400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000" y="4648200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600" y="4267200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C:\Users\SHaeseker\AppData\Local\Microsoft\Windows\Temporary Internet Files\Content.IE5\ZFJSTVOW\large-right-check-166.6-615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600" y="3858011"/>
            <a:ext cx="360000" cy="3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137160" y="304800"/>
            <a:ext cx="9006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What factors are associated with the patterns in survival?</a:t>
            </a:r>
            <a:endParaRPr lang="en-US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94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" y="762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Fitted freshwater survival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97149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steelhead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429250" y="971490"/>
            <a:ext cx="2495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Chinook salmon</a:t>
            </a:r>
            <a:endParaRPr lang="en-US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38671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95400"/>
            <a:ext cx="40005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24200" y="990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30000" dirty="0" smtClean="0"/>
              <a:t>2</a:t>
            </a:r>
            <a:r>
              <a:rPr lang="en-US" b="1" dirty="0" smtClean="0"/>
              <a:t> = 0.85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848600" y="97917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30000" dirty="0" smtClean="0"/>
              <a:t>2</a:t>
            </a:r>
            <a:r>
              <a:rPr lang="en-US" b="1" dirty="0" smtClean="0"/>
              <a:t> = 0.60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7667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" y="762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Fitted ocean survival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97149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steelhead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391150" y="971490"/>
            <a:ext cx="2533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Chinook salmon</a:t>
            </a:r>
            <a:endParaRPr lang="en-US" sz="20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18260"/>
            <a:ext cx="38671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0" y="1318260"/>
            <a:ext cx="38671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124200" y="990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30000" dirty="0" smtClean="0"/>
              <a:t>2</a:t>
            </a:r>
            <a:r>
              <a:rPr lang="en-US" b="1" dirty="0" smtClean="0"/>
              <a:t> = 0.70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848600" y="97917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30000" dirty="0" smtClean="0"/>
              <a:t>2</a:t>
            </a:r>
            <a:r>
              <a:rPr lang="en-US" b="1" dirty="0" smtClean="0"/>
              <a:t> = 0.87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0293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266825"/>
            <a:ext cx="3695700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6825"/>
            <a:ext cx="3695700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0600" y="7620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FF"/>
                </a:solidFill>
              </a:rPr>
              <a:t>Fitted Smolt-to-Adult survival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97149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steelhead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715000" y="971490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Chinook salmon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3124200" y="990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30000" dirty="0" smtClean="0"/>
              <a:t>2</a:t>
            </a:r>
            <a:r>
              <a:rPr lang="en-US" b="1" dirty="0" smtClean="0"/>
              <a:t> = 0.79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848600" y="97917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30000" dirty="0" smtClean="0"/>
              <a:t>2</a:t>
            </a:r>
            <a:r>
              <a:rPr lang="en-US" b="1" dirty="0" smtClean="0"/>
              <a:t> = 0.90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890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0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</a:rPr>
              <a:t>Relative Variable Importance</a:t>
            </a:r>
            <a:endParaRPr lang="en-US" sz="3600" b="1" dirty="0">
              <a:solidFill>
                <a:srgbClr val="0000FF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71600"/>
            <a:ext cx="3810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371600"/>
            <a:ext cx="3810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38400" y="97149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steelhead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019800" y="97149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Chinook salmon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-22860" y="1752600"/>
            <a:ext cx="1546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Freshwater</a:t>
            </a:r>
          </a:p>
          <a:p>
            <a:pPr algn="ctr"/>
            <a:r>
              <a:rPr lang="en-US" b="1" dirty="0" smtClean="0"/>
              <a:t>survival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-22860" y="530733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Smolt-to-Adult</a:t>
            </a:r>
          </a:p>
          <a:p>
            <a:pPr algn="ctr"/>
            <a:r>
              <a:rPr lang="en-US" b="1" dirty="0" smtClean="0"/>
              <a:t>survival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352806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Ocean</a:t>
            </a:r>
          </a:p>
          <a:p>
            <a:pPr algn="ctr"/>
            <a:r>
              <a:rPr lang="en-US" b="1" dirty="0" smtClean="0"/>
              <a:t>survival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1981200" y="1371600"/>
            <a:ext cx="1447800" cy="5334000"/>
          </a:xfrm>
          <a:prstGeom prst="rect">
            <a:avLst/>
          </a:prstGeom>
          <a:solidFill>
            <a:schemeClr val="accent1">
              <a:alpha val="1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867400" y="1371600"/>
            <a:ext cx="1447800" cy="5334000"/>
          </a:xfrm>
          <a:prstGeom prst="rect">
            <a:avLst/>
          </a:prstGeom>
          <a:solidFill>
            <a:schemeClr val="accent1">
              <a:alpha val="1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4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9067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0000FF"/>
                </a:solidFill>
              </a:rPr>
              <a:t>Can management efforts help achieve regional survival goals?</a:t>
            </a:r>
            <a:endParaRPr lang="en-US" sz="26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427946"/>
            <a:ext cx="8763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Use model-averaged coefficients to forecast Smolt-to-Adult survival rates</a:t>
            </a:r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2667000"/>
            <a:ext cx="8458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Considered two management scenarios:</a:t>
            </a:r>
          </a:p>
          <a:p>
            <a:r>
              <a:rPr lang="en-US" sz="2600" dirty="0"/>
              <a:t>	</a:t>
            </a:r>
            <a:r>
              <a:rPr lang="en-US" sz="2600" dirty="0" smtClean="0"/>
              <a:t>Current Biological Opinion spill levels</a:t>
            </a:r>
          </a:p>
          <a:p>
            <a:r>
              <a:rPr lang="en-US" sz="2600" dirty="0"/>
              <a:t>	</a:t>
            </a:r>
            <a:r>
              <a:rPr lang="en-US" sz="2600" dirty="0" smtClean="0"/>
              <a:t>Spill to 125% dissolved gas limits</a:t>
            </a:r>
            <a:endParaRPr lang="en-US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4495800"/>
            <a:ext cx="8763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Account for variable freshwater and ocean conditions:</a:t>
            </a:r>
          </a:p>
          <a:p>
            <a:r>
              <a:rPr lang="en-US" sz="2600" dirty="0"/>
              <a:t>	</a:t>
            </a:r>
            <a:r>
              <a:rPr lang="en-US" sz="2600" dirty="0" smtClean="0"/>
              <a:t>High, average, low flow years</a:t>
            </a:r>
          </a:p>
          <a:p>
            <a:r>
              <a:rPr lang="en-US" sz="2600" dirty="0"/>
              <a:t>	</a:t>
            </a:r>
            <a:r>
              <a:rPr lang="en-US" sz="2600" dirty="0" smtClean="0"/>
              <a:t>Winter Ichthyoplankton, Pacific Decadal Oscillation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70448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200150" y="3897630"/>
            <a:ext cx="7063740" cy="1508760"/>
          </a:xfrm>
          <a:custGeom>
            <a:avLst/>
            <a:gdLst>
              <a:gd name="connsiteX0" fmla="*/ 7063740 w 7063740"/>
              <a:gd name="connsiteY0" fmla="*/ 0 h 1508760"/>
              <a:gd name="connsiteX1" fmla="*/ 5200650 w 7063740"/>
              <a:gd name="connsiteY1" fmla="*/ 1028700 h 1508760"/>
              <a:gd name="connsiteX2" fmla="*/ 0 w 7063740"/>
              <a:gd name="connsiteY2" fmla="*/ 1508760 h 150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63740" h="1508760">
                <a:moveTo>
                  <a:pt x="7063740" y="0"/>
                </a:moveTo>
                <a:cubicBezTo>
                  <a:pt x="6720840" y="388620"/>
                  <a:pt x="6377940" y="777240"/>
                  <a:pt x="5200650" y="1028700"/>
                </a:cubicBezTo>
                <a:cubicBezTo>
                  <a:pt x="4023360" y="1280160"/>
                  <a:pt x="849630" y="1426845"/>
                  <a:pt x="0" y="1508760"/>
                </a:cubicBezTo>
              </a:path>
            </a:pathLst>
          </a:custGeom>
          <a:noFill/>
          <a:ln w="508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458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/>
              <a:t>Question:  Do smolts generally face upstream or downstream as they migrate to sea?</a:t>
            </a:r>
          </a:p>
        </p:txBody>
      </p:sp>
      <p:sp>
        <p:nvSpPr>
          <p:cNvPr id="2" name="AutoShape 2" descr="Image result for mountain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147253"/>
            <a:ext cx="2295525" cy="1990725"/>
          </a:xfrm>
          <a:prstGeom prst="rect">
            <a:avLst/>
          </a:prstGeom>
        </p:spPr>
      </p:pic>
      <p:sp>
        <p:nvSpPr>
          <p:cNvPr id="36868" name="Line 4"/>
          <p:cNvSpPr>
            <a:spLocks noChangeShapeType="1"/>
          </p:cNvSpPr>
          <p:nvPr/>
        </p:nvSpPr>
        <p:spPr bwMode="auto">
          <a:xfrm flipH="1">
            <a:off x="5562600" y="4826792"/>
            <a:ext cx="1219200" cy="262958"/>
          </a:xfrm>
          <a:prstGeom prst="line">
            <a:avLst/>
          </a:prstGeom>
          <a:noFill/>
          <a:ln w="984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715000" y="4357687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Current</a:t>
            </a:r>
          </a:p>
        </p:txBody>
      </p:sp>
      <p:pic>
        <p:nvPicPr>
          <p:cNvPr id="16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95800" y="4958271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0" y="5223033"/>
            <a:ext cx="1204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/>
              <a:t>Ocean</a:t>
            </a:r>
          </a:p>
        </p:txBody>
      </p:sp>
    </p:spTree>
    <p:extLst>
      <p:ext uri="{BB962C8B-B14F-4D97-AF65-F5344CB8AC3E}">
        <p14:creationId xmlns:p14="http://schemas.microsoft.com/office/powerpoint/2010/main" val="136225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763000" cy="6179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76200" y="190458"/>
            <a:ext cx="922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Predicted Smolt-to-Adult survival rates: Chinook salmon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1800" y="585597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Prob. (&lt; 1% SAR):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867400" y="585597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  </a:t>
            </a:r>
            <a:r>
              <a:rPr lang="en-US" sz="2800" b="1" dirty="0" smtClean="0"/>
              <a:t>38</a:t>
            </a:r>
            <a:r>
              <a:rPr lang="en-US" sz="2800" b="1" dirty="0" smtClean="0"/>
              <a:t>%     </a:t>
            </a:r>
            <a:r>
              <a:rPr lang="en-US" sz="2800" b="1" dirty="0" smtClean="0"/>
              <a:t> </a:t>
            </a:r>
            <a:r>
              <a:rPr lang="en-US" sz="2800" b="1" dirty="0" smtClean="0"/>
              <a:t>5%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7774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5288"/>
            <a:ext cx="8407843" cy="592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43200" y="585978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Prob. (&lt; 1% SAR):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95999" y="5855970"/>
            <a:ext cx="2692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 26%	    0%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95590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</a:rPr>
              <a:t>Predicted Smolt-to-Adult survival rates: steelhead</a:t>
            </a:r>
            <a:endParaRPr lang="en-US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84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54114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Conclusions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883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Models captured high degree of spatial and temporal patterns in variation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905000"/>
            <a:ext cx="914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      </a:t>
            </a:r>
            <a:r>
              <a:rPr lang="en-US" sz="2000" b="1" dirty="0" smtClean="0">
                <a:solidFill>
                  <a:srgbClr val="0000FF"/>
                </a:solidFill>
              </a:rPr>
              <a:t>Freshwater:  </a:t>
            </a:r>
            <a:r>
              <a:rPr lang="en-US" sz="2000" dirty="0" smtClean="0"/>
              <a:t>Powerhouses + Water Transit Time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 smtClean="0"/>
              <a:t>               </a:t>
            </a:r>
            <a:r>
              <a:rPr lang="en-US" sz="2000" b="1" dirty="0" smtClean="0">
                <a:solidFill>
                  <a:srgbClr val="0000FF"/>
                </a:solidFill>
              </a:rPr>
              <a:t>Ocean:  </a:t>
            </a:r>
            <a:r>
              <a:rPr lang="en-US" sz="2000" dirty="0" smtClean="0"/>
              <a:t>Powerhouses + Water Transit Time + Ichthyoplankton + PDO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00FF"/>
                </a:solidFill>
              </a:rPr>
              <a:t>Smolt-to-Adult:  </a:t>
            </a:r>
            <a:r>
              <a:rPr lang="en-US" sz="2000" dirty="0" smtClean="0"/>
              <a:t>Powerhouses + Water Transit Time + Ichthyoplankton + PDO</a:t>
            </a:r>
          </a:p>
          <a:p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733800"/>
            <a:ext cx="91440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      </a:t>
            </a:r>
            <a:r>
              <a:rPr lang="en-US" b="1" dirty="0" smtClean="0">
                <a:solidFill>
                  <a:srgbClr val="C00000"/>
                </a:solidFill>
              </a:rPr>
              <a:t>Snake: </a:t>
            </a:r>
            <a:r>
              <a:rPr lang="en-US" dirty="0" smtClean="0"/>
              <a:t>230% - 250% improvement in Smolt-to-Adult survival with increased spill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   </a:t>
            </a:r>
            <a:r>
              <a:rPr lang="en-US" b="1" dirty="0" smtClean="0">
                <a:solidFill>
                  <a:srgbClr val="0000FF"/>
                </a:solidFill>
              </a:rPr>
              <a:t>Yakima:   </a:t>
            </a:r>
            <a:r>
              <a:rPr lang="en-US" dirty="0" smtClean="0"/>
              <a:t>50% -  60%  </a:t>
            </a:r>
            <a:r>
              <a:rPr lang="en-US" dirty="0" smtClean="0"/>
              <a:t>improvement                                     “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John Day:    </a:t>
            </a:r>
            <a:r>
              <a:rPr lang="en-US" dirty="0" smtClean="0"/>
              <a:t>30% - 50%  </a:t>
            </a:r>
            <a:r>
              <a:rPr lang="en-US" dirty="0" smtClean="0"/>
              <a:t>improvement                                     “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5486400"/>
            <a:ext cx="937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Adaptive Management Experiment: 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    Ongoing tagging efforts provides framework for monitoring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9015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200150" y="3897630"/>
            <a:ext cx="7063740" cy="1508760"/>
          </a:xfrm>
          <a:custGeom>
            <a:avLst/>
            <a:gdLst>
              <a:gd name="connsiteX0" fmla="*/ 7063740 w 7063740"/>
              <a:gd name="connsiteY0" fmla="*/ 0 h 1508760"/>
              <a:gd name="connsiteX1" fmla="*/ 5200650 w 7063740"/>
              <a:gd name="connsiteY1" fmla="*/ 1028700 h 1508760"/>
              <a:gd name="connsiteX2" fmla="*/ 0 w 7063740"/>
              <a:gd name="connsiteY2" fmla="*/ 1508760 h 150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63740" h="1508760">
                <a:moveTo>
                  <a:pt x="7063740" y="0"/>
                </a:moveTo>
                <a:cubicBezTo>
                  <a:pt x="6720840" y="388620"/>
                  <a:pt x="6377940" y="777240"/>
                  <a:pt x="5200650" y="1028700"/>
                </a:cubicBezTo>
                <a:cubicBezTo>
                  <a:pt x="4023360" y="1280160"/>
                  <a:pt x="849630" y="1426845"/>
                  <a:pt x="0" y="1508760"/>
                </a:cubicBezTo>
              </a:path>
            </a:pathLst>
          </a:custGeom>
          <a:noFill/>
          <a:ln w="508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458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/>
              <a:t>Question:  Do smolts generally face upstream or downstream as they migrate to sea?</a:t>
            </a:r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0" y="5223033"/>
            <a:ext cx="1204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/>
              <a:t>Ocean</a:t>
            </a:r>
          </a:p>
        </p:txBody>
      </p:sp>
      <p:sp>
        <p:nvSpPr>
          <p:cNvPr id="2" name="AutoShape 2" descr="Image result for mountain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147253"/>
            <a:ext cx="2295525" cy="1990725"/>
          </a:xfrm>
          <a:prstGeom prst="rect">
            <a:avLst/>
          </a:prstGeom>
        </p:spPr>
      </p:pic>
      <p:sp>
        <p:nvSpPr>
          <p:cNvPr id="36868" name="Line 4"/>
          <p:cNvSpPr>
            <a:spLocks noChangeShapeType="1"/>
          </p:cNvSpPr>
          <p:nvPr/>
        </p:nvSpPr>
        <p:spPr bwMode="auto">
          <a:xfrm flipH="1">
            <a:off x="5562600" y="4826792"/>
            <a:ext cx="1219200" cy="262958"/>
          </a:xfrm>
          <a:prstGeom prst="line">
            <a:avLst/>
          </a:prstGeom>
          <a:noFill/>
          <a:ln w="984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715000" y="4357687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Current</a:t>
            </a:r>
          </a:p>
        </p:txBody>
      </p:sp>
      <p:pic>
        <p:nvPicPr>
          <p:cNvPr id="16" name="Picture 2" descr="C:\Documents and Settings\shaeseker\Local Settings\Temporary Internet Files\Content.IE5\18V3O3JC\MC90003636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95800" y="4958271"/>
            <a:ext cx="838200" cy="3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381000" y="2667000"/>
            <a:ext cx="3760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b="1" dirty="0">
                <a:solidFill>
                  <a:srgbClr val="0000FF"/>
                </a:solidFill>
              </a:rPr>
              <a:t>Answer: upstream</a:t>
            </a:r>
          </a:p>
        </p:txBody>
      </p:sp>
    </p:spTree>
    <p:extLst>
      <p:ext uri="{BB962C8B-B14F-4D97-AF65-F5344CB8AC3E}">
        <p14:creationId xmlns:p14="http://schemas.microsoft.com/office/powerpoint/2010/main" val="299545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52400" y="2833402"/>
            <a:ext cx="7620000" cy="1771650"/>
          </a:xfrm>
          <a:custGeom>
            <a:avLst/>
            <a:gdLst>
              <a:gd name="connsiteX0" fmla="*/ 4663440 w 4663440"/>
              <a:gd name="connsiteY0" fmla="*/ 0 h 1405890"/>
              <a:gd name="connsiteX1" fmla="*/ 4366260 w 4663440"/>
              <a:gd name="connsiteY1" fmla="*/ 182880 h 1405890"/>
              <a:gd name="connsiteX2" fmla="*/ 3211830 w 4663440"/>
              <a:gd name="connsiteY2" fmla="*/ 811530 h 1405890"/>
              <a:gd name="connsiteX3" fmla="*/ 0 w 4663440"/>
              <a:gd name="connsiteY3" fmla="*/ 1405890 h 140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63440" h="1405890">
                <a:moveTo>
                  <a:pt x="4663440" y="0"/>
                </a:moveTo>
                <a:cubicBezTo>
                  <a:pt x="4635817" y="23812"/>
                  <a:pt x="4608195" y="47625"/>
                  <a:pt x="4366260" y="182880"/>
                </a:cubicBezTo>
                <a:cubicBezTo>
                  <a:pt x="4124325" y="318135"/>
                  <a:pt x="3939540" y="607695"/>
                  <a:pt x="3211830" y="811530"/>
                </a:cubicBezTo>
                <a:cubicBezTo>
                  <a:pt x="2484120" y="1015365"/>
                  <a:pt x="520065" y="1318260"/>
                  <a:pt x="0" y="1405890"/>
                </a:cubicBezTo>
              </a:path>
            </a:pathLst>
          </a:custGeom>
          <a:noFill/>
          <a:ln w="508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 flipH="1">
            <a:off x="4343400" y="3737699"/>
            <a:ext cx="144780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1" name="Text Box 15"/>
          <p:cNvSpPr txBox="1">
            <a:spLocks noChangeArrowheads="1"/>
          </p:cNvSpPr>
          <p:nvPr/>
        </p:nvSpPr>
        <p:spPr bwMode="auto">
          <a:xfrm>
            <a:off x="2438400" y="2817225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 smtClean="0"/>
              <a:t>Un-impounded </a:t>
            </a:r>
            <a:r>
              <a:rPr lang="en-US" altLang="en-US" dirty="0"/>
              <a:t>velocity = </a:t>
            </a:r>
            <a:r>
              <a:rPr lang="en-US" altLang="en-US" dirty="0" smtClean="0"/>
              <a:t>7 </a:t>
            </a:r>
            <a:r>
              <a:rPr lang="en-US" altLang="en-US" dirty="0"/>
              <a:t>miles/hour</a:t>
            </a:r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533400" y="609600"/>
            <a:ext cx="815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/>
              <a:t>How do reservoirs affect the currents that fish rely on?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475" y="1066800"/>
            <a:ext cx="2295525" cy="1990725"/>
          </a:xfrm>
          <a:prstGeom prst="rect">
            <a:avLst/>
          </a:prstGeom>
        </p:spPr>
      </p:pic>
      <p:sp>
        <p:nvSpPr>
          <p:cNvPr id="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63FF1E24-D3BB-4DE6-A24A-769256CF7257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8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2423160" y="3108960"/>
            <a:ext cx="4663440" cy="1405890"/>
          </a:xfrm>
          <a:custGeom>
            <a:avLst/>
            <a:gdLst>
              <a:gd name="connsiteX0" fmla="*/ 4663440 w 4663440"/>
              <a:gd name="connsiteY0" fmla="*/ 0 h 1405890"/>
              <a:gd name="connsiteX1" fmla="*/ 4366260 w 4663440"/>
              <a:gd name="connsiteY1" fmla="*/ 182880 h 1405890"/>
              <a:gd name="connsiteX2" fmla="*/ 3211830 w 4663440"/>
              <a:gd name="connsiteY2" fmla="*/ 811530 h 1405890"/>
              <a:gd name="connsiteX3" fmla="*/ 0 w 4663440"/>
              <a:gd name="connsiteY3" fmla="*/ 1405890 h 140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63440" h="1405890">
                <a:moveTo>
                  <a:pt x="4663440" y="0"/>
                </a:moveTo>
                <a:cubicBezTo>
                  <a:pt x="4635817" y="23812"/>
                  <a:pt x="4608195" y="47625"/>
                  <a:pt x="4366260" y="182880"/>
                </a:cubicBezTo>
                <a:cubicBezTo>
                  <a:pt x="4124325" y="318135"/>
                  <a:pt x="3939540" y="607695"/>
                  <a:pt x="3211830" y="811530"/>
                </a:cubicBezTo>
                <a:cubicBezTo>
                  <a:pt x="2484120" y="1015365"/>
                  <a:pt x="520065" y="1318260"/>
                  <a:pt x="0" y="1405890"/>
                </a:cubicBezTo>
              </a:path>
            </a:pathLst>
          </a:custGeom>
          <a:noFill/>
          <a:ln w="508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31" name="Text Box 15"/>
          <p:cNvSpPr txBox="1">
            <a:spLocks noChangeArrowheads="1"/>
          </p:cNvSpPr>
          <p:nvPr/>
        </p:nvSpPr>
        <p:spPr bwMode="auto">
          <a:xfrm>
            <a:off x="2667000" y="2514600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 smtClean="0"/>
              <a:t>Impounded </a:t>
            </a:r>
            <a:r>
              <a:rPr lang="en-US" altLang="en-US" dirty="0"/>
              <a:t>velocity = </a:t>
            </a:r>
            <a:r>
              <a:rPr lang="en-US" altLang="en-US" dirty="0" smtClean="0"/>
              <a:t>0.7 </a:t>
            </a:r>
            <a:r>
              <a:rPr lang="en-US" altLang="en-US" dirty="0"/>
              <a:t>miles/hour</a:t>
            </a:r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533400" y="609600"/>
            <a:ext cx="815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/>
              <a:t>How do reservoirs affect the currents that fish rely on?</a:t>
            </a:r>
          </a:p>
        </p:txBody>
      </p:sp>
      <p:sp>
        <p:nvSpPr>
          <p:cNvPr id="3" name="Freeform 2"/>
          <p:cNvSpPr/>
          <p:nvPr/>
        </p:nvSpPr>
        <p:spPr>
          <a:xfrm>
            <a:off x="1965960" y="2903220"/>
            <a:ext cx="5955030" cy="1634490"/>
          </a:xfrm>
          <a:custGeom>
            <a:avLst/>
            <a:gdLst>
              <a:gd name="connsiteX0" fmla="*/ 5200650 w 5955030"/>
              <a:gd name="connsiteY0" fmla="*/ 445770 h 1634490"/>
              <a:gd name="connsiteX1" fmla="*/ 5783580 w 5955030"/>
              <a:gd name="connsiteY1" fmla="*/ 137160 h 1634490"/>
              <a:gd name="connsiteX2" fmla="*/ 5955030 w 5955030"/>
              <a:gd name="connsiteY2" fmla="*/ 0 h 1634490"/>
              <a:gd name="connsiteX3" fmla="*/ 0 w 5955030"/>
              <a:gd name="connsiteY3" fmla="*/ 22860 h 1634490"/>
              <a:gd name="connsiteX4" fmla="*/ 445770 w 5955030"/>
              <a:gd name="connsiteY4" fmla="*/ 1634490 h 1634490"/>
              <a:gd name="connsiteX5" fmla="*/ 4446270 w 5955030"/>
              <a:gd name="connsiteY5" fmla="*/ 742950 h 1634490"/>
              <a:gd name="connsiteX6" fmla="*/ 5200650 w 5955030"/>
              <a:gd name="connsiteY6" fmla="*/ 445770 h 1634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55030" h="1634490">
                <a:moveTo>
                  <a:pt x="5200650" y="445770"/>
                </a:moveTo>
                <a:lnTo>
                  <a:pt x="5783580" y="137160"/>
                </a:lnTo>
                <a:lnTo>
                  <a:pt x="5955030" y="0"/>
                </a:lnTo>
                <a:lnTo>
                  <a:pt x="0" y="22860"/>
                </a:lnTo>
                <a:lnTo>
                  <a:pt x="445770" y="1634490"/>
                </a:lnTo>
                <a:lnTo>
                  <a:pt x="4446270" y="742950"/>
                </a:lnTo>
                <a:lnTo>
                  <a:pt x="5200650" y="44577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 flipV="1">
            <a:off x="1318260" y="2326005"/>
            <a:ext cx="1295400" cy="29718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475" y="1066800"/>
            <a:ext cx="2295525" cy="1990725"/>
          </a:xfrm>
          <a:prstGeom prst="rect">
            <a:avLst/>
          </a:prstGeom>
        </p:spPr>
      </p:pic>
      <p:sp>
        <p:nvSpPr>
          <p:cNvPr id="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63FF1E24-D3BB-4DE6-A24A-769256CF7257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02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2423160" y="3108960"/>
            <a:ext cx="4663440" cy="1405890"/>
          </a:xfrm>
          <a:custGeom>
            <a:avLst/>
            <a:gdLst>
              <a:gd name="connsiteX0" fmla="*/ 4663440 w 4663440"/>
              <a:gd name="connsiteY0" fmla="*/ 0 h 1405890"/>
              <a:gd name="connsiteX1" fmla="*/ 4366260 w 4663440"/>
              <a:gd name="connsiteY1" fmla="*/ 182880 h 1405890"/>
              <a:gd name="connsiteX2" fmla="*/ 3211830 w 4663440"/>
              <a:gd name="connsiteY2" fmla="*/ 811530 h 1405890"/>
              <a:gd name="connsiteX3" fmla="*/ 0 w 4663440"/>
              <a:gd name="connsiteY3" fmla="*/ 1405890 h 140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63440" h="1405890">
                <a:moveTo>
                  <a:pt x="4663440" y="0"/>
                </a:moveTo>
                <a:cubicBezTo>
                  <a:pt x="4635817" y="23812"/>
                  <a:pt x="4608195" y="47625"/>
                  <a:pt x="4366260" y="182880"/>
                </a:cubicBezTo>
                <a:cubicBezTo>
                  <a:pt x="4124325" y="318135"/>
                  <a:pt x="3939540" y="607695"/>
                  <a:pt x="3211830" y="811530"/>
                </a:cubicBezTo>
                <a:cubicBezTo>
                  <a:pt x="2484120" y="1015365"/>
                  <a:pt x="520065" y="1318260"/>
                  <a:pt x="0" y="1405890"/>
                </a:cubicBezTo>
              </a:path>
            </a:pathLst>
          </a:custGeom>
          <a:noFill/>
          <a:ln w="508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31" name="Text Box 15"/>
          <p:cNvSpPr txBox="1">
            <a:spLocks noChangeArrowheads="1"/>
          </p:cNvSpPr>
          <p:nvPr/>
        </p:nvSpPr>
        <p:spPr bwMode="auto">
          <a:xfrm>
            <a:off x="2667000" y="2514600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 smtClean="0"/>
              <a:t>Impounded </a:t>
            </a:r>
            <a:r>
              <a:rPr lang="en-US" altLang="en-US" dirty="0"/>
              <a:t>velocity = </a:t>
            </a:r>
            <a:r>
              <a:rPr lang="en-US" altLang="en-US" dirty="0" smtClean="0"/>
              <a:t>0.7 </a:t>
            </a:r>
            <a:r>
              <a:rPr lang="en-US" altLang="en-US" dirty="0"/>
              <a:t>miles/hour</a:t>
            </a:r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533400" y="609600"/>
            <a:ext cx="815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/>
              <a:t>How do reservoirs affect the currents that fish rely on?</a:t>
            </a:r>
          </a:p>
        </p:txBody>
      </p:sp>
      <p:sp>
        <p:nvSpPr>
          <p:cNvPr id="3" name="Freeform 2"/>
          <p:cNvSpPr/>
          <p:nvPr/>
        </p:nvSpPr>
        <p:spPr>
          <a:xfrm>
            <a:off x="1965960" y="2903220"/>
            <a:ext cx="5955030" cy="1634490"/>
          </a:xfrm>
          <a:custGeom>
            <a:avLst/>
            <a:gdLst>
              <a:gd name="connsiteX0" fmla="*/ 5200650 w 5955030"/>
              <a:gd name="connsiteY0" fmla="*/ 445770 h 1634490"/>
              <a:gd name="connsiteX1" fmla="*/ 5783580 w 5955030"/>
              <a:gd name="connsiteY1" fmla="*/ 137160 h 1634490"/>
              <a:gd name="connsiteX2" fmla="*/ 5955030 w 5955030"/>
              <a:gd name="connsiteY2" fmla="*/ 0 h 1634490"/>
              <a:gd name="connsiteX3" fmla="*/ 0 w 5955030"/>
              <a:gd name="connsiteY3" fmla="*/ 22860 h 1634490"/>
              <a:gd name="connsiteX4" fmla="*/ 445770 w 5955030"/>
              <a:gd name="connsiteY4" fmla="*/ 1634490 h 1634490"/>
              <a:gd name="connsiteX5" fmla="*/ 4446270 w 5955030"/>
              <a:gd name="connsiteY5" fmla="*/ 742950 h 1634490"/>
              <a:gd name="connsiteX6" fmla="*/ 5200650 w 5955030"/>
              <a:gd name="connsiteY6" fmla="*/ 445770 h 1634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55030" h="1634490">
                <a:moveTo>
                  <a:pt x="5200650" y="445770"/>
                </a:moveTo>
                <a:lnTo>
                  <a:pt x="5783580" y="137160"/>
                </a:lnTo>
                <a:lnTo>
                  <a:pt x="5955030" y="0"/>
                </a:lnTo>
                <a:lnTo>
                  <a:pt x="0" y="22860"/>
                </a:lnTo>
                <a:lnTo>
                  <a:pt x="445770" y="1634490"/>
                </a:lnTo>
                <a:lnTo>
                  <a:pt x="4446270" y="742950"/>
                </a:lnTo>
                <a:lnTo>
                  <a:pt x="5200650" y="44577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 flipV="1">
            <a:off x="1318260" y="2326005"/>
            <a:ext cx="1295400" cy="29718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9" descr="MCj041362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45885">
            <a:off x="2667000" y="3429000"/>
            <a:ext cx="536575" cy="80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MCj0237926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841750"/>
            <a:ext cx="838200" cy="47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475" y="1066800"/>
            <a:ext cx="2295525" cy="1990725"/>
          </a:xfrm>
          <a:prstGeom prst="rect">
            <a:avLst/>
          </a:prstGeom>
        </p:spPr>
      </p:pic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63FF1E24-D3BB-4DE6-A24A-769256CF7257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02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/>
          <p:cNvSpPr/>
          <p:nvPr/>
        </p:nvSpPr>
        <p:spPr>
          <a:xfrm>
            <a:off x="-1905000" y="4343400"/>
            <a:ext cx="3211513" cy="571500"/>
          </a:xfrm>
          <a:custGeom>
            <a:avLst/>
            <a:gdLst>
              <a:gd name="connsiteX0" fmla="*/ 57218 w 3211898"/>
              <a:gd name="connsiteY0" fmla="*/ 34290 h 571500"/>
              <a:gd name="connsiteX1" fmla="*/ 3211898 w 3211898"/>
              <a:gd name="connsiteY1" fmla="*/ 0 h 571500"/>
              <a:gd name="connsiteX2" fmla="*/ 3211898 w 3211898"/>
              <a:gd name="connsiteY2" fmla="*/ 0 h 571500"/>
              <a:gd name="connsiteX3" fmla="*/ 3131888 w 3211898"/>
              <a:gd name="connsiteY3" fmla="*/ 80010 h 571500"/>
              <a:gd name="connsiteX4" fmla="*/ 3097598 w 3211898"/>
              <a:gd name="connsiteY4" fmla="*/ 102870 h 571500"/>
              <a:gd name="connsiteX5" fmla="*/ 2937578 w 3211898"/>
              <a:gd name="connsiteY5" fmla="*/ 91440 h 571500"/>
              <a:gd name="connsiteX6" fmla="*/ 2903288 w 3211898"/>
              <a:gd name="connsiteY6" fmla="*/ 102870 h 571500"/>
              <a:gd name="connsiteX7" fmla="*/ 2834708 w 3211898"/>
              <a:gd name="connsiteY7" fmla="*/ 137160 h 571500"/>
              <a:gd name="connsiteX8" fmla="*/ 2743268 w 3211898"/>
              <a:gd name="connsiteY8" fmla="*/ 160020 h 571500"/>
              <a:gd name="connsiteX9" fmla="*/ 2663258 w 3211898"/>
              <a:gd name="connsiteY9" fmla="*/ 171450 h 571500"/>
              <a:gd name="connsiteX10" fmla="*/ 2617538 w 3211898"/>
              <a:gd name="connsiteY10" fmla="*/ 182880 h 571500"/>
              <a:gd name="connsiteX11" fmla="*/ 1783148 w 3211898"/>
              <a:gd name="connsiteY11" fmla="*/ 182880 h 571500"/>
              <a:gd name="connsiteX12" fmla="*/ 1737428 w 3211898"/>
              <a:gd name="connsiteY12" fmla="*/ 194310 h 571500"/>
              <a:gd name="connsiteX13" fmla="*/ 1428818 w 3211898"/>
              <a:gd name="connsiteY13" fmla="*/ 205740 h 571500"/>
              <a:gd name="connsiteX14" fmla="*/ 1371668 w 3211898"/>
              <a:gd name="connsiteY14" fmla="*/ 251460 h 571500"/>
              <a:gd name="connsiteX15" fmla="*/ 1303088 w 3211898"/>
              <a:gd name="connsiteY15" fmla="*/ 285750 h 571500"/>
              <a:gd name="connsiteX16" fmla="*/ 1268798 w 3211898"/>
              <a:gd name="connsiteY16" fmla="*/ 308610 h 571500"/>
              <a:gd name="connsiteX17" fmla="*/ 1200218 w 3211898"/>
              <a:gd name="connsiteY17" fmla="*/ 365760 h 571500"/>
              <a:gd name="connsiteX18" fmla="*/ 937328 w 3211898"/>
              <a:gd name="connsiteY18" fmla="*/ 388620 h 571500"/>
              <a:gd name="connsiteX19" fmla="*/ 903038 w 3211898"/>
              <a:gd name="connsiteY19" fmla="*/ 411480 h 571500"/>
              <a:gd name="connsiteX20" fmla="*/ 880178 w 3211898"/>
              <a:gd name="connsiteY20" fmla="*/ 457200 h 571500"/>
              <a:gd name="connsiteX21" fmla="*/ 811598 w 3211898"/>
              <a:gd name="connsiteY21" fmla="*/ 480060 h 571500"/>
              <a:gd name="connsiteX22" fmla="*/ 617288 w 3211898"/>
              <a:gd name="connsiteY22" fmla="*/ 502920 h 571500"/>
              <a:gd name="connsiteX23" fmla="*/ 548708 w 3211898"/>
              <a:gd name="connsiteY23" fmla="*/ 525780 h 571500"/>
              <a:gd name="connsiteX24" fmla="*/ 514418 w 3211898"/>
              <a:gd name="connsiteY24" fmla="*/ 537210 h 571500"/>
              <a:gd name="connsiteX25" fmla="*/ 468698 w 3211898"/>
              <a:gd name="connsiteY25" fmla="*/ 548640 h 571500"/>
              <a:gd name="connsiteX26" fmla="*/ 434408 w 3211898"/>
              <a:gd name="connsiteY26" fmla="*/ 560070 h 571500"/>
              <a:gd name="connsiteX27" fmla="*/ 342968 w 3211898"/>
              <a:gd name="connsiteY27" fmla="*/ 571500 h 571500"/>
              <a:gd name="connsiteX28" fmla="*/ 148658 w 3211898"/>
              <a:gd name="connsiteY28" fmla="*/ 548640 h 571500"/>
              <a:gd name="connsiteX29" fmla="*/ 80078 w 3211898"/>
              <a:gd name="connsiteY29" fmla="*/ 480060 h 571500"/>
              <a:gd name="connsiteX30" fmla="*/ 57218 w 3211898"/>
              <a:gd name="connsiteY30" fmla="*/ 342900 h 571500"/>
              <a:gd name="connsiteX31" fmla="*/ 22928 w 3211898"/>
              <a:gd name="connsiteY31" fmla="*/ 240030 h 571500"/>
              <a:gd name="connsiteX32" fmla="*/ 11498 w 3211898"/>
              <a:gd name="connsiteY32" fmla="*/ 171450 h 571500"/>
              <a:gd name="connsiteX33" fmla="*/ 68 w 3211898"/>
              <a:gd name="connsiteY33" fmla="*/ 137160 h 571500"/>
              <a:gd name="connsiteX34" fmla="*/ 11498 w 3211898"/>
              <a:gd name="connsiteY34" fmla="*/ 68580 h 571500"/>
              <a:gd name="connsiteX35" fmla="*/ 45788 w 3211898"/>
              <a:gd name="connsiteY35" fmla="*/ 57150 h 571500"/>
              <a:gd name="connsiteX36" fmla="*/ 57218 w 3211898"/>
              <a:gd name="connsiteY36" fmla="*/ 3429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211898" h="571500">
                <a:moveTo>
                  <a:pt x="57218" y="34290"/>
                </a:moveTo>
                <a:lnTo>
                  <a:pt x="3211898" y="0"/>
                </a:lnTo>
                <a:lnTo>
                  <a:pt x="3211898" y="0"/>
                </a:lnTo>
                <a:cubicBezTo>
                  <a:pt x="3185228" y="26670"/>
                  <a:pt x="3159923" y="54779"/>
                  <a:pt x="3131888" y="80010"/>
                </a:cubicBezTo>
                <a:cubicBezTo>
                  <a:pt x="3121677" y="89200"/>
                  <a:pt x="3111311" y="102063"/>
                  <a:pt x="3097598" y="102870"/>
                </a:cubicBezTo>
                <a:cubicBezTo>
                  <a:pt x="3044214" y="106010"/>
                  <a:pt x="2990918" y="95250"/>
                  <a:pt x="2937578" y="91440"/>
                </a:cubicBezTo>
                <a:cubicBezTo>
                  <a:pt x="2926148" y="95250"/>
                  <a:pt x="2914064" y="97482"/>
                  <a:pt x="2903288" y="102870"/>
                </a:cubicBezTo>
                <a:cubicBezTo>
                  <a:pt x="2840864" y="134082"/>
                  <a:pt x="2897913" y="119922"/>
                  <a:pt x="2834708" y="137160"/>
                </a:cubicBezTo>
                <a:cubicBezTo>
                  <a:pt x="2804397" y="145427"/>
                  <a:pt x="2773748" y="152400"/>
                  <a:pt x="2743268" y="160020"/>
                </a:cubicBezTo>
                <a:cubicBezTo>
                  <a:pt x="2717132" y="166554"/>
                  <a:pt x="2689764" y="166631"/>
                  <a:pt x="2663258" y="171450"/>
                </a:cubicBezTo>
                <a:cubicBezTo>
                  <a:pt x="2647802" y="174260"/>
                  <a:pt x="2632778" y="179070"/>
                  <a:pt x="2617538" y="182880"/>
                </a:cubicBezTo>
                <a:cubicBezTo>
                  <a:pt x="2219077" y="169140"/>
                  <a:pt x="2244023" y="163677"/>
                  <a:pt x="1783148" y="182880"/>
                </a:cubicBezTo>
                <a:cubicBezTo>
                  <a:pt x="1767453" y="183534"/>
                  <a:pt x="1753104" y="193299"/>
                  <a:pt x="1737428" y="194310"/>
                </a:cubicBezTo>
                <a:cubicBezTo>
                  <a:pt x="1634701" y="200938"/>
                  <a:pt x="1531688" y="201930"/>
                  <a:pt x="1428818" y="205740"/>
                </a:cubicBezTo>
                <a:cubicBezTo>
                  <a:pt x="1362062" y="227992"/>
                  <a:pt x="1423369" y="199759"/>
                  <a:pt x="1371668" y="251460"/>
                </a:cubicBezTo>
                <a:cubicBezTo>
                  <a:pt x="1349511" y="273617"/>
                  <a:pt x="1330977" y="276454"/>
                  <a:pt x="1303088" y="285750"/>
                </a:cubicBezTo>
                <a:cubicBezTo>
                  <a:pt x="1291658" y="293370"/>
                  <a:pt x="1279351" y="299816"/>
                  <a:pt x="1268798" y="308610"/>
                </a:cubicBezTo>
                <a:cubicBezTo>
                  <a:pt x="1252347" y="322319"/>
                  <a:pt x="1224542" y="359679"/>
                  <a:pt x="1200218" y="365760"/>
                </a:cubicBezTo>
                <a:cubicBezTo>
                  <a:pt x="1165547" y="374428"/>
                  <a:pt x="943674" y="388167"/>
                  <a:pt x="937328" y="388620"/>
                </a:cubicBezTo>
                <a:cubicBezTo>
                  <a:pt x="925898" y="396240"/>
                  <a:pt x="911832" y="400927"/>
                  <a:pt x="903038" y="411480"/>
                </a:cubicBezTo>
                <a:cubicBezTo>
                  <a:pt x="892130" y="424570"/>
                  <a:pt x="893809" y="446977"/>
                  <a:pt x="880178" y="457200"/>
                </a:cubicBezTo>
                <a:cubicBezTo>
                  <a:pt x="860901" y="471658"/>
                  <a:pt x="834458" y="472440"/>
                  <a:pt x="811598" y="480060"/>
                </a:cubicBezTo>
                <a:cubicBezTo>
                  <a:pt x="726576" y="508401"/>
                  <a:pt x="789326" y="490632"/>
                  <a:pt x="617288" y="502920"/>
                </a:cubicBezTo>
                <a:lnTo>
                  <a:pt x="548708" y="525780"/>
                </a:lnTo>
                <a:cubicBezTo>
                  <a:pt x="537278" y="529590"/>
                  <a:pt x="526107" y="534288"/>
                  <a:pt x="514418" y="537210"/>
                </a:cubicBezTo>
                <a:cubicBezTo>
                  <a:pt x="499178" y="541020"/>
                  <a:pt x="483803" y="544324"/>
                  <a:pt x="468698" y="548640"/>
                </a:cubicBezTo>
                <a:cubicBezTo>
                  <a:pt x="457113" y="551950"/>
                  <a:pt x="446262" y="557915"/>
                  <a:pt x="434408" y="560070"/>
                </a:cubicBezTo>
                <a:cubicBezTo>
                  <a:pt x="404186" y="565565"/>
                  <a:pt x="373448" y="567690"/>
                  <a:pt x="342968" y="571500"/>
                </a:cubicBezTo>
                <a:cubicBezTo>
                  <a:pt x="278198" y="563880"/>
                  <a:pt x="210255" y="570065"/>
                  <a:pt x="148658" y="548640"/>
                </a:cubicBezTo>
                <a:cubicBezTo>
                  <a:pt x="118123" y="538019"/>
                  <a:pt x="80078" y="480060"/>
                  <a:pt x="80078" y="480060"/>
                </a:cubicBezTo>
                <a:cubicBezTo>
                  <a:pt x="48825" y="386302"/>
                  <a:pt x="95500" y="534308"/>
                  <a:pt x="57218" y="342900"/>
                </a:cubicBezTo>
                <a:lnTo>
                  <a:pt x="22928" y="240030"/>
                </a:lnTo>
                <a:cubicBezTo>
                  <a:pt x="15599" y="218044"/>
                  <a:pt x="16525" y="194073"/>
                  <a:pt x="11498" y="171450"/>
                </a:cubicBezTo>
                <a:cubicBezTo>
                  <a:pt x="8884" y="159689"/>
                  <a:pt x="3878" y="148590"/>
                  <a:pt x="68" y="137160"/>
                </a:cubicBezTo>
                <a:cubicBezTo>
                  <a:pt x="3878" y="114300"/>
                  <a:pt x="0" y="88702"/>
                  <a:pt x="11498" y="68580"/>
                </a:cubicBezTo>
                <a:cubicBezTo>
                  <a:pt x="17476" y="58119"/>
                  <a:pt x="35763" y="63833"/>
                  <a:pt x="45788" y="57150"/>
                </a:cubicBezTo>
                <a:cubicBezTo>
                  <a:pt x="59238" y="48184"/>
                  <a:pt x="80078" y="22860"/>
                  <a:pt x="57218" y="34290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914400" y="4076700"/>
            <a:ext cx="3211513" cy="571500"/>
          </a:xfrm>
          <a:custGeom>
            <a:avLst/>
            <a:gdLst>
              <a:gd name="connsiteX0" fmla="*/ 57218 w 3211898"/>
              <a:gd name="connsiteY0" fmla="*/ 34290 h 571500"/>
              <a:gd name="connsiteX1" fmla="*/ 3211898 w 3211898"/>
              <a:gd name="connsiteY1" fmla="*/ 0 h 571500"/>
              <a:gd name="connsiteX2" fmla="*/ 3211898 w 3211898"/>
              <a:gd name="connsiteY2" fmla="*/ 0 h 571500"/>
              <a:gd name="connsiteX3" fmla="*/ 3131888 w 3211898"/>
              <a:gd name="connsiteY3" fmla="*/ 80010 h 571500"/>
              <a:gd name="connsiteX4" fmla="*/ 3097598 w 3211898"/>
              <a:gd name="connsiteY4" fmla="*/ 102870 h 571500"/>
              <a:gd name="connsiteX5" fmla="*/ 2937578 w 3211898"/>
              <a:gd name="connsiteY5" fmla="*/ 91440 h 571500"/>
              <a:gd name="connsiteX6" fmla="*/ 2903288 w 3211898"/>
              <a:gd name="connsiteY6" fmla="*/ 102870 h 571500"/>
              <a:gd name="connsiteX7" fmla="*/ 2834708 w 3211898"/>
              <a:gd name="connsiteY7" fmla="*/ 137160 h 571500"/>
              <a:gd name="connsiteX8" fmla="*/ 2743268 w 3211898"/>
              <a:gd name="connsiteY8" fmla="*/ 160020 h 571500"/>
              <a:gd name="connsiteX9" fmla="*/ 2663258 w 3211898"/>
              <a:gd name="connsiteY9" fmla="*/ 171450 h 571500"/>
              <a:gd name="connsiteX10" fmla="*/ 2617538 w 3211898"/>
              <a:gd name="connsiteY10" fmla="*/ 182880 h 571500"/>
              <a:gd name="connsiteX11" fmla="*/ 1783148 w 3211898"/>
              <a:gd name="connsiteY11" fmla="*/ 182880 h 571500"/>
              <a:gd name="connsiteX12" fmla="*/ 1737428 w 3211898"/>
              <a:gd name="connsiteY12" fmla="*/ 194310 h 571500"/>
              <a:gd name="connsiteX13" fmla="*/ 1428818 w 3211898"/>
              <a:gd name="connsiteY13" fmla="*/ 205740 h 571500"/>
              <a:gd name="connsiteX14" fmla="*/ 1371668 w 3211898"/>
              <a:gd name="connsiteY14" fmla="*/ 251460 h 571500"/>
              <a:gd name="connsiteX15" fmla="*/ 1303088 w 3211898"/>
              <a:gd name="connsiteY15" fmla="*/ 285750 h 571500"/>
              <a:gd name="connsiteX16" fmla="*/ 1268798 w 3211898"/>
              <a:gd name="connsiteY16" fmla="*/ 308610 h 571500"/>
              <a:gd name="connsiteX17" fmla="*/ 1200218 w 3211898"/>
              <a:gd name="connsiteY17" fmla="*/ 365760 h 571500"/>
              <a:gd name="connsiteX18" fmla="*/ 937328 w 3211898"/>
              <a:gd name="connsiteY18" fmla="*/ 388620 h 571500"/>
              <a:gd name="connsiteX19" fmla="*/ 903038 w 3211898"/>
              <a:gd name="connsiteY19" fmla="*/ 411480 h 571500"/>
              <a:gd name="connsiteX20" fmla="*/ 880178 w 3211898"/>
              <a:gd name="connsiteY20" fmla="*/ 457200 h 571500"/>
              <a:gd name="connsiteX21" fmla="*/ 811598 w 3211898"/>
              <a:gd name="connsiteY21" fmla="*/ 480060 h 571500"/>
              <a:gd name="connsiteX22" fmla="*/ 617288 w 3211898"/>
              <a:gd name="connsiteY22" fmla="*/ 502920 h 571500"/>
              <a:gd name="connsiteX23" fmla="*/ 548708 w 3211898"/>
              <a:gd name="connsiteY23" fmla="*/ 525780 h 571500"/>
              <a:gd name="connsiteX24" fmla="*/ 514418 w 3211898"/>
              <a:gd name="connsiteY24" fmla="*/ 537210 h 571500"/>
              <a:gd name="connsiteX25" fmla="*/ 468698 w 3211898"/>
              <a:gd name="connsiteY25" fmla="*/ 548640 h 571500"/>
              <a:gd name="connsiteX26" fmla="*/ 434408 w 3211898"/>
              <a:gd name="connsiteY26" fmla="*/ 560070 h 571500"/>
              <a:gd name="connsiteX27" fmla="*/ 342968 w 3211898"/>
              <a:gd name="connsiteY27" fmla="*/ 571500 h 571500"/>
              <a:gd name="connsiteX28" fmla="*/ 148658 w 3211898"/>
              <a:gd name="connsiteY28" fmla="*/ 548640 h 571500"/>
              <a:gd name="connsiteX29" fmla="*/ 80078 w 3211898"/>
              <a:gd name="connsiteY29" fmla="*/ 480060 h 571500"/>
              <a:gd name="connsiteX30" fmla="*/ 57218 w 3211898"/>
              <a:gd name="connsiteY30" fmla="*/ 342900 h 571500"/>
              <a:gd name="connsiteX31" fmla="*/ 22928 w 3211898"/>
              <a:gd name="connsiteY31" fmla="*/ 240030 h 571500"/>
              <a:gd name="connsiteX32" fmla="*/ 11498 w 3211898"/>
              <a:gd name="connsiteY32" fmla="*/ 171450 h 571500"/>
              <a:gd name="connsiteX33" fmla="*/ 68 w 3211898"/>
              <a:gd name="connsiteY33" fmla="*/ 137160 h 571500"/>
              <a:gd name="connsiteX34" fmla="*/ 11498 w 3211898"/>
              <a:gd name="connsiteY34" fmla="*/ 68580 h 571500"/>
              <a:gd name="connsiteX35" fmla="*/ 45788 w 3211898"/>
              <a:gd name="connsiteY35" fmla="*/ 57150 h 571500"/>
              <a:gd name="connsiteX36" fmla="*/ 57218 w 3211898"/>
              <a:gd name="connsiteY36" fmla="*/ 3429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211898" h="571500">
                <a:moveTo>
                  <a:pt x="57218" y="34290"/>
                </a:moveTo>
                <a:lnTo>
                  <a:pt x="3211898" y="0"/>
                </a:lnTo>
                <a:lnTo>
                  <a:pt x="3211898" y="0"/>
                </a:lnTo>
                <a:cubicBezTo>
                  <a:pt x="3185228" y="26670"/>
                  <a:pt x="3159923" y="54779"/>
                  <a:pt x="3131888" y="80010"/>
                </a:cubicBezTo>
                <a:cubicBezTo>
                  <a:pt x="3121677" y="89200"/>
                  <a:pt x="3111311" y="102063"/>
                  <a:pt x="3097598" y="102870"/>
                </a:cubicBezTo>
                <a:cubicBezTo>
                  <a:pt x="3044214" y="106010"/>
                  <a:pt x="2990918" y="95250"/>
                  <a:pt x="2937578" y="91440"/>
                </a:cubicBezTo>
                <a:cubicBezTo>
                  <a:pt x="2926148" y="95250"/>
                  <a:pt x="2914064" y="97482"/>
                  <a:pt x="2903288" y="102870"/>
                </a:cubicBezTo>
                <a:cubicBezTo>
                  <a:pt x="2840864" y="134082"/>
                  <a:pt x="2897913" y="119922"/>
                  <a:pt x="2834708" y="137160"/>
                </a:cubicBezTo>
                <a:cubicBezTo>
                  <a:pt x="2804397" y="145427"/>
                  <a:pt x="2773748" y="152400"/>
                  <a:pt x="2743268" y="160020"/>
                </a:cubicBezTo>
                <a:cubicBezTo>
                  <a:pt x="2717132" y="166554"/>
                  <a:pt x="2689764" y="166631"/>
                  <a:pt x="2663258" y="171450"/>
                </a:cubicBezTo>
                <a:cubicBezTo>
                  <a:pt x="2647802" y="174260"/>
                  <a:pt x="2632778" y="179070"/>
                  <a:pt x="2617538" y="182880"/>
                </a:cubicBezTo>
                <a:cubicBezTo>
                  <a:pt x="2219077" y="169140"/>
                  <a:pt x="2244023" y="163677"/>
                  <a:pt x="1783148" y="182880"/>
                </a:cubicBezTo>
                <a:cubicBezTo>
                  <a:pt x="1767453" y="183534"/>
                  <a:pt x="1753104" y="193299"/>
                  <a:pt x="1737428" y="194310"/>
                </a:cubicBezTo>
                <a:cubicBezTo>
                  <a:pt x="1634701" y="200938"/>
                  <a:pt x="1531688" y="201930"/>
                  <a:pt x="1428818" y="205740"/>
                </a:cubicBezTo>
                <a:cubicBezTo>
                  <a:pt x="1362062" y="227992"/>
                  <a:pt x="1423369" y="199759"/>
                  <a:pt x="1371668" y="251460"/>
                </a:cubicBezTo>
                <a:cubicBezTo>
                  <a:pt x="1349511" y="273617"/>
                  <a:pt x="1330977" y="276454"/>
                  <a:pt x="1303088" y="285750"/>
                </a:cubicBezTo>
                <a:cubicBezTo>
                  <a:pt x="1291658" y="293370"/>
                  <a:pt x="1279351" y="299816"/>
                  <a:pt x="1268798" y="308610"/>
                </a:cubicBezTo>
                <a:cubicBezTo>
                  <a:pt x="1252347" y="322319"/>
                  <a:pt x="1224542" y="359679"/>
                  <a:pt x="1200218" y="365760"/>
                </a:cubicBezTo>
                <a:cubicBezTo>
                  <a:pt x="1165547" y="374428"/>
                  <a:pt x="943674" y="388167"/>
                  <a:pt x="937328" y="388620"/>
                </a:cubicBezTo>
                <a:cubicBezTo>
                  <a:pt x="925898" y="396240"/>
                  <a:pt x="911832" y="400927"/>
                  <a:pt x="903038" y="411480"/>
                </a:cubicBezTo>
                <a:cubicBezTo>
                  <a:pt x="892130" y="424570"/>
                  <a:pt x="893809" y="446977"/>
                  <a:pt x="880178" y="457200"/>
                </a:cubicBezTo>
                <a:cubicBezTo>
                  <a:pt x="860901" y="471658"/>
                  <a:pt x="834458" y="472440"/>
                  <a:pt x="811598" y="480060"/>
                </a:cubicBezTo>
                <a:cubicBezTo>
                  <a:pt x="726576" y="508401"/>
                  <a:pt x="789326" y="490632"/>
                  <a:pt x="617288" y="502920"/>
                </a:cubicBezTo>
                <a:lnTo>
                  <a:pt x="548708" y="525780"/>
                </a:lnTo>
                <a:cubicBezTo>
                  <a:pt x="537278" y="529590"/>
                  <a:pt x="526107" y="534288"/>
                  <a:pt x="514418" y="537210"/>
                </a:cubicBezTo>
                <a:cubicBezTo>
                  <a:pt x="499178" y="541020"/>
                  <a:pt x="483803" y="544324"/>
                  <a:pt x="468698" y="548640"/>
                </a:cubicBezTo>
                <a:cubicBezTo>
                  <a:pt x="457113" y="551950"/>
                  <a:pt x="446262" y="557915"/>
                  <a:pt x="434408" y="560070"/>
                </a:cubicBezTo>
                <a:cubicBezTo>
                  <a:pt x="404186" y="565565"/>
                  <a:pt x="373448" y="567690"/>
                  <a:pt x="342968" y="571500"/>
                </a:cubicBezTo>
                <a:cubicBezTo>
                  <a:pt x="278198" y="563880"/>
                  <a:pt x="210255" y="570065"/>
                  <a:pt x="148658" y="548640"/>
                </a:cubicBezTo>
                <a:cubicBezTo>
                  <a:pt x="118123" y="538019"/>
                  <a:pt x="80078" y="480060"/>
                  <a:pt x="80078" y="480060"/>
                </a:cubicBezTo>
                <a:cubicBezTo>
                  <a:pt x="48825" y="386302"/>
                  <a:pt x="95500" y="534308"/>
                  <a:pt x="57218" y="342900"/>
                </a:cubicBezTo>
                <a:lnTo>
                  <a:pt x="22928" y="240030"/>
                </a:lnTo>
                <a:cubicBezTo>
                  <a:pt x="15599" y="218044"/>
                  <a:pt x="16525" y="194073"/>
                  <a:pt x="11498" y="171450"/>
                </a:cubicBezTo>
                <a:cubicBezTo>
                  <a:pt x="8884" y="159689"/>
                  <a:pt x="3878" y="148590"/>
                  <a:pt x="68" y="137160"/>
                </a:cubicBezTo>
                <a:cubicBezTo>
                  <a:pt x="3878" y="114300"/>
                  <a:pt x="0" y="88702"/>
                  <a:pt x="11498" y="68580"/>
                </a:cubicBezTo>
                <a:cubicBezTo>
                  <a:pt x="17476" y="58119"/>
                  <a:pt x="35763" y="63833"/>
                  <a:pt x="45788" y="57150"/>
                </a:cubicBezTo>
                <a:cubicBezTo>
                  <a:pt x="59238" y="48184"/>
                  <a:pt x="80078" y="22860"/>
                  <a:pt x="57218" y="34290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505200" y="3733800"/>
            <a:ext cx="3211513" cy="571500"/>
          </a:xfrm>
          <a:custGeom>
            <a:avLst/>
            <a:gdLst>
              <a:gd name="connsiteX0" fmla="*/ 57218 w 3211898"/>
              <a:gd name="connsiteY0" fmla="*/ 34290 h 571500"/>
              <a:gd name="connsiteX1" fmla="*/ 3211898 w 3211898"/>
              <a:gd name="connsiteY1" fmla="*/ 0 h 571500"/>
              <a:gd name="connsiteX2" fmla="*/ 3211898 w 3211898"/>
              <a:gd name="connsiteY2" fmla="*/ 0 h 571500"/>
              <a:gd name="connsiteX3" fmla="*/ 3131888 w 3211898"/>
              <a:gd name="connsiteY3" fmla="*/ 80010 h 571500"/>
              <a:gd name="connsiteX4" fmla="*/ 3097598 w 3211898"/>
              <a:gd name="connsiteY4" fmla="*/ 102870 h 571500"/>
              <a:gd name="connsiteX5" fmla="*/ 2937578 w 3211898"/>
              <a:gd name="connsiteY5" fmla="*/ 91440 h 571500"/>
              <a:gd name="connsiteX6" fmla="*/ 2903288 w 3211898"/>
              <a:gd name="connsiteY6" fmla="*/ 102870 h 571500"/>
              <a:gd name="connsiteX7" fmla="*/ 2834708 w 3211898"/>
              <a:gd name="connsiteY7" fmla="*/ 137160 h 571500"/>
              <a:gd name="connsiteX8" fmla="*/ 2743268 w 3211898"/>
              <a:gd name="connsiteY8" fmla="*/ 160020 h 571500"/>
              <a:gd name="connsiteX9" fmla="*/ 2663258 w 3211898"/>
              <a:gd name="connsiteY9" fmla="*/ 171450 h 571500"/>
              <a:gd name="connsiteX10" fmla="*/ 2617538 w 3211898"/>
              <a:gd name="connsiteY10" fmla="*/ 182880 h 571500"/>
              <a:gd name="connsiteX11" fmla="*/ 1783148 w 3211898"/>
              <a:gd name="connsiteY11" fmla="*/ 182880 h 571500"/>
              <a:gd name="connsiteX12" fmla="*/ 1737428 w 3211898"/>
              <a:gd name="connsiteY12" fmla="*/ 194310 h 571500"/>
              <a:gd name="connsiteX13" fmla="*/ 1428818 w 3211898"/>
              <a:gd name="connsiteY13" fmla="*/ 205740 h 571500"/>
              <a:gd name="connsiteX14" fmla="*/ 1371668 w 3211898"/>
              <a:gd name="connsiteY14" fmla="*/ 251460 h 571500"/>
              <a:gd name="connsiteX15" fmla="*/ 1303088 w 3211898"/>
              <a:gd name="connsiteY15" fmla="*/ 285750 h 571500"/>
              <a:gd name="connsiteX16" fmla="*/ 1268798 w 3211898"/>
              <a:gd name="connsiteY16" fmla="*/ 308610 h 571500"/>
              <a:gd name="connsiteX17" fmla="*/ 1200218 w 3211898"/>
              <a:gd name="connsiteY17" fmla="*/ 365760 h 571500"/>
              <a:gd name="connsiteX18" fmla="*/ 937328 w 3211898"/>
              <a:gd name="connsiteY18" fmla="*/ 388620 h 571500"/>
              <a:gd name="connsiteX19" fmla="*/ 903038 w 3211898"/>
              <a:gd name="connsiteY19" fmla="*/ 411480 h 571500"/>
              <a:gd name="connsiteX20" fmla="*/ 880178 w 3211898"/>
              <a:gd name="connsiteY20" fmla="*/ 457200 h 571500"/>
              <a:gd name="connsiteX21" fmla="*/ 811598 w 3211898"/>
              <a:gd name="connsiteY21" fmla="*/ 480060 h 571500"/>
              <a:gd name="connsiteX22" fmla="*/ 617288 w 3211898"/>
              <a:gd name="connsiteY22" fmla="*/ 502920 h 571500"/>
              <a:gd name="connsiteX23" fmla="*/ 548708 w 3211898"/>
              <a:gd name="connsiteY23" fmla="*/ 525780 h 571500"/>
              <a:gd name="connsiteX24" fmla="*/ 514418 w 3211898"/>
              <a:gd name="connsiteY24" fmla="*/ 537210 h 571500"/>
              <a:gd name="connsiteX25" fmla="*/ 468698 w 3211898"/>
              <a:gd name="connsiteY25" fmla="*/ 548640 h 571500"/>
              <a:gd name="connsiteX26" fmla="*/ 434408 w 3211898"/>
              <a:gd name="connsiteY26" fmla="*/ 560070 h 571500"/>
              <a:gd name="connsiteX27" fmla="*/ 342968 w 3211898"/>
              <a:gd name="connsiteY27" fmla="*/ 571500 h 571500"/>
              <a:gd name="connsiteX28" fmla="*/ 148658 w 3211898"/>
              <a:gd name="connsiteY28" fmla="*/ 548640 h 571500"/>
              <a:gd name="connsiteX29" fmla="*/ 80078 w 3211898"/>
              <a:gd name="connsiteY29" fmla="*/ 480060 h 571500"/>
              <a:gd name="connsiteX30" fmla="*/ 57218 w 3211898"/>
              <a:gd name="connsiteY30" fmla="*/ 342900 h 571500"/>
              <a:gd name="connsiteX31" fmla="*/ 22928 w 3211898"/>
              <a:gd name="connsiteY31" fmla="*/ 240030 h 571500"/>
              <a:gd name="connsiteX32" fmla="*/ 11498 w 3211898"/>
              <a:gd name="connsiteY32" fmla="*/ 171450 h 571500"/>
              <a:gd name="connsiteX33" fmla="*/ 68 w 3211898"/>
              <a:gd name="connsiteY33" fmla="*/ 137160 h 571500"/>
              <a:gd name="connsiteX34" fmla="*/ 11498 w 3211898"/>
              <a:gd name="connsiteY34" fmla="*/ 68580 h 571500"/>
              <a:gd name="connsiteX35" fmla="*/ 45788 w 3211898"/>
              <a:gd name="connsiteY35" fmla="*/ 57150 h 571500"/>
              <a:gd name="connsiteX36" fmla="*/ 57218 w 3211898"/>
              <a:gd name="connsiteY36" fmla="*/ 3429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211898" h="571500">
                <a:moveTo>
                  <a:pt x="57218" y="34290"/>
                </a:moveTo>
                <a:lnTo>
                  <a:pt x="3211898" y="0"/>
                </a:lnTo>
                <a:lnTo>
                  <a:pt x="3211898" y="0"/>
                </a:lnTo>
                <a:cubicBezTo>
                  <a:pt x="3185228" y="26670"/>
                  <a:pt x="3159923" y="54779"/>
                  <a:pt x="3131888" y="80010"/>
                </a:cubicBezTo>
                <a:cubicBezTo>
                  <a:pt x="3121677" y="89200"/>
                  <a:pt x="3111311" y="102063"/>
                  <a:pt x="3097598" y="102870"/>
                </a:cubicBezTo>
                <a:cubicBezTo>
                  <a:pt x="3044214" y="106010"/>
                  <a:pt x="2990918" y="95250"/>
                  <a:pt x="2937578" y="91440"/>
                </a:cubicBezTo>
                <a:cubicBezTo>
                  <a:pt x="2926148" y="95250"/>
                  <a:pt x="2914064" y="97482"/>
                  <a:pt x="2903288" y="102870"/>
                </a:cubicBezTo>
                <a:cubicBezTo>
                  <a:pt x="2840864" y="134082"/>
                  <a:pt x="2897913" y="119922"/>
                  <a:pt x="2834708" y="137160"/>
                </a:cubicBezTo>
                <a:cubicBezTo>
                  <a:pt x="2804397" y="145427"/>
                  <a:pt x="2773748" y="152400"/>
                  <a:pt x="2743268" y="160020"/>
                </a:cubicBezTo>
                <a:cubicBezTo>
                  <a:pt x="2717132" y="166554"/>
                  <a:pt x="2689764" y="166631"/>
                  <a:pt x="2663258" y="171450"/>
                </a:cubicBezTo>
                <a:cubicBezTo>
                  <a:pt x="2647802" y="174260"/>
                  <a:pt x="2632778" y="179070"/>
                  <a:pt x="2617538" y="182880"/>
                </a:cubicBezTo>
                <a:cubicBezTo>
                  <a:pt x="2219077" y="169140"/>
                  <a:pt x="2244023" y="163677"/>
                  <a:pt x="1783148" y="182880"/>
                </a:cubicBezTo>
                <a:cubicBezTo>
                  <a:pt x="1767453" y="183534"/>
                  <a:pt x="1753104" y="193299"/>
                  <a:pt x="1737428" y="194310"/>
                </a:cubicBezTo>
                <a:cubicBezTo>
                  <a:pt x="1634701" y="200938"/>
                  <a:pt x="1531688" y="201930"/>
                  <a:pt x="1428818" y="205740"/>
                </a:cubicBezTo>
                <a:cubicBezTo>
                  <a:pt x="1362062" y="227992"/>
                  <a:pt x="1423369" y="199759"/>
                  <a:pt x="1371668" y="251460"/>
                </a:cubicBezTo>
                <a:cubicBezTo>
                  <a:pt x="1349511" y="273617"/>
                  <a:pt x="1330977" y="276454"/>
                  <a:pt x="1303088" y="285750"/>
                </a:cubicBezTo>
                <a:cubicBezTo>
                  <a:pt x="1291658" y="293370"/>
                  <a:pt x="1279351" y="299816"/>
                  <a:pt x="1268798" y="308610"/>
                </a:cubicBezTo>
                <a:cubicBezTo>
                  <a:pt x="1252347" y="322319"/>
                  <a:pt x="1224542" y="359679"/>
                  <a:pt x="1200218" y="365760"/>
                </a:cubicBezTo>
                <a:cubicBezTo>
                  <a:pt x="1165547" y="374428"/>
                  <a:pt x="943674" y="388167"/>
                  <a:pt x="937328" y="388620"/>
                </a:cubicBezTo>
                <a:cubicBezTo>
                  <a:pt x="925898" y="396240"/>
                  <a:pt x="911832" y="400927"/>
                  <a:pt x="903038" y="411480"/>
                </a:cubicBezTo>
                <a:cubicBezTo>
                  <a:pt x="892130" y="424570"/>
                  <a:pt x="893809" y="446977"/>
                  <a:pt x="880178" y="457200"/>
                </a:cubicBezTo>
                <a:cubicBezTo>
                  <a:pt x="860901" y="471658"/>
                  <a:pt x="834458" y="472440"/>
                  <a:pt x="811598" y="480060"/>
                </a:cubicBezTo>
                <a:cubicBezTo>
                  <a:pt x="726576" y="508401"/>
                  <a:pt x="789326" y="490632"/>
                  <a:pt x="617288" y="502920"/>
                </a:cubicBezTo>
                <a:lnTo>
                  <a:pt x="548708" y="525780"/>
                </a:lnTo>
                <a:cubicBezTo>
                  <a:pt x="537278" y="529590"/>
                  <a:pt x="526107" y="534288"/>
                  <a:pt x="514418" y="537210"/>
                </a:cubicBezTo>
                <a:cubicBezTo>
                  <a:pt x="499178" y="541020"/>
                  <a:pt x="483803" y="544324"/>
                  <a:pt x="468698" y="548640"/>
                </a:cubicBezTo>
                <a:cubicBezTo>
                  <a:pt x="457113" y="551950"/>
                  <a:pt x="446262" y="557915"/>
                  <a:pt x="434408" y="560070"/>
                </a:cubicBezTo>
                <a:cubicBezTo>
                  <a:pt x="404186" y="565565"/>
                  <a:pt x="373448" y="567690"/>
                  <a:pt x="342968" y="571500"/>
                </a:cubicBezTo>
                <a:cubicBezTo>
                  <a:pt x="278198" y="563880"/>
                  <a:pt x="210255" y="570065"/>
                  <a:pt x="148658" y="548640"/>
                </a:cubicBezTo>
                <a:cubicBezTo>
                  <a:pt x="118123" y="538019"/>
                  <a:pt x="80078" y="480060"/>
                  <a:pt x="80078" y="480060"/>
                </a:cubicBezTo>
                <a:cubicBezTo>
                  <a:pt x="48825" y="386302"/>
                  <a:pt x="95500" y="534308"/>
                  <a:pt x="57218" y="342900"/>
                </a:cubicBezTo>
                <a:lnTo>
                  <a:pt x="22928" y="240030"/>
                </a:lnTo>
                <a:cubicBezTo>
                  <a:pt x="15599" y="218044"/>
                  <a:pt x="16525" y="194073"/>
                  <a:pt x="11498" y="171450"/>
                </a:cubicBezTo>
                <a:cubicBezTo>
                  <a:pt x="8884" y="159689"/>
                  <a:pt x="3878" y="148590"/>
                  <a:pt x="68" y="137160"/>
                </a:cubicBezTo>
                <a:cubicBezTo>
                  <a:pt x="3878" y="114300"/>
                  <a:pt x="0" y="88702"/>
                  <a:pt x="11498" y="68580"/>
                </a:cubicBezTo>
                <a:cubicBezTo>
                  <a:pt x="17476" y="58119"/>
                  <a:pt x="35763" y="63833"/>
                  <a:pt x="45788" y="57150"/>
                </a:cubicBezTo>
                <a:cubicBezTo>
                  <a:pt x="59238" y="48184"/>
                  <a:pt x="80078" y="22860"/>
                  <a:pt x="57218" y="34290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5622925" y="3440113"/>
            <a:ext cx="3213100" cy="571500"/>
          </a:xfrm>
          <a:custGeom>
            <a:avLst/>
            <a:gdLst>
              <a:gd name="connsiteX0" fmla="*/ 57218 w 3211898"/>
              <a:gd name="connsiteY0" fmla="*/ 34290 h 571500"/>
              <a:gd name="connsiteX1" fmla="*/ 3211898 w 3211898"/>
              <a:gd name="connsiteY1" fmla="*/ 0 h 571500"/>
              <a:gd name="connsiteX2" fmla="*/ 3211898 w 3211898"/>
              <a:gd name="connsiteY2" fmla="*/ 0 h 571500"/>
              <a:gd name="connsiteX3" fmla="*/ 3131888 w 3211898"/>
              <a:gd name="connsiteY3" fmla="*/ 80010 h 571500"/>
              <a:gd name="connsiteX4" fmla="*/ 3097598 w 3211898"/>
              <a:gd name="connsiteY4" fmla="*/ 102870 h 571500"/>
              <a:gd name="connsiteX5" fmla="*/ 2937578 w 3211898"/>
              <a:gd name="connsiteY5" fmla="*/ 91440 h 571500"/>
              <a:gd name="connsiteX6" fmla="*/ 2903288 w 3211898"/>
              <a:gd name="connsiteY6" fmla="*/ 102870 h 571500"/>
              <a:gd name="connsiteX7" fmla="*/ 2834708 w 3211898"/>
              <a:gd name="connsiteY7" fmla="*/ 137160 h 571500"/>
              <a:gd name="connsiteX8" fmla="*/ 2743268 w 3211898"/>
              <a:gd name="connsiteY8" fmla="*/ 160020 h 571500"/>
              <a:gd name="connsiteX9" fmla="*/ 2663258 w 3211898"/>
              <a:gd name="connsiteY9" fmla="*/ 171450 h 571500"/>
              <a:gd name="connsiteX10" fmla="*/ 2617538 w 3211898"/>
              <a:gd name="connsiteY10" fmla="*/ 182880 h 571500"/>
              <a:gd name="connsiteX11" fmla="*/ 1783148 w 3211898"/>
              <a:gd name="connsiteY11" fmla="*/ 182880 h 571500"/>
              <a:gd name="connsiteX12" fmla="*/ 1737428 w 3211898"/>
              <a:gd name="connsiteY12" fmla="*/ 194310 h 571500"/>
              <a:gd name="connsiteX13" fmla="*/ 1428818 w 3211898"/>
              <a:gd name="connsiteY13" fmla="*/ 205740 h 571500"/>
              <a:gd name="connsiteX14" fmla="*/ 1371668 w 3211898"/>
              <a:gd name="connsiteY14" fmla="*/ 251460 h 571500"/>
              <a:gd name="connsiteX15" fmla="*/ 1303088 w 3211898"/>
              <a:gd name="connsiteY15" fmla="*/ 285750 h 571500"/>
              <a:gd name="connsiteX16" fmla="*/ 1268798 w 3211898"/>
              <a:gd name="connsiteY16" fmla="*/ 308610 h 571500"/>
              <a:gd name="connsiteX17" fmla="*/ 1200218 w 3211898"/>
              <a:gd name="connsiteY17" fmla="*/ 365760 h 571500"/>
              <a:gd name="connsiteX18" fmla="*/ 937328 w 3211898"/>
              <a:gd name="connsiteY18" fmla="*/ 388620 h 571500"/>
              <a:gd name="connsiteX19" fmla="*/ 903038 w 3211898"/>
              <a:gd name="connsiteY19" fmla="*/ 411480 h 571500"/>
              <a:gd name="connsiteX20" fmla="*/ 880178 w 3211898"/>
              <a:gd name="connsiteY20" fmla="*/ 457200 h 571500"/>
              <a:gd name="connsiteX21" fmla="*/ 811598 w 3211898"/>
              <a:gd name="connsiteY21" fmla="*/ 480060 h 571500"/>
              <a:gd name="connsiteX22" fmla="*/ 617288 w 3211898"/>
              <a:gd name="connsiteY22" fmla="*/ 502920 h 571500"/>
              <a:gd name="connsiteX23" fmla="*/ 548708 w 3211898"/>
              <a:gd name="connsiteY23" fmla="*/ 525780 h 571500"/>
              <a:gd name="connsiteX24" fmla="*/ 514418 w 3211898"/>
              <a:gd name="connsiteY24" fmla="*/ 537210 h 571500"/>
              <a:gd name="connsiteX25" fmla="*/ 468698 w 3211898"/>
              <a:gd name="connsiteY25" fmla="*/ 548640 h 571500"/>
              <a:gd name="connsiteX26" fmla="*/ 434408 w 3211898"/>
              <a:gd name="connsiteY26" fmla="*/ 560070 h 571500"/>
              <a:gd name="connsiteX27" fmla="*/ 342968 w 3211898"/>
              <a:gd name="connsiteY27" fmla="*/ 571500 h 571500"/>
              <a:gd name="connsiteX28" fmla="*/ 148658 w 3211898"/>
              <a:gd name="connsiteY28" fmla="*/ 548640 h 571500"/>
              <a:gd name="connsiteX29" fmla="*/ 80078 w 3211898"/>
              <a:gd name="connsiteY29" fmla="*/ 480060 h 571500"/>
              <a:gd name="connsiteX30" fmla="*/ 57218 w 3211898"/>
              <a:gd name="connsiteY30" fmla="*/ 342900 h 571500"/>
              <a:gd name="connsiteX31" fmla="*/ 22928 w 3211898"/>
              <a:gd name="connsiteY31" fmla="*/ 240030 h 571500"/>
              <a:gd name="connsiteX32" fmla="*/ 11498 w 3211898"/>
              <a:gd name="connsiteY32" fmla="*/ 171450 h 571500"/>
              <a:gd name="connsiteX33" fmla="*/ 68 w 3211898"/>
              <a:gd name="connsiteY33" fmla="*/ 137160 h 571500"/>
              <a:gd name="connsiteX34" fmla="*/ 11498 w 3211898"/>
              <a:gd name="connsiteY34" fmla="*/ 68580 h 571500"/>
              <a:gd name="connsiteX35" fmla="*/ 45788 w 3211898"/>
              <a:gd name="connsiteY35" fmla="*/ 57150 h 571500"/>
              <a:gd name="connsiteX36" fmla="*/ 57218 w 3211898"/>
              <a:gd name="connsiteY36" fmla="*/ 3429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211898" h="571500">
                <a:moveTo>
                  <a:pt x="57218" y="34290"/>
                </a:moveTo>
                <a:lnTo>
                  <a:pt x="3211898" y="0"/>
                </a:lnTo>
                <a:lnTo>
                  <a:pt x="3211898" y="0"/>
                </a:lnTo>
                <a:cubicBezTo>
                  <a:pt x="3185228" y="26670"/>
                  <a:pt x="3159923" y="54779"/>
                  <a:pt x="3131888" y="80010"/>
                </a:cubicBezTo>
                <a:cubicBezTo>
                  <a:pt x="3121677" y="89200"/>
                  <a:pt x="3111311" y="102063"/>
                  <a:pt x="3097598" y="102870"/>
                </a:cubicBezTo>
                <a:cubicBezTo>
                  <a:pt x="3044214" y="106010"/>
                  <a:pt x="2990918" y="95250"/>
                  <a:pt x="2937578" y="91440"/>
                </a:cubicBezTo>
                <a:cubicBezTo>
                  <a:pt x="2926148" y="95250"/>
                  <a:pt x="2914064" y="97482"/>
                  <a:pt x="2903288" y="102870"/>
                </a:cubicBezTo>
                <a:cubicBezTo>
                  <a:pt x="2840864" y="134082"/>
                  <a:pt x="2897913" y="119922"/>
                  <a:pt x="2834708" y="137160"/>
                </a:cubicBezTo>
                <a:cubicBezTo>
                  <a:pt x="2804397" y="145427"/>
                  <a:pt x="2773748" y="152400"/>
                  <a:pt x="2743268" y="160020"/>
                </a:cubicBezTo>
                <a:cubicBezTo>
                  <a:pt x="2717132" y="166554"/>
                  <a:pt x="2689764" y="166631"/>
                  <a:pt x="2663258" y="171450"/>
                </a:cubicBezTo>
                <a:cubicBezTo>
                  <a:pt x="2647802" y="174260"/>
                  <a:pt x="2632778" y="179070"/>
                  <a:pt x="2617538" y="182880"/>
                </a:cubicBezTo>
                <a:cubicBezTo>
                  <a:pt x="2219077" y="169140"/>
                  <a:pt x="2244023" y="163677"/>
                  <a:pt x="1783148" y="182880"/>
                </a:cubicBezTo>
                <a:cubicBezTo>
                  <a:pt x="1767453" y="183534"/>
                  <a:pt x="1753104" y="193299"/>
                  <a:pt x="1737428" y="194310"/>
                </a:cubicBezTo>
                <a:cubicBezTo>
                  <a:pt x="1634701" y="200938"/>
                  <a:pt x="1531688" y="201930"/>
                  <a:pt x="1428818" y="205740"/>
                </a:cubicBezTo>
                <a:cubicBezTo>
                  <a:pt x="1362062" y="227992"/>
                  <a:pt x="1423369" y="199759"/>
                  <a:pt x="1371668" y="251460"/>
                </a:cubicBezTo>
                <a:cubicBezTo>
                  <a:pt x="1349511" y="273617"/>
                  <a:pt x="1330977" y="276454"/>
                  <a:pt x="1303088" y="285750"/>
                </a:cubicBezTo>
                <a:cubicBezTo>
                  <a:pt x="1291658" y="293370"/>
                  <a:pt x="1279351" y="299816"/>
                  <a:pt x="1268798" y="308610"/>
                </a:cubicBezTo>
                <a:cubicBezTo>
                  <a:pt x="1252347" y="322319"/>
                  <a:pt x="1224542" y="359679"/>
                  <a:pt x="1200218" y="365760"/>
                </a:cubicBezTo>
                <a:cubicBezTo>
                  <a:pt x="1165547" y="374428"/>
                  <a:pt x="943674" y="388167"/>
                  <a:pt x="937328" y="388620"/>
                </a:cubicBezTo>
                <a:cubicBezTo>
                  <a:pt x="925898" y="396240"/>
                  <a:pt x="911832" y="400927"/>
                  <a:pt x="903038" y="411480"/>
                </a:cubicBezTo>
                <a:cubicBezTo>
                  <a:pt x="892130" y="424570"/>
                  <a:pt x="893809" y="446977"/>
                  <a:pt x="880178" y="457200"/>
                </a:cubicBezTo>
                <a:cubicBezTo>
                  <a:pt x="860901" y="471658"/>
                  <a:pt x="834458" y="472440"/>
                  <a:pt x="811598" y="480060"/>
                </a:cubicBezTo>
                <a:cubicBezTo>
                  <a:pt x="726576" y="508401"/>
                  <a:pt x="789326" y="490632"/>
                  <a:pt x="617288" y="502920"/>
                </a:cubicBezTo>
                <a:lnTo>
                  <a:pt x="548708" y="525780"/>
                </a:lnTo>
                <a:cubicBezTo>
                  <a:pt x="537278" y="529590"/>
                  <a:pt x="526107" y="534288"/>
                  <a:pt x="514418" y="537210"/>
                </a:cubicBezTo>
                <a:cubicBezTo>
                  <a:pt x="499178" y="541020"/>
                  <a:pt x="483803" y="544324"/>
                  <a:pt x="468698" y="548640"/>
                </a:cubicBezTo>
                <a:cubicBezTo>
                  <a:pt x="457113" y="551950"/>
                  <a:pt x="446262" y="557915"/>
                  <a:pt x="434408" y="560070"/>
                </a:cubicBezTo>
                <a:cubicBezTo>
                  <a:pt x="404186" y="565565"/>
                  <a:pt x="373448" y="567690"/>
                  <a:pt x="342968" y="571500"/>
                </a:cubicBezTo>
                <a:cubicBezTo>
                  <a:pt x="278198" y="563880"/>
                  <a:pt x="210255" y="570065"/>
                  <a:pt x="148658" y="548640"/>
                </a:cubicBezTo>
                <a:cubicBezTo>
                  <a:pt x="118123" y="538019"/>
                  <a:pt x="80078" y="480060"/>
                  <a:pt x="80078" y="480060"/>
                </a:cubicBezTo>
                <a:cubicBezTo>
                  <a:pt x="48825" y="386302"/>
                  <a:pt x="95500" y="534308"/>
                  <a:pt x="57218" y="342900"/>
                </a:cubicBezTo>
                <a:lnTo>
                  <a:pt x="22928" y="240030"/>
                </a:lnTo>
                <a:cubicBezTo>
                  <a:pt x="15599" y="218044"/>
                  <a:pt x="16525" y="194073"/>
                  <a:pt x="11498" y="171450"/>
                </a:cubicBezTo>
                <a:cubicBezTo>
                  <a:pt x="8884" y="159689"/>
                  <a:pt x="3878" y="148590"/>
                  <a:pt x="68" y="137160"/>
                </a:cubicBezTo>
                <a:cubicBezTo>
                  <a:pt x="3878" y="114300"/>
                  <a:pt x="0" y="88702"/>
                  <a:pt x="11498" y="68580"/>
                </a:cubicBezTo>
                <a:cubicBezTo>
                  <a:pt x="17476" y="58119"/>
                  <a:pt x="35763" y="63833"/>
                  <a:pt x="45788" y="57150"/>
                </a:cubicBezTo>
                <a:cubicBezTo>
                  <a:pt x="59238" y="48184"/>
                  <a:pt x="80078" y="22860"/>
                  <a:pt x="57218" y="34290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rapezoid 3"/>
          <p:cNvSpPr/>
          <p:nvPr/>
        </p:nvSpPr>
        <p:spPr>
          <a:xfrm>
            <a:off x="5486400" y="3124200"/>
            <a:ext cx="762000" cy="1371600"/>
          </a:xfrm>
          <a:prstGeom prst="trapezoid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rapezoid 4"/>
          <p:cNvSpPr/>
          <p:nvPr/>
        </p:nvSpPr>
        <p:spPr>
          <a:xfrm>
            <a:off x="3200400" y="3200400"/>
            <a:ext cx="762000" cy="1371600"/>
          </a:xfrm>
          <a:prstGeom prst="trapezoid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Trapezoid 5"/>
          <p:cNvSpPr/>
          <p:nvPr/>
        </p:nvSpPr>
        <p:spPr>
          <a:xfrm>
            <a:off x="762000" y="3429000"/>
            <a:ext cx="762000" cy="1371600"/>
          </a:xfrm>
          <a:prstGeom prst="trapezoid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685800" y="533400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Water Transit Time (WTT)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90600" y="15240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Estimate of the number of days required for average water particle to transit a reservoir (volume/flow)</a:t>
            </a:r>
            <a:endParaRPr lang="en-US" sz="2400" dirty="0"/>
          </a:p>
        </p:txBody>
      </p:sp>
      <p:sp>
        <p:nvSpPr>
          <p:cNvPr id="39" name="Right Brace 38"/>
          <p:cNvSpPr/>
          <p:nvPr/>
        </p:nvSpPr>
        <p:spPr>
          <a:xfrm rot="16200000">
            <a:off x="7362825" y="1857375"/>
            <a:ext cx="209549" cy="2590800"/>
          </a:xfrm>
          <a:prstGeom prst="rightBrac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Brace 39"/>
          <p:cNvSpPr/>
          <p:nvPr/>
        </p:nvSpPr>
        <p:spPr>
          <a:xfrm rot="16200000">
            <a:off x="4610099" y="2552699"/>
            <a:ext cx="228601" cy="1676400"/>
          </a:xfrm>
          <a:prstGeom prst="rightBrac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Brace 40"/>
          <p:cNvSpPr/>
          <p:nvPr/>
        </p:nvSpPr>
        <p:spPr>
          <a:xfrm rot="16200000">
            <a:off x="2247900" y="2781298"/>
            <a:ext cx="228601" cy="1828802"/>
          </a:xfrm>
          <a:prstGeom prst="rightBrac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7010400" y="26670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days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4191000" y="29072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 days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828800" y="32120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 days</a:t>
            </a:r>
            <a:endParaRPr lang="en-US" dirty="0"/>
          </a:p>
        </p:txBody>
      </p:sp>
      <p:sp>
        <p:nvSpPr>
          <p:cNvPr id="45" name="Right Brace 44"/>
          <p:cNvSpPr/>
          <p:nvPr/>
        </p:nvSpPr>
        <p:spPr>
          <a:xfrm rot="5400000">
            <a:off x="4953000" y="1371600"/>
            <a:ext cx="304800" cy="731520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4648200" y="51816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  <a:r>
              <a:rPr lang="en-US" dirty="0" smtClean="0"/>
              <a:t> days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4F35A0A2-7104-4DBA-8BA1-E5426866923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9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/>
      <p:bldP spid="43" grpId="0"/>
      <p:bldP spid="44" grpId="0"/>
      <p:bldP spid="45" grpId="0" animBg="1"/>
      <p:bldP spid="4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28887</TotalTime>
  <Words>814</Words>
  <Application>Microsoft Office PowerPoint</Application>
  <PresentationFormat>On-screen Show (4:3)</PresentationFormat>
  <Paragraphs>216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Calibri</vt:lpstr>
      <vt:lpstr>Default Design</vt:lpstr>
      <vt:lpstr>Survival, travel time and the in-river environment</vt:lpstr>
      <vt:lpstr>Juvenile migration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Objectives: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 Fish and Wildlife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Survival Study Chapter 2</dc:title>
  <dc:creator>Haeseker</dc:creator>
  <cp:lastModifiedBy>Haeseker, Steve</cp:lastModifiedBy>
  <cp:revision>900</cp:revision>
  <cp:lastPrinted>2014-04-18T18:59:01Z</cp:lastPrinted>
  <dcterms:created xsi:type="dcterms:W3CDTF">2007-09-11T18:05:48Z</dcterms:created>
  <dcterms:modified xsi:type="dcterms:W3CDTF">2019-10-29T22:08:54Z</dcterms:modified>
</cp:coreProperties>
</file>