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 id="2147483676" r:id="rId2"/>
  </p:sldMasterIdLst>
  <p:notesMasterIdLst>
    <p:notesMasterId r:id="rId32"/>
  </p:notesMasterIdLst>
  <p:handoutMasterIdLst>
    <p:handoutMasterId r:id="rId33"/>
  </p:handoutMasterIdLst>
  <p:sldIdLst>
    <p:sldId id="287" r:id="rId3"/>
    <p:sldId id="419" r:id="rId4"/>
    <p:sldId id="410" r:id="rId5"/>
    <p:sldId id="428" r:id="rId6"/>
    <p:sldId id="366" r:id="rId7"/>
    <p:sldId id="420" r:id="rId8"/>
    <p:sldId id="367" r:id="rId9"/>
    <p:sldId id="427" r:id="rId10"/>
    <p:sldId id="405" r:id="rId11"/>
    <p:sldId id="375" r:id="rId12"/>
    <p:sldId id="351" r:id="rId13"/>
    <p:sldId id="369" r:id="rId14"/>
    <p:sldId id="391" r:id="rId15"/>
    <p:sldId id="411" r:id="rId16"/>
    <p:sldId id="421" r:id="rId17"/>
    <p:sldId id="422" r:id="rId18"/>
    <p:sldId id="423" r:id="rId19"/>
    <p:sldId id="414" r:id="rId20"/>
    <p:sldId id="424" r:id="rId21"/>
    <p:sldId id="416" r:id="rId22"/>
    <p:sldId id="415" r:id="rId23"/>
    <p:sldId id="425" r:id="rId24"/>
    <p:sldId id="426" r:id="rId25"/>
    <p:sldId id="396" r:id="rId26"/>
    <p:sldId id="399" r:id="rId27"/>
    <p:sldId id="418" r:id="rId28"/>
    <p:sldId id="397" r:id="rId29"/>
    <p:sldId id="355" r:id="rId30"/>
    <p:sldId id="429" r:id="rId31"/>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rin Cooper" initials="EC"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0000FF"/>
    <a:srgbClr val="FF0000"/>
    <a:srgbClr val="FFFFFF"/>
    <a:srgbClr val="FF3300"/>
    <a:srgbClr val="3333CC"/>
    <a:srgbClr val="FF6600"/>
    <a:srgbClr val="FFFF0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218" autoAdjust="0"/>
    <p:restoredTop sz="89502" autoAdjust="0"/>
  </p:normalViewPr>
  <p:slideViewPr>
    <p:cSldViewPr snapToGrid="0">
      <p:cViewPr varScale="1">
        <p:scale>
          <a:sx n="75" d="100"/>
          <a:sy n="75" d="100"/>
        </p:scale>
        <p:origin x="811" y="5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p:cViewPr>
        <p:scale>
          <a:sx n="100" d="100"/>
          <a:sy n="100" d="100"/>
        </p:scale>
        <p:origin x="-1584" y="60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oleObject" Target="file:///\\MOBYDICK\CurrentData\STAFF\Erin\CSS\2018%20Workshop%20Presentation\JV%20Survival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MOBYDICK\CurrentData\STAFF\Erin\CSS\2018%20Workshop%20Presentation\JV%20Survival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7122703412073491E-2"/>
          <c:y val="5.0925925925925923E-2"/>
          <c:w val="0.87573009623797027"/>
          <c:h val="0.82450866508234177"/>
        </c:manualLayout>
      </c:layout>
      <c:lineChart>
        <c:grouping val="standard"/>
        <c:varyColors val="0"/>
        <c:ser>
          <c:idx val="0"/>
          <c:order val="0"/>
          <c:tx>
            <c:v>Steelhead</c:v>
          </c:tx>
          <c:spPr>
            <a:ln w="57150" cap="rnd">
              <a:solidFill>
                <a:schemeClr val="accent1"/>
              </a:solidFill>
              <a:round/>
            </a:ln>
            <a:effectLst/>
          </c:spPr>
          <c:marker>
            <c:symbol val="none"/>
          </c:marker>
          <c:cat>
            <c:numRef>
              <c:f>Sheet1!$E$8:$E$27</c:f>
              <c:numCache>
                <c:formatCode>General</c:formatCode>
                <c:ptCount val="20"/>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numCache>
            </c:numRef>
          </c:cat>
          <c:val>
            <c:numRef>
              <c:f>Sheet1!$F$8:$F$27</c:f>
              <c:numCache>
                <c:formatCode>0%</c:formatCode>
                <c:ptCount val="20"/>
                <c:pt idx="0">
                  <c:v>0.5724958</c:v>
                </c:pt>
                <c:pt idx="1">
                  <c:v>0.6483437666666666</c:v>
                </c:pt>
                <c:pt idx="2">
                  <c:v>0.65858616666666669</c:v>
                </c:pt>
                <c:pt idx="3">
                  <c:v>0.22114150000000002</c:v>
                </c:pt>
                <c:pt idx="4">
                  <c:v>0.67203406666666676</c:v>
                </c:pt>
                <c:pt idx="6">
                  <c:v>0.49103523333333338</c:v>
                </c:pt>
                <c:pt idx="7">
                  <c:v>0.67552920000000005</c:v>
                </c:pt>
                <c:pt idx="8">
                  <c:v>0.6237465333333333</c:v>
                </c:pt>
                <c:pt idx="9">
                  <c:v>0.75553799999999993</c:v>
                </c:pt>
                <c:pt idx="10">
                  <c:v>0.55525596666666666</c:v>
                </c:pt>
                <c:pt idx="11">
                  <c:v>0.54300800000000005</c:v>
                </c:pt>
                <c:pt idx="12">
                  <c:v>0.52791726666666661</c:v>
                </c:pt>
                <c:pt idx="13">
                  <c:v>0.65397836666666664</c:v>
                </c:pt>
                <c:pt idx="14">
                  <c:v>0.56080713333333332</c:v>
                </c:pt>
                <c:pt idx="15">
                  <c:v>0.67936335000000003</c:v>
                </c:pt>
                <c:pt idx="16">
                  <c:v>0.6617666333333333</c:v>
                </c:pt>
                <c:pt idx="17">
                  <c:v>0.68961539999999999</c:v>
                </c:pt>
                <c:pt idx="18">
                  <c:v>0.59562040000000005</c:v>
                </c:pt>
                <c:pt idx="19">
                  <c:v>0.65533333333333332</c:v>
                </c:pt>
              </c:numCache>
            </c:numRef>
          </c:val>
          <c:smooth val="0"/>
          <c:extLst>
            <c:ext xmlns:c16="http://schemas.microsoft.com/office/drawing/2014/chart" uri="{C3380CC4-5D6E-409C-BE32-E72D297353CC}">
              <c16:uniqueId val="{00000000-3E65-483E-B52F-5E3124FCFD76}"/>
            </c:ext>
          </c:extLst>
        </c:ser>
        <c:ser>
          <c:idx val="1"/>
          <c:order val="1"/>
          <c:tx>
            <c:v>Yearling Chinook</c:v>
          </c:tx>
          <c:spPr>
            <a:ln w="57150" cap="rnd">
              <a:solidFill>
                <a:schemeClr val="accent2"/>
              </a:solidFill>
              <a:round/>
            </a:ln>
            <a:effectLst/>
          </c:spPr>
          <c:marker>
            <c:symbol val="none"/>
          </c:marker>
          <c:cat>
            <c:numRef>
              <c:f>Sheet1!$E$8:$E$27</c:f>
              <c:numCache>
                <c:formatCode>General</c:formatCode>
                <c:ptCount val="20"/>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numCache>
            </c:numRef>
          </c:cat>
          <c:val>
            <c:numRef>
              <c:f>Sheet1!$J$8:$J$27</c:f>
              <c:numCache>
                <c:formatCode>0%</c:formatCode>
                <c:ptCount val="20"/>
                <c:pt idx="0">
                  <c:v>0.75195679999999998</c:v>
                </c:pt>
                <c:pt idx="1">
                  <c:v>0.76001189999999996</c:v>
                </c:pt>
                <c:pt idx="2">
                  <c:v>0.78636614999999999</c:v>
                </c:pt>
                <c:pt idx="3">
                  <c:v>0.59746353333333335</c:v>
                </c:pt>
                <c:pt idx="4">
                  <c:v>0.63936103333333338</c:v>
                </c:pt>
                <c:pt idx="6">
                  <c:v>0.52871035</c:v>
                </c:pt>
                <c:pt idx="7">
                  <c:v>0.56011163333333325</c:v>
                </c:pt>
                <c:pt idx="8">
                  <c:v>0.47942790000000002</c:v>
                </c:pt>
                <c:pt idx="9">
                  <c:v>0.66588563333333328</c:v>
                </c:pt>
                <c:pt idx="10">
                  <c:v>0.57489793333333328</c:v>
                </c:pt>
                <c:pt idx="11">
                  <c:v>0.63095119999999993</c:v>
                </c:pt>
                <c:pt idx="12">
                  <c:v>0.49649650000000001</c:v>
                </c:pt>
                <c:pt idx="13">
                  <c:v>0.48942390000000002</c:v>
                </c:pt>
                <c:pt idx="14">
                  <c:v>0.71176284999999995</c:v>
                </c:pt>
                <c:pt idx="15">
                  <c:v>0.7807668333333333</c:v>
                </c:pt>
                <c:pt idx="16">
                  <c:v>0.7064838888888888</c:v>
                </c:pt>
                <c:pt idx="17">
                  <c:v>0.57140326666666663</c:v>
                </c:pt>
                <c:pt idx="18">
                  <c:v>0.67162915000000001</c:v>
                </c:pt>
                <c:pt idx="19">
                  <c:v>0.76</c:v>
                </c:pt>
              </c:numCache>
            </c:numRef>
          </c:val>
          <c:smooth val="0"/>
          <c:extLst>
            <c:ext xmlns:c16="http://schemas.microsoft.com/office/drawing/2014/chart" uri="{C3380CC4-5D6E-409C-BE32-E72D297353CC}">
              <c16:uniqueId val="{00000001-3E65-483E-B52F-5E3124FCFD76}"/>
            </c:ext>
          </c:extLst>
        </c:ser>
        <c:ser>
          <c:idx val="2"/>
          <c:order val="2"/>
          <c:tx>
            <c:v>Sockeye</c:v>
          </c:tx>
          <c:spPr>
            <a:ln w="57150" cap="rnd">
              <a:solidFill>
                <a:schemeClr val="accent3"/>
              </a:solidFill>
              <a:round/>
            </a:ln>
            <a:effectLst/>
          </c:spPr>
          <c:marker>
            <c:symbol val="none"/>
          </c:marker>
          <c:cat>
            <c:numRef>
              <c:f>Sheet1!$E$8:$E$27</c:f>
              <c:numCache>
                <c:formatCode>General</c:formatCode>
                <c:ptCount val="20"/>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numCache>
            </c:numRef>
          </c:cat>
          <c:val>
            <c:numRef>
              <c:f>Sheet1!$N$8:$N$27</c:f>
              <c:numCache>
                <c:formatCode>0%</c:formatCode>
                <c:ptCount val="20"/>
                <c:pt idx="0">
                  <c:v>0.68</c:v>
                </c:pt>
                <c:pt idx="1">
                  <c:v>0.56200000000000006</c:v>
                </c:pt>
                <c:pt idx="2">
                  <c:v>0.55400000000000005</c:v>
                </c:pt>
                <c:pt idx="3">
                  <c:v>0.60699999999999998</c:v>
                </c:pt>
                <c:pt idx="4">
                  <c:v>0.54</c:v>
                </c:pt>
                <c:pt idx="6">
                  <c:v>0.75</c:v>
                </c:pt>
                <c:pt idx="7">
                  <c:v>0.69</c:v>
                </c:pt>
                <c:pt idx="8">
                  <c:v>0.75800000000000001</c:v>
                </c:pt>
                <c:pt idx="9">
                  <c:v>0.58399999999999996</c:v>
                </c:pt>
                <c:pt idx="10">
                  <c:v>0.60899999999999999</c:v>
                </c:pt>
                <c:pt idx="11">
                  <c:v>0.82599999999999996</c:v>
                </c:pt>
                <c:pt idx="12">
                  <c:v>0.78200000000000003</c:v>
                </c:pt>
                <c:pt idx="13">
                  <c:v>0.71899999999999997</c:v>
                </c:pt>
                <c:pt idx="14">
                  <c:v>0.92600000000000005</c:v>
                </c:pt>
                <c:pt idx="15">
                  <c:v>0.79</c:v>
                </c:pt>
                <c:pt idx="16">
                  <c:v>0.44600000000000001</c:v>
                </c:pt>
                <c:pt idx="17">
                  <c:v>0.753</c:v>
                </c:pt>
                <c:pt idx="18">
                  <c:v>0.85599999999999998</c:v>
                </c:pt>
                <c:pt idx="19">
                  <c:v>0.73</c:v>
                </c:pt>
              </c:numCache>
            </c:numRef>
          </c:val>
          <c:smooth val="0"/>
          <c:extLst>
            <c:ext xmlns:c16="http://schemas.microsoft.com/office/drawing/2014/chart" uri="{C3380CC4-5D6E-409C-BE32-E72D297353CC}">
              <c16:uniqueId val="{00000002-3E65-483E-B52F-5E3124FCFD76}"/>
            </c:ext>
          </c:extLst>
        </c:ser>
        <c:dLbls>
          <c:showLegendKey val="0"/>
          <c:showVal val="0"/>
          <c:showCatName val="0"/>
          <c:showSerName val="0"/>
          <c:showPercent val="0"/>
          <c:showBubbleSize val="0"/>
        </c:dLbls>
        <c:smooth val="0"/>
        <c:axId val="-511225744"/>
        <c:axId val="-511234992"/>
      </c:lineChart>
      <c:catAx>
        <c:axId val="-511225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1740000" spcFirstLastPara="1" vertOverflow="ellipsis"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511234992"/>
        <c:crosses val="autoZero"/>
        <c:auto val="1"/>
        <c:lblAlgn val="ctr"/>
        <c:lblOffset val="100"/>
        <c:noMultiLvlLbl val="0"/>
      </c:catAx>
      <c:valAx>
        <c:axId val="-51123499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511225744"/>
        <c:crosses val="autoZero"/>
        <c:crossBetween val="between"/>
      </c:valAx>
      <c:spPr>
        <a:noFill/>
        <a:ln>
          <a:noFill/>
        </a:ln>
        <a:effectLst/>
      </c:spPr>
    </c:plotArea>
    <c:legend>
      <c:legendPos val="r"/>
      <c:layout>
        <c:manualLayout>
          <c:xMode val="edge"/>
          <c:yMode val="edge"/>
          <c:x val="0.72680468066491688"/>
          <c:y val="0.62355242053076698"/>
          <c:w val="0.25375087489063869"/>
          <c:h val="0.2343766404199475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rgbClr val="000000"/>
                </a:solidFill>
                <a:latin typeface="Arial"/>
                <a:ea typeface="Arial"/>
                <a:cs typeface="Arial"/>
              </a:defRPr>
            </a:pPr>
            <a:r>
              <a:rPr lang="en-US"/>
              <a:t>Steelhead</a:t>
            </a:r>
          </a:p>
        </c:rich>
      </c:tx>
      <c:layout>
        <c:manualLayout>
          <c:xMode val="edge"/>
          <c:yMode val="edge"/>
          <c:x val="0.40068074963083705"/>
          <c:y val="2.9762946298379372E-2"/>
        </c:manualLayout>
      </c:layout>
      <c:overlay val="0"/>
      <c:spPr>
        <a:noFill/>
        <a:ln w="25400">
          <a:noFill/>
        </a:ln>
      </c:spPr>
    </c:title>
    <c:autoTitleDeleted val="0"/>
    <c:plotArea>
      <c:layout>
        <c:manualLayout>
          <c:layoutTarget val="inner"/>
          <c:xMode val="edge"/>
          <c:yMode val="edge"/>
          <c:x val="0.10017019068652816"/>
          <c:y val="9.3256930929704357E-2"/>
          <c:w val="0.84142960176683657"/>
          <c:h val="0.72621354723982545"/>
        </c:manualLayout>
      </c:layout>
      <c:scatterChart>
        <c:scatterStyle val="lineMarker"/>
        <c:varyColors val="0"/>
        <c:ser>
          <c:idx val="2"/>
          <c:order val="0"/>
          <c:spPr>
            <a:ln w="38100">
              <a:solidFill>
                <a:schemeClr val="tx1"/>
              </a:solidFill>
              <a:prstDash val="solid"/>
            </a:ln>
          </c:spPr>
          <c:marker>
            <c:symbol val="square"/>
            <c:size val="12"/>
            <c:spPr>
              <a:solidFill>
                <a:schemeClr val="bg1"/>
              </a:solidFill>
              <a:ln>
                <a:solidFill>
                  <a:srgbClr val="000000"/>
                </a:solidFill>
                <a:prstDash val="solid"/>
              </a:ln>
            </c:spPr>
          </c:marker>
          <c:xVal>
            <c:numRef>
              <c:f>st!$AN$9:$AN$28</c:f>
              <c:numCache>
                <c:formatCode>General</c:formatCode>
                <c:ptCount val="20"/>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numCache>
            </c:numRef>
          </c:xVal>
          <c:yVal>
            <c:numRef>
              <c:f>st!$AO$9:$AO$28</c:f>
              <c:numCache>
                <c:formatCode>0.000</c:formatCode>
                <c:ptCount val="20"/>
                <c:pt idx="0">
                  <c:v>0.5724958</c:v>
                </c:pt>
                <c:pt idx="1">
                  <c:v>0.6483437666666666</c:v>
                </c:pt>
                <c:pt idx="2">
                  <c:v>0.65858616666666669</c:v>
                </c:pt>
                <c:pt idx="3">
                  <c:v>0.22114150000000002</c:v>
                </c:pt>
                <c:pt idx="4">
                  <c:v>0.67203406666666676</c:v>
                </c:pt>
                <c:pt idx="6">
                  <c:v>0.49103523333333338</c:v>
                </c:pt>
                <c:pt idx="7">
                  <c:v>0.67552920000000005</c:v>
                </c:pt>
                <c:pt idx="8">
                  <c:v>0.6237465333333333</c:v>
                </c:pt>
                <c:pt idx="9">
                  <c:v>0.75553799999999993</c:v>
                </c:pt>
                <c:pt idx="10">
                  <c:v>0.55525596666666666</c:v>
                </c:pt>
                <c:pt idx="11">
                  <c:v>0.54300800000000005</c:v>
                </c:pt>
                <c:pt idx="12">
                  <c:v>0.52791726666666661</c:v>
                </c:pt>
                <c:pt idx="13">
                  <c:v>0.65397836666666664</c:v>
                </c:pt>
                <c:pt idx="14">
                  <c:v>0.56080713333333332</c:v>
                </c:pt>
                <c:pt idx="15">
                  <c:v>0.67936335000000003</c:v>
                </c:pt>
                <c:pt idx="16">
                  <c:v>0.6617666333333333</c:v>
                </c:pt>
                <c:pt idx="17">
                  <c:v>0.68961539999999999</c:v>
                </c:pt>
                <c:pt idx="18">
                  <c:v>0.59562040000000005</c:v>
                </c:pt>
                <c:pt idx="19">
                  <c:v>0.65533333333333332</c:v>
                </c:pt>
              </c:numCache>
            </c:numRef>
          </c:yVal>
          <c:smooth val="0"/>
          <c:extLst>
            <c:ext xmlns:c16="http://schemas.microsoft.com/office/drawing/2014/chart" uri="{C3380CC4-5D6E-409C-BE32-E72D297353CC}">
              <c16:uniqueId val="{00000000-D994-43E0-BD29-1A2151B44169}"/>
            </c:ext>
          </c:extLst>
        </c:ser>
        <c:ser>
          <c:idx val="1"/>
          <c:order val="1"/>
          <c:spPr>
            <a:ln w="38100">
              <a:solidFill>
                <a:srgbClr val="0070C0"/>
              </a:solidFill>
              <a:prstDash val="solid"/>
            </a:ln>
          </c:spPr>
          <c:marker>
            <c:symbol val="circle"/>
            <c:size val="12"/>
            <c:spPr>
              <a:solidFill>
                <a:srgbClr val="0070C0"/>
              </a:solidFill>
              <a:ln>
                <a:solidFill>
                  <a:srgbClr val="0070C0"/>
                </a:solidFill>
                <a:prstDash val="solid"/>
              </a:ln>
            </c:spPr>
          </c:marker>
          <c:xVal>
            <c:numRef>
              <c:f>st!$AS$9:$AS$28</c:f>
              <c:numCache>
                <c:formatCode>General</c:formatCode>
                <c:ptCount val="20"/>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numCache>
            </c:numRef>
          </c:xVal>
          <c:yVal>
            <c:numRef>
              <c:f>st!$AU$9:$AU$28</c:f>
              <c:numCache>
                <c:formatCode>0.000</c:formatCode>
                <c:ptCount val="20"/>
                <c:pt idx="0">
                  <c:v>0.67739378522161164</c:v>
                </c:pt>
                <c:pt idx="1">
                  <c:v>0.73093377176255869</c:v>
                </c:pt>
                <c:pt idx="2">
                  <c:v>0.59045910721970318</c:v>
                </c:pt>
                <c:pt idx="3">
                  <c:v>0.148820989812921</c:v>
                </c:pt>
                <c:pt idx="4">
                  <c:v>0.51149574949274557</c:v>
                </c:pt>
                <c:pt idx="5">
                  <c:v>0.64589579932097918</c:v>
                </c:pt>
                <c:pt idx="6">
                  <c:v>0.41648387525119573</c:v>
                </c:pt>
                <c:pt idx="7">
                  <c:v>0.52731976954177029</c:v>
                </c:pt>
                <c:pt idx="8">
                  <c:v>0.66626654505168714</c:v>
                </c:pt>
                <c:pt idx="9">
                  <c:v>0.65028037772531033</c:v>
                </c:pt>
                <c:pt idx="10">
                  <c:v>0.71680350685449346</c:v>
                </c:pt>
                <c:pt idx="11">
                  <c:v>0.76404823858848248</c:v>
                </c:pt>
                <c:pt idx="12">
                  <c:v>0.7948859759433039</c:v>
                </c:pt>
                <c:pt idx="13">
                  <c:v>0.73154998140241323</c:v>
                </c:pt>
                <c:pt idx="14">
                  <c:v>0.67131437029095842</c:v>
                </c:pt>
                <c:pt idx="15">
                  <c:v>0.63516316013663454</c:v>
                </c:pt>
                <c:pt idx="16">
                  <c:v>0.72066281549448075</c:v>
                </c:pt>
                <c:pt idx="17">
                  <c:v>0.70524336551217282</c:v>
                </c:pt>
                <c:pt idx="18">
                  <c:v>0.66968015319518726</c:v>
                </c:pt>
                <c:pt idx="19">
                  <c:v>0.64831666666666676</c:v>
                </c:pt>
              </c:numCache>
            </c:numRef>
          </c:yVal>
          <c:smooth val="0"/>
          <c:extLst>
            <c:ext xmlns:c16="http://schemas.microsoft.com/office/drawing/2014/chart" uri="{C3380CC4-5D6E-409C-BE32-E72D297353CC}">
              <c16:uniqueId val="{00000001-D994-43E0-BD29-1A2151B44169}"/>
            </c:ext>
          </c:extLst>
        </c:ser>
        <c:dLbls>
          <c:showLegendKey val="0"/>
          <c:showVal val="0"/>
          <c:showCatName val="0"/>
          <c:showSerName val="0"/>
          <c:showPercent val="0"/>
          <c:showBubbleSize val="0"/>
        </c:dLbls>
        <c:axId val="-420099824"/>
        <c:axId val="-420100368"/>
      </c:scatterChart>
      <c:valAx>
        <c:axId val="-420099824"/>
        <c:scaling>
          <c:orientation val="minMax"/>
          <c:max val="2017"/>
          <c:min val="1996"/>
        </c:scaling>
        <c:delete val="0"/>
        <c:axPos val="b"/>
        <c:title>
          <c:tx>
            <c:rich>
              <a:bodyPr/>
              <a:lstStyle/>
              <a:p>
                <a:pPr>
                  <a:defRPr sz="1800" b="1" i="0" u="none" strike="noStrike" baseline="0">
                    <a:solidFill>
                      <a:srgbClr val="000000"/>
                    </a:solidFill>
                    <a:latin typeface="Arial"/>
                    <a:ea typeface="Arial"/>
                    <a:cs typeface="Arial"/>
                  </a:defRPr>
                </a:pPr>
                <a:r>
                  <a:rPr lang="en-US"/>
                  <a:t>Smolt Migration Year</a:t>
                </a:r>
              </a:p>
            </c:rich>
          </c:tx>
          <c:layout>
            <c:manualLayout>
              <c:xMode val="edge"/>
              <c:yMode val="edge"/>
              <c:x val="0.31386659305316383"/>
              <c:y val="0.90677477815273089"/>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1400" b="1" i="0" u="none" strike="noStrike" baseline="0">
                <a:solidFill>
                  <a:srgbClr val="000000"/>
                </a:solidFill>
                <a:latin typeface="Arial"/>
                <a:ea typeface="Arial"/>
                <a:cs typeface="Arial"/>
              </a:defRPr>
            </a:pPr>
            <a:endParaRPr lang="en-US"/>
          </a:p>
        </c:txPr>
        <c:crossAx val="-420100368"/>
        <c:crosses val="autoZero"/>
        <c:crossBetween val="midCat"/>
        <c:majorUnit val="2"/>
      </c:valAx>
      <c:valAx>
        <c:axId val="-420100368"/>
        <c:scaling>
          <c:orientation val="minMax"/>
          <c:max val="1"/>
        </c:scaling>
        <c:delete val="0"/>
        <c:axPos val="l"/>
        <c:numFmt formatCode="0.0" sourceLinked="0"/>
        <c:majorTickMark val="out"/>
        <c:minorTickMark val="none"/>
        <c:tickLblPos val="nextTo"/>
        <c:spPr>
          <a:ln w="3175">
            <a:solidFill>
              <a:srgbClr val="000000"/>
            </a:solidFill>
            <a:prstDash val="solid"/>
          </a:ln>
        </c:spPr>
        <c:txPr>
          <a:bodyPr rot="0" vert="horz"/>
          <a:lstStyle/>
          <a:p>
            <a:pPr>
              <a:defRPr sz="1400" b="1" i="0" u="none" strike="noStrike" baseline="0">
                <a:solidFill>
                  <a:srgbClr val="000000"/>
                </a:solidFill>
                <a:latin typeface="Arial"/>
                <a:ea typeface="Arial"/>
                <a:cs typeface="Arial"/>
              </a:defRPr>
            </a:pPr>
            <a:endParaRPr lang="en-US"/>
          </a:p>
        </c:txPr>
        <c:crossAx val="-420099824"/>
        <c:crosses val="autoZero"/>
        <c:crossBetween val="midCat"/>
        <c:majorUnit val="0.2"/>
        <c:minorUnit val="0.05"/>
      </c:valAx>
      <c:spPr>
        <a:noFill/>
        <a:ln w="25400">
          <a:noFill/>
        </a:ln>
      </c:spPr>
    </c:plotArea>
    <c:plotVisOnly val="1"/>
    <c:dispBlanksAs val="gap"/>
    <c:showDLblsOverMax val="0"/>
  </c:chart>
  <c:spPr>
    <a:solidFill>
      <a:srgbClr val="FFFFFF"/>
    </a:solidFill>
    <a:ln w="9525">
      <a:noFill/>
    </a:ln>
  </c:spPr>
  <c:txPr>
    <a:bodyPr/>
    <a:lstStyle/>
    <a:p>
      <a:pPr>
        <a:defRPr sz="975" b="0" i="0" u="none" strike="noStrike" baseline="0">
          <a:solidFill>
            <a:srgbClr val="000000"/>
          </a:solidFill>
          <a:latin typeface="Arial"/>
          <a:ea typeface="Arial"/>
          <a:cs typeface="Arial"/>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rgbClr val="000000"/>
                </a:solidFill>
                <a:latin typeface="Arial"/>
                <a:ea typeface="Arial"/>
                <a:cs typeface="Arial"/>
              </a:defRPr>
            </a:pPr>
            <a:r>
              <a:rPr lang="en-US"/>
              <a:t>Yearling Chinook</a:t>
            </a:r>
          </a:p>
        </c:rich>
      </c:tx>
      <c:layout>
        <c:manualLayout>
          <c:xMode val="edge"/>
          <c:yMode val="edge"/>
          <c:x val="0.32831858329266628"/>
          <c:y val="2.9851641679118471E-2"/>
        </c:manualLayout>
      </c:layout>
      <c:overlay val="0"/>
      <c:spPr>
        <a:noFill/>
        <a:ln w="25400">
          <a:noFill/>
        </a:ln>
      </c:spPr>
    </c:title>
    <c:autoTitleDeleted val="0"/>
    <c:plotArea>
      <c:layout>
        <c:manualLayout>
          <c:layoutTarget val="inner"/>
          <c:xMode val="edge"/>
          <c:yMode val="edge"/>
          <c:x val="0.10050569449454662"/>
          <c:y val="0.11087774527622891"/>
          <c:w val="0.84257273884594919"/>
          <c:h val="0.7100440226343121"/>
        </c:manualLayout>
      </c:layout>
      <c:scatterChart>
        <c:scatterStyle val="lineMarker"/>
        <c:varyColors val="0"/>
        <c:ser>
          <c:idx val="2"/>
          <c:order val="0"/>
          <c:spPr>
            <a:ln w="38100">
              <a:solidFill>
                <a:srgbClr val="000000"/>
              </a:solidFill>
              <a:prstDash val="solid"/>
            </a:ln>
          </c:spPr>
          <c:marker>
            <c:symbol val="square"/>
            <c:size val="12"/>
            <c:spPr>
              <a:solidFill>
                <a:srgbClr val="FFFFFF"/>
              </a:solidFill>
              <a:ln>
                <a:solidFill>
                  <a:srgbClr val="000000"/>
                </a:solidFill>
                <a:prstDash val="solid"/>
              </a:ln>
            </c:spPr>
          </c:marker>
          <c:xVal>
            <c:numRef>
              <c:f>'ch1'!$AN$9:$AN$28</c:f>
              <c:numCache>
                <c:formatCode>General</c:formatCode>
                <c:ptCount val="20"/>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numCache>
            </c:numRef>
          </c:xVal>
          <c:yVal>
            <c:numRef>
              <c:f>'ch1'!$AO$9:$AO$28</c:f>
              <c:numCache>
                <c:formatCode>0.000</c:formatCode>
                <c:ptCount val="20"/>
                <c:pt idx="0">
                  <c:v>0.75195679999999998</c:v>
                </c:pt>
                <c:pt idx="1">
                  <c:v>0.76001189999999996</c:v>
                </c:pt>
                <c:pt idx="2">
                  <c:v>0.78636614999999999</c:v>
                </c:pt>
                <c:pt idx="3">
                  <c:v>0.59746353333333335</c:v>
                </c:pt>
                <c:pt idx="4">
                  <c:v>0.63936103333333338</c:v>
                </c:pt>
                <c:pt idx="6" formatCode="General">
                  <c:v>0.52871035</c:v>
                </c:pt>
                <c:pt idx="7">
                  <c:v>0.56011163333333325</c:v>
                </c:pt>
                <c:pt idx="8">
                  <c:v>0.47942790000000002</c:v>
                </c:pt>
                <c:pt idx="9">
                  <c:v>0.66588563333333328</c:v>
                </c:pt>
                <c:pt idx="10">
                  <c:v>0.57489793333333328</c:v>
                </c:pt>
                <c:pt idx="11">
                  <c:v>0.63095119999999993</c:v>
                </c:pt>
                <c:pt idx="12">
                  <c:v>0.49649650000000001</c:v>
                </c:pt>
                <c:pt idx="13">
                  <c:v>0.48942390000000002</c:v>
                </c:pt>
                <c:pt idx="14" formatCode="0.00">
                  <c:v>0.71176284999999995</c:v>
                </c:pt>
                <c:pt idx="15" formatCode="0.00">
                  <c:v>0.7807668333333333</c:v>
                </c:pt>
                <c:pt idx="16" formatCode="0.00">
                  <c:v>0.7064838888888888</c:v>
                </c:pt>
                <c:pt idx="17" formatCode="0.00">
                  <c:v>0.57140326666666663</c:v>
                </c:pt>
                <c:pt idx="18" formatCode="General">
                  <c:v>0.67162915000000001</c:v>
                </c:pt>
                <c:pt idx="19">
                  <c:v>0.60066666666666668</c:v>
                </c:pt>
              </c:numCache>
            </c:numRef>
          </c:yVal>
          <c:smooth val="0"/>
          <c:extLst>
            <c:ext xmlns:c16="http://schemas.microsoft.com/office/drawing/2014/chart" uri="{C3380CC4-5D6E-409C-BE32-E72D297353CC}">
              <c16:uniqueId val="{00000000-3CC8-4B4D-A115-48E29BCD19B9}"/>
            </c:ext>
          </c:extLst>
        </c:ser>
        <c:ser>
          <c:idx val="3"/>
          <c:order val="1"/>
          <c:spPr>
            <a:ln w="38100">
              <a:solidFill>
                <a:srgbClr val="0070C0"/>
              </a:solidFill>
              <a:prstDash val="solid"/>
            </a:ln>
          </c:spPr>
          <c:marker>
            <c:symbol val="circle"/>
            <c:size val="12"/>
            <c:spPr>
              <a:solidFill>
                <a:srgbClr val="0070C0"/>
              </a:solidFill>
              <a:ln>
                <a:solidFill>
                  <a:srgbClr val="0070C0"/>
                </a:solidFill>
                <a:prstDash val="solid"/>
              </a:ln>
            </c:spPr>
          </c:marker>
          <c:xVal>
            <c:numRef>
              <c:f>'ch1'!$AS$9:$AS$28</c:f>
              <c:numCache>
                <c:formatCode>General</c:formatCode>
                <c:ptCount val="20"/>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numCache>
            </c:numRef>
          </c:xVal>
          <c:yVal>
            <c:numRef>
              <c:f>'ch1'!$AT$9:$AT$28</c:f>
              <c:numCache>
                <c:formatCode>0.000</c:formatCode>
                <c:ptCount val="20"/>
                <c:pt idx="0">
                  <c:v>0.79373926970416664</c:v>
                </c:pt>
                <c:pt idx="1">
                  <c:v>0.77942698394217025</c:v>
                </c:pt>
                <c:pt idx="2">
                  <c:v>0.77910401203202206</c:v>
                </c:pt>
                <c:pt idx="3">
                  <c:v>0.52108526427723034</c:v>
                </c:pt>
                <c:pt idx="4">
                  <c:v>0.68853967840139008</c:v>
                </c:pt>
                <c:pt idx="5">
                  <c:v>0.77173501221434415</c:v>
                </c:pt>
                <c:pt idx="6">
                  <c:v>0.67571202852825896</c:v>
                </c:pt>
                <c:pt idx="7">
                  <c:v>0.74266820213127893</c:v>
                </c:pt>
                <c:pt idx="8">
                  <c:v>0.67966736765838809</c:v>
                </c:pt>
                <c:pt idx="9">
                  <c:v>0.74476991788383606</c:v>
                </c:pt>
                <c:pt idx="10">
                  <c:v>0.6933212218305953</c:v>
                </c:pt>
                <c:pt idx="11">
                  <c:v>0.79126240845563112</c:v>
                </c:pt>
                <c:pt idx="12">
                  <c:v>0.80532070411388845</c:v>
                </c:pt>
                <c:pt idx="13">
                  <c:v>0.73673252534325839</c:v>
                </c:pt>
                <c:pt idx="14">
                  <c:v>0.73878306042452202</c:v>
                </c:pt>
                <c:pt idx="15">
                  <c:v>0.77632534401246944</c:v>
                </c:pt>
                <c:pt idx="16">
                  <c:v>0.81448540084225796</c:v>
                </c:pt>
                <c:pt idx="17">
                  <c:v>0.75621291401929425</c:v>
                </c:pt>
                <c:pt idx="18">
                  <c:v>0.67572426352357406</c:v>
                </c:pt>
                <c:pt idx="19">
                  <c:v>0.69000000000000006</c:v>
                </c:pt>
              </c:numCache>
            </c:numRef>
          </c:yVal>
          <c:smooth val="0"/>
          <c:extLst>
            <c:ext xmlns:c16="http://schemas.microsoft.com/office/drawing/2014/chart" uri="{C3380CC4-5D6E-409C-BE32-E72D297353CC}">
              <c16:uniqueId val="{00000001-3CC8-4B4D-A115-48E29BCD19B9}"/>
            </c:ext>
          </c:extLst>
        </c:ser>
        <c:dLbls>
          <c:showLegendKey val="0"/>
          <c:showVal val="0"/>
          <c:showCatName val="0"/>
          <c:showSerName val="0"/>
          <c:showPercent val="0"/>
          <c:showBubbleSize val="0"/>
        </c:dLbls>
        <c:axId val="-507831792"/>
        <c:axId val="-507836688"/>
      </c:scatterChart>
      <c:valAx>
        <c:axId val="-507831792"/>
        <c:scaling>
          <c:orientation val="minMax"/>
          <c:max val="2017"/>
          <c:min val="1996"/>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sz="1400" b="1" i="0" u="none" strike="noStrike" baseline="0">
                <a:solidFill>
                  <a:srgbClr val="000000"/>
                </a:solidFill>
                <a:latin typeface="Arial"/>
                <a:ea typeface="Arial"/>
                <a:cs typeface="Arial"/>
              </a:defRPr>
            </a:pPr>
            <a:endParaRPr lang="en-US"/>
          </a:p>
        </c:txPr>
        <c:crossAx val="-507836688"/>
        <c:crosses val="autoZero"/>
        <c:crossBetween val="midCat"/>
        <c:majorUnit val="2"/>
      </c:valAx>
      <c:valAx>
        <c:axId val="-507836688"/>
        <c:scaling>
          <c:orientation val="minMax"/>
          <c:max val="1"/>
          <c:min val="0.4"/>
        </c:scaling>
        <c:delete val="0"/>
        <c:axPos val="l"/>
        <c:numFmt formatCode="0.0" sourceLinked="0"/>
        <c:majorTickMark val="out"/>
        <c:minorTickMark val="none"/>
        <c:tickLblPos val="nextTo"/>
        <c:spPr>
          <a:ln w="3175">
            <a:solidFill>
              <a:srgbClr val="000000"/>
            </a:solidFill>
            <a:prstDash val="solid"/>
          </a:ln>
        </c:spPr>
        <c:txPr>
          <a:bodyPr rot="0" vert="horz"/>
          <a:lstStyle/>
          <a:p>
            <a:pPr>
              <a:defRPr sz="1400" b="1" i="0" u="none" strike="noStrike" baseline="0">
                <a:solidFill>
                  <a:srgbClr val="000000"/>
                </a:solidFill>
                <a:latin typeface="Arial"/>
                <a:ea typeface="Arial"/>
                <a:cs typeface="Arial"/>
              </a:defRPr>
            </a:pPr>
            <a:endParaRPr lang="en-US"/>
          </a:p>
        </c:txPr>
        <c:crossAx val="-507831792"/>
        <c:crosses val="autoZero"/>
        <c:crossBetween val="midCat"/>
        <c:majorUnit val="0.2"/>
        <c:minorUnit val="0.05"/>
      </c:valAx>
      <c:spPr>
        <a:noFill/>
        <a:ln w="25400">
          <a:noFill/>
        </a:ln>
      </c:spPr>
    </c:plotArea>
    <c:plotVisOnly val="1"/>
    <c:dispBlanksAs val="gap"/>
    <c:showDLblsOverMax val="0"/>
  </c:chart>
  <c:spPr>
    <a:solidFill>
      <a:srgbClr val="FFFFFF"/>
    </a:solidFill>
    <a:ln w="9525">
      <a:noFill/>
    </a:ln>
  </c:spPr>
  <c:txPr>
    <a:bodyPr/>
    <a:lstStyle/>
    <a:p>
      <a:pPr>
        <a:defRPr sz="975" b="0" i="0" u="none" strike="noStrike" baseline="0">
          <a:solidFill>
            <a:srgbClr val="000000"/>
          </a:solidFill>
          <a:latin typeface="Arial"/>
          <a:ea typeface="Arial"/>
          <a:cs typeface="Arial"/>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4210" name="Rectangle 2"/>
          <p:cNvSpPr>
            <a:spLocks noGrp="1" noChangeArrowheads="1"/>
          </p:cNvSpPr>
          <p:nvPr>
            <p:ph type="hdr" sz="quarter"/>
          </p:nvPr>
        </p:nvSpPr>
        <p:spPr bwMode="auto">
          <a:xfrm>
            <a:off x="0" y="0"/>
            <a:ext cx="3038475" cy="465138"/>
          </a:xfrm>
          <a:prstGeom prst="rect">
            <a:avLst/>
          </a:prstGeom>
          <a:noFill/>
          <a:ln>
            <a:noFill/>
          </a:ln>
          <a:effectLst/>
          <a:extLst/>
        </p:spPr>
        <p:txBody>
          <a:bodyPr vert="horz" wrap="square" lIns="93177" tIns="46589" rIns="93177" bIns="46589" numCol="1" anchor="t" anchorCtr="0" compatLnSpc="1">
            <a:prstTxWarp prst="textNoShape">
              <a:avLst/>
            </a:prstTxWarp>
          </a:bodyPr>
          <a:lstStyle>
            <a:lvl1pPr defTabSz="931863">
              <a:spcBef>
                <a:spcPct val="0"/>
              </a:spcBef>
              <a:buClrTx/>
              <a:defRPr sz="1200">
                <a:effectLst/>
                <a:latin typeface="Arial" charset="0"/>
              </a:defRPr>
            </a:lvl1pPr>
          </a:lstStyle>
          <a:p>
            <a:pPr>
              <a:defRPr/>
            </a:pPr>
            <a:endParaRPr lang="en-US" dirty="0"/>
          </a:p>
        </p:txBody>
      </p:sp>
      <p:sp>
        <p:nvSpPr>
          <p:cNvPr id="94211" name="Rectangle 3"/>
          <p:cNvSpPr>
            <a:spLocks noGrp="1" noChangeArrowheads="1"/>
          </p:cNvSpPr>
          <p:nvPr>
            <p:ph type="dt" sz="quarter" idx="1"/>
          </p:nvPr>
        </p:nvSpPr>
        <p:spPr bwMode="auto">
          <a:xfrm>
            <a:off x="3970338" y="0"/>
            <a:ext cx="3038475" cy="465138"/>
          </a:xfrm>
          <a:prstGeom prst="rect">
            <a:avLst/>
          </a:prstGeom>
          <a:noFill/>
          <a:ln>
            <a:noFill/>
          </a:ln>
          <a:effectLst/>
          <a:extLst/>
        </p:spPr>
        <p:txBody>
          <a:bodyPr vert="horz" wrap="square" lIns="93177" tIns="46589" rIns="93177" bIns="46589" numCol="1" anchor="t" anchorCtr="0" compatLnSpc="1">
            <a:prstTxWarp prst="textNoShape">
              <a:avLst/>
            </a:prstTxWarp>
          </a:bodyPr>
          <a:lstStyle>
            <a:lvl1pPr algn="r" defTabSz="931863">
              <a:spcBef>
                <a:spcPct val="0"/>
              </a:spcBef>
              <a:buClrTx/>
              <a:defRPr sz="1200">
                <a:effectLst/>
                <a:latin typeface="Arial" charset="0"/>
              </a:defRPr>
            </a:lvl1pPr>
          </a:lstStyle>
          <a:p>
            <a:pPr>
              <a:defRPr/>
            </a:pPr>
            <a:endParaRPr lang="en-US" dirty="0"/>
          </a:p>
        </p:txBody>
      </p:sp>
      <p:sp>
        <p:nvSpPr>
          <p:cNvPr id="94212" name="Rectangle 4"/>
          <p:cNvSpPr>
            <a:spLocks noGrp="1" noChangeArrowheads="1"/>
          </p:cNvSpPr>
          <p:nvPr>
            <p:ph type="ftr" sz="quarter" idx="2"/>
          </p:nvPr>
        </p:nvSpPr>
        <p:spPr bwMode="auto">
          <a:xfrm>
            <a:off x="0" y="8829675"/>
            <a:ext cx="3038475" cy="465138"/>
          </a:xfrm>
          <a:prstGeom prst="rect">
            <a:avLst/>
          </a:prstGeom>
          <a:noFill/>
          <a:ln>
            <a:noFill/>
          </a:ln>
          <a:effectLst/>
          <a:extLst/>
        </p:spPr>
        <p:txBody>
          <a:bodyPr vert="horz" wrap="square" lIns="93177" tIns="46589" rIns="93177" bIns="46589" numCol="1" anchor="b" anchorCtr="0" compatLnSpc="1">
            <a:prstTxWarp prst="textNoShape">
              <a:avLst/>
            </a:prstTxWarp>
          </a:bodyPr>
          <a:lstStyle>
            <a:lvl1pPr defTabSz="931863">
              <a:spcBef>
                <a:spcPct val="0"/>
              </a:spcBef>
              <a:buClrTx/>
              <a:defRPr sz="1200">
                <a:effectLst/>
                <a:latin typeface="Arial" charset="0"/>
              </a:defRPr>
            </a:lvl1pPr>
          </a:lstStyle>
          <a:p>
            <a:pPr>
              <a:defRPr/>
            </a:pPr>
            <a:endParaRPr lang="en-US" dirty="0"/>
          </a:p>
        </p:txBody>
      </p:sp>
      <p:sp>
        <p:nvSpPr>
          <p:cNvPr id="94213" name="Rectangle 5"/>
          <p:cNvSpPr>
            <a:spLocks noGrp="1" noChangeArrowheads="1"/>
          </p:cNvSpPr>
          <p:nvPr>
            <p:ph type="sldNum" sz="quarter" idx="3"/>
          </p:nvPr>
        </p:nvSpPr>
        <p:spPr bwMode="auto">
          <a:xfrm>
            <a:off x="3970338" y="8829675"/>
            <a:ext cx="3038475" cy="465138"/>
          </a:xfrm>
          <a:prstGeom prst="rect">
            <a:avLst/>
          </a:prstGeom>
          <a:noFill/>
          <a:ln>
            <a:noFill/>
          </a:ln>
          <a:effectLst/>
          <a:extLst/>
        </p:spPr>
        <p:txBody>
          <a:bodyPr vert="horz" wrap="square" lIns="93177" tIns="46589" rIns="93177" bIns="46589" numCol="1" anchor="b" anchorCtr="0" compatLnSpc="1">
            <a:prstTxWarp prst="textNoShape">
              <a:avLst/>
            </a:prstTxWarp>
          </a:bodyPr>
          <a:lstStyle>
            <a:lvl1pPr algn="r" defTabSz="931863">
              <a:spcBef>
                <a:spcPct val="0"/>
              </a:spcBef>
              <a:buClrTx/>
              <a:defRPr sz="1200">
                <a:effectLst/>
                <a:latin typeface="Arial" charset="0"/>
              </a:defRPr>
            </a:lvl1pPr>
          </a:lstStyle>
          <a:p>
            <a:pPr>
              <a:defRPr/>
            </a:pPr>
            <a:fld id="{FE75BAA1-23E0-4D62-997A-EF625BAB5143}" type="slidenum">
              <a:rPr lang="en-US"/>
              <a:pPr>
                <a:defRPr/>
              </a:pPr>
              <a:t>‹#›</a:t>
            </a:fld>
            <a:endParaRPr lang="en-US" dirty="0"/>
          </a:p>
        </p:txBody>
      </p:sp>
    </p:spTree>
    <p:extLst>
      <p:ext uri="{BB962C8B-B14F-4D97-AF65-F5344CB8AC3E}">
        <p14:creationId xmlns:p14="http://schemas.microsoft.com/office/powerpoint/2010/main" val="32013033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hdr" sz="quarter"/>
          </p:nvPr>
        </p:nvSpPr>
        <p:spPr bwMode="auto">
          <a:xfrm>
            <a:off x="0" y="0"/>
            <a:ext cx="3038475" cy="465138"/>
          </a:xfrm>
          <a:prstGeom prst="rect">
            <a:avLst/>
          </a:prstGeom>
          <a:noFill/>
          <a:ln>
            <a:noFill/>
          </a:ln>
          <a:effectLst/>
          <a:extLst/>
        </p:spPr>
        <p:txBody>
          <a:bodyPr vert="horz" wrap="square" lIns="93177" tIns="46589" rIns="93177" bIns="46589" numCol="1" anchor="t" anchorCtr="0" compatLnSpc="1">
            <a:prstTxWarp prst="textNoShape">
              <a:avLst/>
            </a:prstTxWarp>
          </a:bodyPr>
          <a:lstStyle>
            <a:lvl1pPr defTabSz="931863">
              <a:spcBef>
                <a:spcPct val="0"/>
              </a:spcBef>
              <a:buClrTx/>
              <a:defRPr sz="1200">
                <a:effectLst/>
                <a:latin typeface="Arial" charset="0"/>
              </a:defRPr>
            </a:lvl1pPr>
          </a:lstStyle>
          <a:p>
            <a:pPr>
              <a:defRPr/>
            </a:pPr>
            <a:endParaRPr lang="en-US" dirty="0"/>
          </a:p>
        </p:txBody>
      </p:sp>
      <p:sp>
        <p:nvSpPr>
          <p:cNvPr id="51203" name="Rectangle 3"/>
          <p:cNvSpPr>
            <a:spLocks noGrp="1" noChangeArrowheads="1"/>
          </p:cNvSpPr>
          <p:nvPr>
            <p:ph type="dt" idx="1"/>
          </p:nvPr>
        </p:nvSpPr>
        <p:spPr bwMode="auto">
          <a:xfrm>
            <a:off x="3970338" y="0"/>
            <a:ext cx="3038475" cy="465138"/>
          </a:xfrm>
          <a:prstGeom prst="rect">
            <a:avLst/>
          </a:prstGeom>
          <a:noFill/>
          <a:ln>
            <a:noFill/>
          </a:ln>
          <a:effectLst/>
          <a:extLst/>
        </p:spPr>
        <p:txBody>
          <a:bodyPr vert="horz" wrap="square" lIns="93177" tIns="46589" rIns="93177" bIns="46589" numCol="1" anchor="t" anchorCtr="0" compatLnSpc="1">
            <a:prstTxWarp prst="textNoShape">
              <a:avLst/>
            </a:prstTxWarp>
          </a:bodyPr>
          <a:lstStyle>
            <a:lvl1pPr algn="r" defTabSz="931863">
              <a:spcBef>
                <a:spcPct val="0"/>
              </a:spcBef>
              <a:buClrTx/>
              <a:defRPr sz="1200">
                <a:effectLst/>
                <a:latin typeface="Arial" charset="0"/>
              </a:defRPr>
            </a:lvl1pPr>
          </a:lstStyle>
          <a:p>
            <a:pPr>
              <a:defRPr/>
            </a:pPr>
            <a:endParaRPr lang="en-US" dirty="0"/>
          </a:p>
        </p:txBody>
      </p:sp>
      <p:sp>
        <p:nvSpPr>
          <p:cNvPr id="1331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51205" name="Rectangle 5"/>
          <p:cNvSpPr>
            <a:spLocks noGrp="1" noChangeArrowheads="1"/>
          </p:cNvSpPr>
          <p:nvPr>
            <p:ph type="body" sz="quarter" idx="3"/>
          </p:nvPr>
        </p:nvSpPr>
        <p:spPr bwMode="auto">
          <a:xfrm>
            <a:off x="701675" y="4416425"/>
            <a:ext cx="5607050" cy="4183063"/>
          </a:xfrm>
          <a:prstGeom prst="rect">
            <a:avLst/>
          </a:prstGeom>
          <a:noFill/>
          <a:ln>
            <a:noFill/>
          </a:ln>
          <a:effectLst/>
          <a:extLst/>
        </p:spPr>
        <p:txBody>
          <a:bodyPr vert="horz" wrap="square" lIns="93177" tIns="46589" rIns="93177" bIns="4658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06" name="Rectangle 6"/>
          <p:cNvSpPr>
            <a:spLocks noGrp="1" noChangeArrowheads="1"/>
          </p:cNvSpPr>
          <p:nvPr>
            <p:ph type="ftr" sz="quarter" idx="4"/>
          </p:nvPr>
        </p:nvSpPr>
        <p:spPr bwMode="auto">
          <a:xfrm>
            <a:off x="0" y="8829675"/>
            <a:ext cx="3038475" cy="465138"/>
          </a:xfrm>
          <a:prstGeom prst="rect">
            <a:avLst/>
          </a:prstGeom>
          <a:noFill/>
          <a:ln>
            <a:noFill/>
          </a:ln>
          <a:effectLst/>
          <a:extLst/>
        </p:spPr>
        <p:txBody>
          <a:bodyPr vert="horz" wrap="square" lIns="93177" tIns="46589" rIns="93177" bIns="46589" numCol="1" anchor="b" anchorCtr="0" compatLnSpc="1">
            <a:prstTxWarp prst="textNoShape">
              <a:avLst/>
            </a:prstTxWarp>
          </a:bodyPr>
          <a:lstStyle>
            <a:lvl1pPr defTabSz="931863">
              <a:spcBef>
                <a:spcPct val="0"/>
              </a:spcBef>
              <a:buClrTx/>
              <a:defRPr sz="1200">
                <a:effectLst/>
                <a:latin typeface="Arial" charset="0"/>
              </a:defRPr>
            </a:lvl1pPr>
          </a:lstStyle>
          <a:p>
            <a:pPr>
              <a:defRPr/>
            </a:pPr>
            <a:endParaRPr lang="en-US" dirty="0"/>
          </a:p>
        </p:txBody>
      </p:sp>
      <p:sp>
        <p:nvSpPr>
          <p:cNvPr id="51207" name="Rectangle 7"/>
          <p:cNvSpPr>
            <a:spLocks noGrp="1" noChangeArrowheads="1"/>
          </p:cNvSpPr>
          <p:nvPr>
            <p:ph type="sldNum" sz="quarter" idx="5"/>
          </p:nvPr>
        </p:nvSpPr>
        <p:spPr bwMode="auto">
          <a:xfrm>
            <a:off x="3970338" y="8829675"/>
            <a:ext cx="3038475" cy="465138"/>
          </a:xfrm>
          <a:prstGeom prst="rect">
            <a:avLst/>
          </a:prstGeom>
          <a:noFill/>
          <a:ln>
            <a:noFill/>
          </a:ln>
          <a:effectLst/>
          <a:extLst/>
        </p:spPr>
        <p:txBody>
          <a:bodyPr vert="horz" wrap="square" lIns="93177" tIns="46589" rIns="93177" bIns="46589" numCol="1" anchor="b" anchorCtr="0" compatLnSpc="1">
            <a:prstTxWarp prst="textNoShape">
              <a:avLst/>
            </a:prstTxWarp>
          </a:bodyPr>
          <a:lstStyle>
            <a:lvl1pPr algn="r" defTabSz="931863">
              <a:spcBef>
                <a:spcPct val="0"/>
              </a:spcBef>
              <a:buClrTx/>
              <a:defRPr sz="1200">
                <a:effectLst/>
                <a:latin typeface="Arial" charset="0"/>
              </a:defRPr>
            </a:lvl1pPr>
          </a:lstStyle>
          <a:p>
            <a:pPr>
              <a:defRPr/>
            </a:pPr>
            <a:fld id="{8CE0D2B8-BDBB-46D2-9F20-5FC5FB3A7C7B}" type="slidenum">
              <a:rPr lang="en-US"/>
              <a:pPr>
                <a:defRPr/>
              </a:pPr>
              <a:t>‹#›</a:t>
            </a:fld>
            <a:endParaRPr lang="en-US" dirty="0"/>
          </a:p>
        </p:txBody>
      </p:sp>
    </p:spTree>
    <p:extLst>
      <p:ext uri="{BB962C8B-B14F-4D97-AF65-F5344CB8AC3E}">
        <p14:creationId xmlns:p14="http://schemas.microsoft.com/office/powerpoint/2010/main" val="30663564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a:ln>
            <a:miter lim="800000"/>
            <a:headEnd/>
            <a:tailEnd/>
          </a:ln>
        </p:spPr>
        <p:txBody>
          <a:bodyPr/>
          <a:lstStyle/>
          <a:p>
            <a:fld id="{B11A3E5F-82DF-4BA4-AC5C-F947C4B8965D}" type="slidenum">
              <a:rPr lang="en-US" smtClean="0"/>
              <a:pPr/>
              <a:t>1</a:t>
            </a:fld>
            <a:endParaRPr lang="en-US" dirty="0" smtClean="0"/>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35991916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a:ln/>
        </p:spPr>
      </p:sp>
      <p:sp>
        <p:nvSpPr>
          <p:cNvPr id="34818" name="Notes Placeholder 2"/>
          <p:cNvSpPr>
            <a:spLocks noGrp="1"/>
          </p:cNvSpPr>
          <p:nvPr>
            <p:ph type="body" idx="1"/>
          </p:nvPr>
        </p:nvSpPr>
        <p:spPr>
          <a:noFill/>
        </p:spPr>
        <p:txBody>
          <a:bodyPr/>
          <a:lstStyle/>
          <a:p>
            <a:r>
              <a:rPr lang="en-US" dirty="0" smtClean="0"/>
              <a:t>Lack of juvenile detection sites further upstream precludes us from developing SARs from the uppermost Dam</a:t>
            </a:r>
          </a:p>
          <a:p>
            <a:r>
              <a:rPr lang="en-US" dirty="0" smtClean="0"/>
              <a:t>SARS are calculated only for fish that survived to McNary and does not include juvenile mortality that occurs</a:t>
            </a:r>
            <a:r>
              <a:rPr lang="en-US" baseline="0" dirty="0" smtClean="0"/>
              <a:t> upstream of McNary</a:t>
            </a:r>
            <a:endParaRPr lang="en-US" dirty="0" smtClean="0"/>
          </a:p>
          <a:p>
            <a:r>
              <a:rPr lang="en-US" dirty="0" smtClean="0"/>
              <a:t>This</a:t>
            </a:r>
            <a:r>
              <a:rPr lang="en-US" baseline="0" dirty="0" smtClean="0"/>
              <a:t> makes t</a:t>
            </a:r>
            <a:r>
              <a:rPr lang="en-US" dirty="0" smtClean="0"/>
              <a:t>he McN-BON SARs reported higher than the full ‘life cycle’</a:t>
            </a:r>
            <a:r>
              <a:rPr lang="en-US" baseline="0" dirty="0" smtClean="0"/>
              <a:t> SARs that would start at RIS</a:t>
            </a:r>
            <a:r>
              <a:rPr lang="en-US" dirty="0" smtClean="0"/>
              <a:t>  </a:t>
            </a:r>
          </a:p>
          <a:p>
            <a:r>
              <a:rPr lang="en-US" dirty="0" smtClean="0"/>
              <a:t> </a:t>
            </a:r>
          </a:p>
        </p:txBody>
      </p:sp>
      <p:sp>
        <p:nvSpPr>
          <p:cNvPr id="34819" name="Slide Number Placeholder 3"/>
          <p:cNvSpPr>
            <a:spLocks noGrp="1"/>
          </p:cNvSpPr>
          <p:nvPr>
            <p:ph type="sldNum" sz="quarter" idx="5"/>
          </p:nvPr>
        </p:nvSpPr>
        <p:spPr>
          <a:noFill/>
          <a:ln>
            <a:miter lim="800000"/>
            <a:headEnd/>
            <a:tailEnd/>
          </a:ln>
        </p:spPr>
        <p:txBody>
          <a:bodyPr/>
          <a:lstStyle/>
          <a:p>
            <a:fld id="{9218A31D-426F-44C2-9E6B-D8B588E1FDBB}" type="slidenum">
              <a:rPr lang="en-US" smtClean="0"/>
              <a:pPr/>
              <a:t>12</a:t>
            </a:fld>
            <a:endParaRPr lang="en-US" dirty="0" smtClean="0"/>
          </a:p>
        </p:txBody>
      </p:sp>
    </p:spTree>
    <p:extLst>
      <p:ext uri="{BB962C8B-B14F-4D97-AF65-F5344CB8AC3E}">
        <p14:creationId xmlns:p14="http://schemas.microsoft.com/office/powerpoint/2010/main" val="38074455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a:ln/>
        </p:spPr>
      </p:sp>
      <p:sp>
        <p:nvSpPr>
          <p:cNvPr id="32770" name="Notes Placeholder 2"/>
          <p:cNvSpPr>
            <a:spLocks noGrp="1"/>
          </p:cNvSpPr>
          <p:nvPr>
            <p:ph type="body" idx="1"/>
          </p:nvPr>
        </p:nvSpPr>
        <p:spPr>
          <a:noFill/>
        </p:spPr>
        <p:txBody>
          <a:bodyPr/>
          <a:lstStyle/>
          <a:p>
            <a:r>
              <a:rPr lang="en-US" dirty="0" smtClean="0"/>
              <a:t>These 3 graphs show the SARs for the upper Columbia Chinook.</a:t>
            </a:r>
          </a:p>
          <a:p>
            <a:r>
              <a:rPr lang="en-US" dirty="0" smtClean="0"/>
              <a:t>Again the MCN to BON SARs do not account for juvenile mortality through the upper reaches, so this is accounting only for the juveniles that survived to McNary.</a:t>
            </a:r>
          </a:p>
          <a:p>
            <a:r>
              <a:rPr lang="en-US" dirty="0" smtClean="0"/>
              <a:t>Your will notice that the graphs are bound by the 2% and 6% marks.  The NWPC set the goal of SARS being within 2-6%. </a:t>
            </a:r>
          </a:p>
          <a:p>
            <a:endParaRPr lang="en-US" dirty="0" smtClean="0"/>
          </a:p>
          <a:p>
            <a:r>
              <a:rPr lang="en-US" b="1" dirty="0" smtClean="0"/>
              <a:t>1</a:t>
            </a:r>
            <a:r>
              <a:rPr lang="en-US" b="1" baseline="30000" dirty="0" smtClean="0"/>
              <a:t>st</a:t>
            </a:r>
            <a:r>
              <a:rPr lang="en-US" b="1" dirty="0" smtClean="0"/>
              <a:t> Graph </a:t>
            </a:r>
            <a:r>
              <a:rPr lang="en-US" dirty="0" smtClean="0"/>
              <a:t>– Currently Entiat and Methow wild Chinook are an aggregate because there are few marks.  Short time series, data since 2006.  </a:t>
            </a:r>
          </a:p>
          <a:p>
            <a:r>
              <a:rPr lang="en-US" dirty="0" smtClean="0"/>
              <a:t>	</a:t>
            </a:r>
            <a:endParaRPr lang="en-US" b="1" dirty="0" smtClean="0"/>
          </a:p>
          <a:p>
            <a:r>
              <a:rPr lang="en-US" b="1" dirty="0" smtClean="0"/>
              <a:t>2</a:t>
            </a:r>
            <a:r>
              <a:rPr lang="en-US" b="1" baseline="30000" dirty="0" smtClean="0"/>
              <a:t>nd</a:t>
            </a:r>
            <a:r>
              <a:rPr lang="en-US" b="1" dirty="0" smtClean="0"/>
              <a:t> Graph </a:t>
            </a:r>
            <a:r>
              <a:rPr lang="en-US" dirty="0" smtClean="0"/>
              <a:t>– Wenatchee</a:t>
            </a:r>
            <a:r>
              <a:rPr lang="en-US" baseline="0" dirty="0" smtClean="0"/>
              <a:t> </a:t>
            </a:r>
            <a:r>
              <a:rPr lang="en-US" dirty="0" smtClean="0"/>
              <a:t>wild Chinook . Tracks similar to the Entiat/Methow</a:t>
            </a:r>
            <a:r>
              <a:rPr lang="en-US" baseline="0" dirty="0" smtClean="0"/>
              <a:t> wild Chinook</a:t>
            </a:r>
          </a:p>
          <a:p>
            <a:endParaRPr lang="en-US" dirty="0" smtClean="0"/>
          </a:p>
          <a:p>
            <a:r>
              <a:rPr lang="en-US" b="1" dirty="0" smtClean="0"/>
              <a:t>3</a:t>
            </a:r>
            <a:r>
              <a:rPr lang="en-US" b="1" baseline="30000" dirty="0" smtClean="0"/>
              <a:t>rd</a:t>
            </a:r>
            <a:r>
              <a:rPr lang="en-US" b="1" dirty="0" smtClean="0"/>
              <a:t> Graph </a:t>
            </a:r>
            <a:r>
              <a:rPr lang="en-US" dirty="0" smtClean="0"/>
              <a:t>- Leavenworth Hatchery fish return to Icicle Creek in the lower reaches of the Wenatchee R.  We have a longer time series,</a:t>
            </a:r>
            <a:r>
              <a:rPr lang="en-US" baseline="0" dirty="0" smtClean="0"/>
              <a:t> and overall pattern is somewhat the same as other two groups, but average SAR is significantly less.</a:t>
            </a:r>
          </a:p>
          <a:p>
            <a:endParaRPr lang="en-US" dirty="0" smtClean="0"/>
          </a:p>
          <a:p>
            <a:r>
              <a:rPr lang="en-US" dirty="0" smtClean="0"/>
              <a:t>With all three study groups, MCN to BOA SARs are underestimating the whole life cycle SAR</a:t>
            </a:r>
          </a:p>
        </p:txBody>
      </p:sp>
      <p:sp>
        <p:nvSpPr>
          <p:cNvPr id="32771"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3177" tIns="46589" rIns="93177" bIns="46589" anchor="b"/>
          <a:lstStyle/>
          <a:p>
            <a:pPr algn="r" defTabSz="931863"/>
            <a:fld id="{8672E0DD-B4C8-4D03-BCD6-99A7255017D4}" type="slidenum">
              <a:rPr lang="en-US" sz="1200">
                <a:latin typeface="Arial" charset="0"/>
              </a:rPr>
              <a:pPr algn="r" defTabSz="931863"/>
              <a:t>13</a:t>
            </a:fld>
            <a:endParaRPr lang="en-US" sz="1200" dirty="0">
              <a:latin typeface="Arial" charset="0"/>
            </a:endParaRPr>
          </a:p>
        </p:txBody>
      </p:sp>
    </p:spTree>
    <p:extLst>
      <p:ext uri="{BB962C8B-B14F-4D97-AF65-F5344CB8AC3E}">
        <p14:creationId xmlns:p14="http://schemas.microsoft.com/office/powerpoint/2010/main" val="9393084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a:ln/>
        </p:spPr>
      </p:sp>
      <p:sp>
        <p:nvSpPr>
          <p:cNvPr id="32770" name="Notes Placeholder 2"/>
          <p:cNvSpPr>
            <a:spLocks noGrp="1"/>
          </p:cNvSpPr>
          <p:nvPr>
            <p:ph type="body" idx="1"/>
          </p:nvPr>
        </p:nvSpPr>
        <p:spPr>
          <a:noFill/>
        </p:spPr>
        <p:txBody>
          <a:bodyPr/>
          <a:lstStyle/>
          <a:p>
            <a:r>
              <a:rPr lang="en-US" dirty="0" smtClean="0"/>
              <a:t>These 3 graphs show the SARs for the upper Columbia Chinook.</a:t>
            </a:r>
          </a:p>
          <a:p>
            <a:r>
              <a:rPr lang="en-US" dirty="0" smtClean="0"/>
              <a:t>Again the MCN to BON SARs do not account for juvenile mortality through the upper reaches, so this is accounting only for the juveniles that survived to McNary.</a:t>
            </a:r>
          </a:p>
          <a:p>
            <a:r>
              <a:rPr lang="en-US" dirty="0" smtClean="0"/>
              <a:t>Your will notice that the graphs are bound by the 2% and 6% marks.  The NWPC set the goal of SARS being within 2-6%. </a:t>
            </a:r>
          </a:p>
          <a:p>
            <a:endParaRPr lang="en-US" dirty="0" smtClean="0"/>
          </a:p>
          <a:p>
            <a:r>
              <a:rPr lang="en-US" b="1" dirty="0" smtClean="0"/>
              <a:t>1</a:t>
            </a:r>
            <a:r>
              <a:rPr lang="en-US" b="1" baseline="30000" dirty="0" smtClean="0"/>
              <a:t>st</a:t>
            </a:r>
            <a:r>
              <a:rPr lang="en-US" b="1" dirty="0" smtClean="0"/>
              <a:t> Graph </a:t>
            </a:r>
            <a:r>
              <a:rPr lang="en-US" dirty="0" smtClean="0"/>
              <a:t>– Currently Entiat and Methow wild Chinook are an aggregate because there are few marks.  Short time series, data since 2006.  </a:t>
            </a:r>
          </a:p>
          <a:p>
            <a:r>
              <a:rPr lang="en-US" dirty="0" smtClean="0"/>
              <a:t>	</a:t>
            </a:r>
            <a:endParaRPr lang="en-US" b="1" dirty="0" smtClean="0"/>
          </a:p>
          <a:p>
            <a:r>
              <a:rPr lang="en-US" b="1" dirty="0" smtClean="0"/>
              <a:t>2</a:t>
            </a:r>
            <a:r>
              <a:rPr lang="en-US" b="1" baseline="30000" dirty="0" smtClean="0"/>
              <a:t>nd</a:t>
            </a:r>
            <a:r>
              <a:rPr lang="en-US" b="1" dirty="0" smtClean="0"/>
              <a:t> Graph </a:t>
            </a:r>
            <a:r>
              <a:rPr lang="en-US" dirty="0" smtClean="0"/>
              <a:t>– Wenatchee</a:t>
            </a:r>
            <a:r>
              <a:rPr lang="en-US" baseline="0" dirty="0" smtClean="0"/>
              <a:t> </a:t>
            </a:r>
            <a:r>
              <a:rPr lang="en-US" dirty="0" smtClean="0"/>
              <a:t>wild Chinook . Tracks similar to the Entiat/Methow</a:t>
            </a:r>
            <a:r>
              <a:rPr lang="en-US" baseline="0" dirty="0" smtClean="0"/>
              <a:t> wild Chinook</a:t>
            </a:r>
          </a:p>
          <a:p>
            <a:endParaRPr lang="en-US" dirty="0" smtClean="0"/>
          </a:p>
          <a:p>
            <a:r>
              <a:rPr lang="en-US" b="1" dirty="0" smtClean="0"/>
              <a:t>3</a:t>
            </a:r>
            <a:r>
              <a:rPr lang="en-US" b="1" baseline="30000" dirty="0" smtClean="0"/>
              <a:t>rd</a:t>
            </a:r>
            <a:r>
              <a:rPr lang="en-US" b="1" dirty="0" smtClean="0"/>
              <a:t> Graph </a:t>
            </a:r>
            <a:r>
              <a:rPr lang="en-US" dirty="0" smtClean="0"/>
              <a:t>- Leavenworth Hatchery fish return to Icicle Creek in the lower reaches of the Wenatchee R.  We have a longer time series,</a:t>
            </a:r>
            <a:r>
              <a:rPr lang="en-US" baseline="0" dirty="0" smtClean="0"/>
              <a:t> and overall pattern is somewhat the same as other two groups, but average SAR is significantly less.</a:t>
            </a:r>
          </a:p>
          <a:p>
            <a:endParaRPr lang="en-US" dirty="0" smtClean="0"/>
          </a:p>
          <a:p>
            <a:r>
              <a:rPr lang="en-US" dirty="0" smtClean="0"/>
              <a:t>With all three study groups, MCN to BOA SARs are underestimating the whole life cycle SAR</a:t>
            </a:r>
          </a:p>
        </p:txBody>
      </p:sp>
      <p:sp>
        <p:nvSpPr>
          <p:cNvPr id="32771"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3177" tIns="46589" rIns="93177" bIns="46589" anchor="b"/>
          <a:lstStyle/>
          <a:p>
            <a:pPr algn="r" defTabSz="931863"/>
            <a:fld id="{8672E0DD-B4C8-4D03-BCD6-99A7255017D4}" type="slidenum">
              <a:rPr lang="en-US" sz="1200">
                <a:latin typeface="Arial" charset="0"/>
              </a:rPr>
              <a:pPr algn="r" defTabSz="931863"/>
              <a:t>14</a:t>
            </a:fld>
            <a:endParaRPr lang="en-US" sz="1200" dirty="0">
              <a:latin typeface="Arial" charset="0"/>
            </a:endParaRPr>
          </a:p>
        </p:txBody>
      </p:sp>
    </p:spTree>
    <p:extLst>
      <p:ext uri="{BB962C8B-B14F-4D97-AF65-F5344CB8AC3E}">
        <p14:creationId xmlns:p14="http://schemas.microsoft.com/office/powerpoint/2010/main" val="13970078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a:ln/>
        </p:spPr>
      </p:sp>
      <p:sp>
        <p:nvSpPr>
          <p:cNvPr id="34818" name="Notes Placeholder 2"/>
          <p:cNvSpPr>
            <a:spLocks noGrp="1"/>
          </p:cNvSpPr>
          <p:nvPr>
            <p:ph type="body" idx="1"/>
          </p:nvPr>
        </p:nvSpPr>
        <p:spPr>
          <a:noFill/>
        </p:spPr>
        <p:txBody>
          <a:bodyPr/>
          <a:lstStyle/>
          <a:p>
            <a:r>
              <a:rPr lang="en-US" baseline="0" dirty="0" smtClean="0"/>
              <a:t>When we compare SARs from MCN to BON to the SARs from RRE to BON, we can see that both track generally the same; however, the SARs that include the upper reach of RRE to MCN are less</a:t>
            </a:r>
          </a:p>
          <a:p>
            <a:endParaRPr lang="en-US" dirty="0" smtClean="0"/>
          </a:p>
          <a:p>
            <a:r>
              <a:rPr lang="en-US" dirty="0" smtClean="0"/>
              <a:t>With all three study groups, MCN to BOA SARs are underestimating the whole life cycle SAR</a:t>
            </a:r>
          </a:p>
        </p:txBody>
      </p:sp>
      <p:sp>
        <p:nvSpPr>
          <p:cNvPr id="34819" name="Slide Number Placeholder 3"/>
          <p:cNvSpPr>
            <a:spLocks noGrp="1"/>
          </p:cNvSpPr>
          <p:nvPr>
            <p:ph type="sldNum" sz="quarter" idx="5"/>
          </p:nvPr>
        </p:nvSpPr>
        <p:spPr>
          <a:noFill/>
          <a:ln>
            <a:miter lim="800000"/>
            <a:headEnd/>
            <a:tailEnd/>
          </a:ln>
        </p:spPr>
        <p:txBody>
          <a:bodyPr/>
          <a:lstStyle/>
          <a:p>
            <a:fld id="{42D9920B-2ED7-4AD6-94E1-1767834E6D2B}" type="slidenum">
              <a:rPr lang="en-US" smtClean="0"/>
              <a:pPr/>
              <a:t>15</a:t>
            </a:fld>
            <a:endParaRPr lang="en-US" dirty="0" smtClean="0"/>
          </a:p>
        </p:txBody>
      </p:sp>
    </p:spTree>
    <p:extLst>
      <p:ext uri="{BB962C8B-B14F-4D97-AF65-F5344CB8AC3E}">
        <p14:creationId xmlns:p14="http://schemas.microsoft.com/office/powerpoint/2010/main" val="27697067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a:ln/>
        </p:spPr>
      </p:sp>
      <p:sp>
        <p:nvSpPr>
          <p:cNvPr id="34818" name="Notes Placeholder 2"/>
          <p:cNvSpPr>
            <a:spLocks noGrp="1"/>
          </p:cNvSpPr>
          <p:nvPr>
            <p:ph type="body" idx="1"/>
          </p:nvPr>
        </p:nvSpPr>
        <p:spPr>
          <a:noFill/>
        </p:spPr>
        <p:txBody>
          <a:bodyPr/>
          <a:lstStyle/>
          <a:p>
            <a:r>
              <a:rPr lang="en-US" baseline="0" dirty="0" smtClean="0"/>
              <a:t>This group is new to the CSS in 2016.  With three years of data there aren’t a lot of conclusions to draw, but so far the RRE to BON SARs are consistently lower than the MCN-BON SARs.</a:t>
            </a:r>
          </a:p>
          <a:p>
            <a:endParaRPr lang="en-US" baseline="0" dirty="0" smtClean="0"/>
          </a:p>
        </p:txBody>
      </p:sp>
      <p:sp>
        <p:nvSpPr>
          <p:cNvPr id="34819" name="Slide Number Placeholder 3"/>
          <p:cNvSpPr>
            <a:spLocks noGrp="1"/>
          </p:cNvSpPr>
          <p:nvPr>
            <p:ph type="sldNum" sz="quarter" idx="5"/>
          </p:nvPr>
        </p:nvSpPr>
        <p:spPr>
          <a:noFill/>
          <a:ln>
            <a:miter lim="800000"/>
            <a:headEnd/>
            <a:tailEnd/>
          </a:ln>
        </p:spPr>
        <p:txBody>
          <a:bodyPr/>
          <a:lstStyle/>
          <a:p>
            <a:fld id="{42D9920B-2ED7-4AD6-94E1-1767834E6D2B}" type="slidenum">
              <a:rPr lang="en-US" smtClean="0"/>
              <a:pPr/>
              <a:t>16</a:t>
            </a:fld>
            <a:endParaRPr lang="en-US" dirty="0" smtClean="0"/>
          </a:p>
        </p:txBody>
      </p:sp>
    </p:spTree>
    <p:extLst>
      <p:ext uri="{BB962C8B-B14F-4D97-AF65-F5344CB8AC3E}">
        <p14:creationId xmlns:p14="http://schemas.microsoft.com/office/powerpoint/2010/main" val="16288603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TextEdit="1"/>
          </p:cNvSpPr>
          <p:nvPr>
            <p:ph type="sldImg"/>
          </p:nvPr>
        </p:nvSpPr>
        <p:spPr>
          <a:ln/>
        </p:spPr>
      </p:sp>
      <p:sp>
        <p:nvSpPr>
          <p:cNvPr id="36866" name="Notes Placeholder 2"/>
          <p:cNvSpPr>
            <a:spLocks noGrp="1"/>
          </p:cNvSpPr>
          <p:nvPr>
            <p:ph type="body" idx="1"/>
          </p:nvPr>
        </p:nvSpPr>
        <p:spPr>
          <a:noFill/>
        </p:spPr>
        <p:txBody>
          <a:bodyPr/>
          <a:lstStyle/>
          <a:p>
            <a:pPr eaLnBrk="1" hangingPunct="1"/>
            <a:r>
              <a:rPr lang="en-US" dirty="0" smtClean="0"/>
              <a:t>These 2 graphs show the SARs for wild and hatchery steelhead from McNary back to BON  </a:t>
            </a:r>
          </a:p>
          <a:p>
            <a:pPr eaLnBrk="1" hangingPunct="1"/>
            <a:r>
              <a:rPr lang="en-US" dirty="0" smtClean="0"/>
              <a:t>The data for the wild fish is an aggregate of the Wenatchee, Entiat and Methow  populations, again combined due to small individual numbers.  </a:t>
            </a:r>
          </a:p>
          <a:p>
            <a:pPr eaLnBrk="1" hangingPunct="1"/>
            <a:endParaRPr lang="en-US" dirty="0" smtClean="0"/>
          </a:p>
          <a:p>
            <a:pPr eaLnBrk="1" hangingPunct="1"/>
            <a:r>
              <a:rPr lang="en-US" dirty="0" smtClean="0"/>
              <a:t>We have a longer dataset for The Hatchery steelhead </a:t>
            </a:r>
          </a:p>
          <a:p>
            <a:pPr eaLnBrk="1" hangingPunct="1"/>
            <a:r>
              <a:rPr lang="en-US" dirty="0" smtClean="0"/>
              <a:t>These are a wild hatchery cross released in the Wenatchee River Basin. </a:t>
            </a:r>
          </a:p>
          <a:p>
            <a:pPr eaLnBrk="1" hangingPunct="1"/>
            <a:r>
              <a:rPr lang="en-US" dirty="0" smtClean="0"/>
              <a:t>Data shows a favorable SAR in 2003, then dipping below the 2% mark to a low of  0.9% in 2005</a:t>
            </a:r>
          </a:p>
          <a:p>
            <a:pPr eaLnBrk="1" hangingPunct="1"/>
            <a:r>
              <a:rPr lang="en-US" dirty="0" smtClean="0"/>
              <a:t> then generally increasing to nearly 6% in 2008.  </a:t>
            </a:r>
          </a:p>
          <a:p>
            <a:pPr eaLnBrk="1" hangingPunct="1"/>
            <a:r>
              <a:rPr lang="en-US" dirty="0" smtClean="0"/>
              <a:t>The average is just over the 2% mark for these hatchery steelhead</a:t>
            </a:r>
          </a:p>
        </p:txBody>
      </p:sp>
      <p:sp>
        <p:nvSpPr>
          <p:cNvPr id="36867"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3177" tIns="46589" rIns="93177" bIns="46589" anchor="b"/>
          <a:lstStyle/>
          <a:p>
            <a:pPr algn="r" defTabSz="931863"/>
            <a:fld id="{3CE1186E-01DB-4804-AF67-73C1C020052F}" type="slidenum">
              <a:rPr lang="en-US" sz="1200">
                <a:latin typeface="Arial" charset="0"/>
              </a:rPr>
              <a:pPr algn="r" defTabSz="931863"/>
              <a:t>17</a:t>
            </a:fld>
            <a:endParaRPr lang="en-US" sz="1200" dirty="0">
              <a:latin typeface="Arial" charset="0"/>
            </a:endParaRPr>
          </a:p>
        </p:txBody>
      </p:sp>
    </p:spTree>
    <p:extLst>
      <p:ext uri="{BB962C8B-B14F-4D97-AF65-F5344CB8AC3E}">
        <p14:creationId xmlns:p14="http://schemas.microsoft.com/office/powerpoint/2010/main" val="38154812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TextEdit="1"/>
          </p:cNvSpPr>
          <p:nvPr>
            <p:ph type="sldImg"/>
          </p:nvPr>
        </p:nvSpPr>
        <p:spPr>
          <a:ln/>
        </p:spPr>
      </p:sp>
      <p:sp>
        <p:nvSpPr>
          <p:cNvPr id="36866" name="Notes Placeholder 2"/>
          <p:cNvSpPr>
            <a:spLocks noGrp="1"/>
          </p:cNvSpPr>
          <p:nvPr>
            <p:ph type="body" idx="1"/>
          </p:nvPr>
        </p:nvSpPr>
        <p:spPr>
          <a:noFill/>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t>Similar to what we did with</a:t>
            </a:r>
            <a:r>
              <a:rPr lang="en-US" baseline="0" dirty="0" smtClean="0"/>
              <a:t> the wild Chinook, we can compare the SARs of wild steelhead from two different starting points.</a:t>
            </a:r>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smtClean="0"/>
              <a:t>We can omit the Wenatchee group and develop a SAR for just the Entiat and Methow groups which originate upstream of Rocky Reach Dam</a:t>
            </a:r>
            <a:endParaRPr lang="en-US" dirty="0" smtClean="0"/>
          </a:p>
        </p:txBody>
      </p:sp>
      <p:sp>
        <p:nvSpPr>
          <p:cNvPr id="36867"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3177" tIns="46589" rIns="93177" bIns="46589" anchor="b"/>
          <a:lstStyle/>
          <a:p>
            <a:pPr algn="r" defTabSz="931863"/>
            <a:fld id="{3CE1186E-01DB-4804-AF67-73C1C020052F}" type="slidenum">
              <a:rPr lang="en-US" sz="1200">
                <a:latin typeface="Arial" charset="0"/>
              </a:rPr>
              <a:pPr algn="r" defTabSz="931863"/>
              <a:t>18</a:t>
            </a:fld>
            <a:endParaRPr lang="en-US" sz="1200" dirty="0">
              <a:latin typeface="Arial" charset="0"/>
            </a:endParaRPr>
          </a:p>
        </p:txBody>
      </p:sp>
    </p:spTree>
    <p:extLst>
      <p:ext uri="{BB962C8B-B14F-4D97-AF65-F5344CB8AC3E}">
        <p14:creationId xmlns:p14="http://schemas.microsoft.com/office/powerpoint/2010/main" val="28769455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a:ln/>
        </p:spPr>
      </p:sp>
      <p:sp>
        <p:nvSpPr>
          <p:cNvPr id="34818" name="Notes Placeholder 2"/>
          <p:cNvSpPr>
            <a:spLocks noGrp="1"/>
          </p:cNvSpPr>
          <p:nvPr>
            <p:ph type="body" idx="1"/>
          </p:nvPr>
        </p:nvSpPr>
        <p:spPr>
          <a:noFill/>
        </p:spPr>
        <p:txBody>
          <a:bodyPr/>
          <a:lstStyle/>
          <a:p>
            <a:r>
              <a:rPr lang="en-US" baseline="0" dirty="0" smtClean="0"/>
              <a:t>The story is the same for these wild steelhead as it was for wild Chinook;  when the uppermost Dam of Rocky Reach is included the SARs decrease, indicating </a:t>
            </a:r>
            <a:r>
              <a:rPr lang="en-US" dirty="0" smtClean="0"/>
              <a:t>MCN to BON SARs are underestimating the whole life cycle SAR</a:t>
            </a:r>
          </a:p>
          <a:p>
            <a:endParaRPr lang="en-US" dirty="0" smtClean="0"/>
          </a:p>
          <a:p>
            <a:endParaRPr lang="en-US" dirty="0" smtClean="0"/>
          </a:p>
        </p:txBody>
      </p:sp>
      <p:sp>
        <p:nvSpPr>
          <p:cNvPr id="34819" name="Slide Number Placeholder 3"/>
          <p:cNvSpPr>
            <a:spLocks noGrp="1"/>
          </p:cNvSpPr>
          <p:nvPr>
            <p:ph type="sldNum" sz="quarter" idx="5"/>
          </p:nvPr>
        </p:nvSpPr>
        <p:spPr>
          <a:noFill/>
          <a:ln>
            <a:miter lim="800000"/>
            <a:headEnd/>
            <a:tailEnd/>
          </a:ln>
        </p:spPr>
        <p:txBody>
          <a:bodyPr/>
          <a:lstStyle/>
          <a:p>
            <a:fld id="{42D9920B-2ED7-4AD6-94E1-1767834E6D2B}" type="slidenum">
              <a:rPr lang="en-US" smtClean="0"/>
              <a:pPr/>
              <a:t>19</a:t>
            </a:fld>
            <a:endParaRPr lang="en-US" dirty="0" smtClean="0"/>
          </a:p>
        </p:txBody>
      </p:sp>
    </p:spTree>
    <p:extLst>
      <p:ext uri="{BB962C8B-B14F-4D97-AF65-F5344CB8AC3E}">
        <p14:creationId xmlns:p14="http://schemas.microsoft.com/office/powerpoint/2010/main" val="733807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TextEdit="1"/>
          </p:cNvSpPr>
          <p:nvPr>
            <p:ph type="sldImg"/>
          </p:nvPr>
        </p:nvSpPr>
        <p:spPr>
          <a:ln/>
        </p:spPr>
      </p:sp>
      <p:sp>
        <p:nvSpPr>
          <p:cNvPr id="36866" name="Notes Placeholder 2"/>
          <p:cNvSpPr>
            <a:spLocks noGrp="1"/>
          </p:cNvSpPr>
          <p:nvPr>
            <p:ph type="body" idx="1"/>
          </p:nvPr>
        </p:nvSpPr>
        <p:spPr>
          <a:noFill/>
        </p:spPr>
        <p:txBody>
          <a:bodyPr/>
          <a:lstStyle/>
          <a:p>
            <a:pPr eaLnBrk="1" hangingPunct="1"/>
            <a:r>
              <a:rPr lang="en-US" dirty="0" smtClean="0"/>
              <a:t>These 2 graphs show the SARs for wild and hatchery steelhead from McNary back to BON  </a:t>
            </a:r>
          </a:p>
          <a:p>
            <a:pPr eaLnBrk="1" hangingPunct="1"/>
            <a:endParaRPr lang="en-US" dirty="0" smtClean="0"/>
          </a:p>
          <a:p>
            <a:pPr eaLnBrk="1" hangingPunct="1"/>
            <a:r>
              <a:rPr lang="en-US" dirty="0" smtClean="0"/>
              <a:t>The data for the wild fish is an aggregate of the Wenatchee, Entiat and Methow  populations, again combined due to small individual numbers.  </a:t>
            </a:r>
          </a:p>
          <a:p>
            <a:pPr eaLnBrk="1" hangingPunct="1"/>
            <a:endParaRPr lang="en-US" dirty="0" smtClean="0"/>
          </a:p>
          <a:p>
            <a:pPr eaLnBrk="1" hangingPunct="1"/>
            <a:r>
              <a:rPr lang="en-US" dirty="0" smtClean="0"/>
              <a:t>We have a longer dataset for The Hatchery steelhead </a:t>
            </a:r>
          </a:p>
          <a:p>
            <a:pPr eaLnBrk="1" hangingPunct="1"/>
            <a:r>
              <a:rPr lang="en-US" dirty="0" smtClean="0"/>
              <a:t>These are a wild hatchery cross released in the Wenatchee River Basin. </a:t>
            </a:r>
          </a:p>
          <a:p>
            <a:pPr eaLnBrk="1" hangingPunct="1"/>
            <a:r>
              <a:rPr lang="en-US" dirty="0" smtClean="0"/>
              <a:t>Data shows a favorable SAR in 2003, then dipping below the 2% mark to a low of  0.9% in 2005</a:t>
            </a:r>
          </a:p>
          <a:p>
            <a:pPr eaLnBrk="1" hangingPunct="1"/>
            <a:r>
              <a:rPr lang="en-US" dirty="0" smtClean="0"/>
              <a:t> then generally increasing to nearly 6% in 2008.  </a:t>
            </a:r>
          </a:p>
          <a:p>
            <a:pPr eaLnBrk="1" hangingPunct="1"/>
            <a:r>
              <a:rPr lang="en-US" dirty="0" smtClean="0"/>
              <a:t>The average is just over the 2% mark for these hatchery steelhead</a:t>
            </a:r>
          </a:p>
        </p:txBody>
      </p:sp>
      <p:sp>
        <p:nvSpPr>
          <p:cNvPr id="36867"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3177" tIns="46589" rIns="93177" bIns="46589" anchor="b"/>
          <a:lstStyle/>
          <a:p>
            <a:pPr algn="r" defTabSz="931863"/>
            <a:fld id="{3CE1186E-01DB-4804-AF67-73C1C020052F}" type="slidenum">
              <a:rPr lang="en-US" sz="1200">
                <a:latin typeface="Arial" charset="0"/>
              </a:rPr>
              <a:pPr algn="r" defTabSz="931863"/>
              <a:t>20</a:t>
            </a:fld>
            <a:endParaRPr lang="en-US" sz="1200" dirty="0">
              <a:latin typeface="Arial" charset="0"/>
            </a:endParaRPr>
          </a:p>
        </p:txBody>
      </p:sp>
    </p:spTree>
    <p:extLst>
      <p:ext uri="{BB962C8B-B14F-4D97-AF65-F5344CB8AC3E}">
        <p14:creationId xmlns:p14="http://schemas.microsoft.com/office/powerpoint/2010/main" val="15501883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TextEdit="1"/>
          </p:cNvSpPr>
          <p:nvPr>
            <p:ph type="sldImg"/>
          </p:nvPr>
        </p:nvSpPr>
        <p:spPr>
          <a:ln/>
        </p:spPr>
      </p:sp>
      <p:sp>
        <p:nvSpPr>
          <p:cNvPr id="36866" name="Notes Placeholder 2"/>
          <p:cNvSpPr>
            <a:spLocks noGrp="1"/>
          </p:cNvSpPr>
          <p:nvPr>
            <p:ph type="body" idx="1"/>
          </p:nvPr>
        </p:nvSpPr>
        <p:spPr>
          <a:noFill/>
        </p:spPr>
        <p:txBody>
          <a:bodyPr/>
          <a:lstStyle/>
          <a:p>
            <a:pPr eaLnBrk="1" hangingPunct="1"/>
            <a:r>
              <a:rPr lang="en-US" dirty="0" smtClean="0"/>
              <a:t>These 2 graphs show the SARs for wild and hatchery steelhead from McNary back to BON  </a:t>
            </a:r>
          </a:p>
          <a:p>
            <a:pPr eaLnBrk="1" hangingPunct="1"/>
            <a:endParaRPr lang="en-US" dirty="0" smtClean="0"/>
          </a:p>
          <a:p>
            <a:pPr eaLnBrk="1" hangingPunct="1"/>
            <a:r>
              <a:rPr lang="en-US" dirty="0" smtClean="0"/>
              <a:t>The data for the wild fish is an aggregate of the Wenatchee, Entiat and Methow  populations, again combined due to small individual numbers.  </a:t>
            </a:r>
          </a:p>
          <a:p>
            <a:pPr eaLnBrk="1" hangingPunct="1"/>
            <a:endParaRPr lang="en-US" dirty="0" smtClean="0"/>
          </a:p>
          <a:p>
            <a:pPr eaLnBrk="1" hangingPunct="1"/>
            <a:r>
              <a:rPr lang="en-US" dirty="0" smtClean="0"/>
              <a:t>We have a longer dataset for The Hatchery steelhead </a:t>
            </a:r>
          </a:p>
          <a:p>
            <a:pPr eaLnBrk="1" hangingPunct="1"/>
            <a:r>
              <a:rPr lang="en-US" dirty="0" smtClean="0"/>
              <a:t>These are a wild hatchery cross released in the Wenatchee River Basin. </a:t>
            </a:r>
          </a:p>
          <a:p>
            <a:pPr eaLnBrk="1" hangingPunct="1"/>
            <a:r>
              <a:rPr lang="en-US" dirty="0" smtClean="0"/>
              <a:t>Data shows a favorable SAR in 2003, then dipping below the 2% mark to a low of  0.9% in 2005</a:t>
            </a:r>
          </a:p>
          <a:p>
            <a:pPr eaLnBrk="1" hangingPunct="1"/>
            <a:r>
              <a:rPr lang="en-US" dirty="0" smtClean="0"/>
              <a:t> then generally increasing to nearly 6% in 2008.  </a:t>
            </a:r>
          </a:p>
          <a:p>
            <a:pPr eaLnBrk="1" hangingPunct="1"/>
            <a:r>
              <a:rPr lang="en-US" dirty="0" smtClean="0"/>
              <a:t>The average is just over the 2% mark for these hatchery steelhead</a:t>
            </a:r>
          </a:p>
        </p:txBody>
      </p:sp>
      <p:sp>
        <p:nvSpPr>
          <p:cNvPr id="36867"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3177" tIns="46589" rIns="93177" bIns="46589" anchor="b"/>
          <a:lstStyle/>
          <a:p>
            <a:pPr algn="r" defTabSz="931863"/>
            <a:fld id="{3CE1186E-01DB-4804-AF67-73C1C020052F}" type="slidenum">
              <a:rPr lang="en-US" sz="1200">
                <a:latin typeface="Arial" charset="0"/>
              </a:rPr>
              <a:pPr algn="r" defTabSz="931863"/>
              <a:t>21</a:t>
            </a:fld>
            <a:endParaRPr lang="en-US" sz="1200" dirty="0">
              <a:latin typeface="Arial" charset="0"/>
            </a:endParaRPr>
          </a:p>
        </p:txBody>
      </p:sp>
    </p:spTree>
    <p:extLst>
      <p:ext uri="{BB962C8B-B14F-4D97-AF65-F5344CB8AC3E}">
        <p14:creationId xmlns:p14="http://schemas.microsoft.com/office/powerpoint/2010/main" val="32732086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TextEdit="1"/>
          </p:cNvSpPr>
          <p:nvPr>
            <p:ph type="sldImg"/>
          </p:nvPr>
        </p:nvSpPr>
        <p:spPr>
          <a:xfrm>
            <a:off x="1181100" y="1449388"/>
            <a:ext cx="4648200" cy="3486150"/>
          </a:xfrm>
          <a:ln/>
        </p:spPr>
      </p:sp>
      <p:sp>
        <p:nvSpPr>
          <p:cNvPr id="18434" name="Notes Placeholder 2"/>
          <p:cNvSpPr>
            <a:spLocks noGrp="1"/>
          </p:cNvSpPr>
          <p:nvPr>
            <p:ph type="body" idx="1"/>
          </p:nvPr>
        </p:nvSpPr>
        <p:spPr>
          <a:noFill/>
        </p:spPr>
        <p:txBody>
          <a:bodyPr/>
          <a:lstStyle/>
          <a:p>
            <a:r>
              <a:rPr lang="en-US" sz="1600" dirty="0" smtClean="0"/>
              <a:t>One of the CSS objectives for the Upper Columbia is to build a long-term data set similar to that of the Snake River. </a:t>
            </a:r>
          </a:p>
          <a:p>
            <a:r>
              <a:rPr lang="en-US" sz="1600" dirty="0" smtClean="0"/>
              <a:t>Improve the precision of the SARs by reporting data from the 1</a:t>
            </a:r>
            <a:r>
              <a:rPr lang="en-US" sz="1600" baseline="30000" dirty="0" smtClean="0"/>
              <a:t>st</a:t>
            </a:r>
            <a:r>
              <a:rPr lang="en-US" sz="1600" dirty="0" smtClean="0"/>
              <a:t> dam encountered</a:t>
            </a:r>
          </a:p>
          <a:p>
            <a:endParaRPr lang="en-US" sz="1600" dirty="0" smtClean="0"/>
          </a:p>
          <a:p>
            <a:r>
              <a:rPr lang="en-US" sz="1600" dirty="0" smtClean="0"/>
              <a:t>Today we are discussing progress towards our overall goals for the upper Columbia.  </a:t>
            </a:r>
          </a:p>
        </p:txBody>
      </p:sp>
      <p:sp>
        <p:nvSpPr>
          <p:cNvPr id="18435" name="Slide Number Placeholder 3"/>
          <p:cNvSpPr>
            <a:spLocks noGrp="1"/>
          </p:cNvSpPr>
          <p:nvPr>
            <p:ph type="sldNum" sz="quarter" idx="5"/>
          </p:nvPr>
        </p:nvSpPr>
        <p:spPr>
          <a:noFill/>
          <a:ln>
            <a:miter lim="800000"/>
            <a:headEnd/>
            <a:tailEnd/>
          </a:ln>
        </p:spPr>
        <p:txBody>
          <a:bodyPr/>
          <a:lstStyle/>
          <a:p>
            <a:fld id="{255FAB96-E898-47E6-B8E9-44415A41EEE7}" type="slidenum">
              <a:rPr lang="en-US" smtClean="0"/>
              <a:pPr/>
              <a:t>3</a:t>
            </a:fld>
            <a:endParaRPr lang="en-US" dirty="0" smtClean="0"/>
          </a:p>
        </p:txBody>
      </p:sp>
    </p:spTree>
    <p:extLst>
      <p:ext uri="{BB962C8B-B14F-4D97-AF65-F5344CB8AC3E}">
        <p14:creationId xmlns:p14="http://schemas.microsoft.com/office/powerpoint/2010/main" val="12076625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a:ln/>
        </p:spPr>
      </p:sp>
      <p:sp>
        <p:nvSpPr>
          <p:cNvPr id="34818" name="Notes Placeholder 2"/>
          <p:cNvSpPr>
            <a:spLocks noGrp="1"/>
          </p:cNvSpPr>
          <p:nvPr>
            <p:ph type="body" idx="1"/>
          </p:nvPr>
        </p:nvSpPr>
        <p:spPr>
          <a:noFill/>
        </p:spPr>
        <p:txBody>
          <a:bodyPr/>
          <a:lstStyle/>
          <a:p>
            <a:r>
              <a:rPr lang="en-US" baseline="0" dirty="0" smtClean="0"/>
              <a:t>Not a lot of conclusions to draw from this graph, just showing since it’s a new group we’ll be following in the future</a:t>
            </a:r>
            <a:endParaRPr lang="en-US" dirty="0" smtClean="0"/>
          </a:p>
          <a:p>
            <a:endParaRPr lang="en-US" dirty="0" smtClean="0"/>
          </a:p>
          <a:p>
            <a:endParaRPr lang="en-US" dirty="0" smtClean="0"/>
          </a:p>
        </p:txBody>
      </p:sp>
      <p:sp>
        <p:nvSpPr>
          <p:cNvPr id="34819" name="Slide Number Placeholder 3"/>
          <p:cNvSpPr>
            <a:spLocks noGrp="1"/>
          </p:cNvSpPr>
          <p:nvPr>
            <p:ph type="sldNum" sz="quarter" idx="5"/>
          </p:nvPr>
        </p:nvSpPr>
        <p:spPr>
          <a:noFill/>
          <a:ln>
            <a:miter lim="800000"/>
            <a:headEnd/>
            <a:tailEnd/>
          </a:ln>
        </p:spPr>
        <p:txBody>
          <a:bodyPr/>
          <a:lstStyle/>
          <a:p>
            <a:fld id="{42D9920B-2ED7-4AD6-94E1-1767834E6D2B}" type="slidenum">
              <a:rPr lang="en-US" smtClean="0"/>
              <a:pPr/>
              <a:t>22</a:t>
            </a:fld>
            <a:endParaRPr lang="en-US" dirty="0" smtClean="0"/>
          </a:p>
        </p:txBody>
      </p:sp>
    </p:spTree>
    <p:extLst>
      <p:ext uri="{BB962C8B-B14F-4D97-AF65-F5344CB8AC3E}">
        <p14:creationId xmlns:p14="http://schemas.microsoft.com/office/powerpoint/2010/main" val="28098088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noTextEdit="1"/>
          </p:cNvSpPr>
          <p:nvPr>
            <p:ph type="sldImg"/>
          </p:nvPr>
        </p:nvSpPr>
        <p:spPr>
          <a:ln/>
        </p:spPr>
      </p:sp>
      <p:sp>
        <p:nvSpPr>
          <p:cNvPr id="40962" name="Notes Placeholder 2"/>
          <p:cNvSpPr>
            <a:spLocks noGrp="1"/>
          </p:cNvSpPr>
          <p:nvPr>
            <p:ph type="body" idx="1"/>
          </p:nvPr>
        </p:nvSpPr>
        <p:spPr>
          <a:noFill/>
        </p:spPr>
        <p:txBody>
          <a:bodyPr/>
          <a:lstStyle/>
          <a:p>
            <a:pPr eaLnBrk="1" hangingPunct="1"/>
            <a:r>
              <a:rPr lang="en-US" dirty="0" smtClean="0"/>
              <a:t>We’ve talked about SARs from MCN to BON, and RRE to BON, and now we will focus on</a:t>
            </a:r>
            <a:r>
              <a:rPr lang="en-US" baseline="0" dirty="0" smtClean="0"/>
              <a:t> SARs from RIS to BON.  These are juvenile fish that are collected, tagged and released at RIS.  Obviously all the fish originated upstream of RIS, but we do not always know what tributary they are from or if they are hatchery or wild.</a:t>
            </a:r>
          </a:p>
          <a:p>
            <a:pPr eaLnBrk="1" hangingPunct="1"/>
            <a:endParaRPr lang="en-US" baseline="0" dirty="0" smtClean="0"/>
          </a:p>
          <a:p>
            <a:pPr eaLnBrk="1" hangingPunct="1"/>
            <a:r>
              <a:rPr lang="en-US" baseline="0" dirty="0" smtClean="0"/>
              <a:t>You’ll remember that there are four aggregate groups, that are not basin or rear-type specific. Obviously all the fish originated upstream of RIS, but we do not always know what tributary they are from or if they are hatchery or wild.</a:t>
            </a:r>
            <a:endParaRPr lang="en-US" dirty="0" smtClean="0"/>
          </a:p>
          <a:p>
            <a:pPr eaLnBrk="1" hangingPunct="1"/>
            <a:endParaRPr lang="en-US" dirty="0" smtClean="0"/>
          </a:p>
          <a:p>
            <a:pPr eaLnBrk="1" hangingPunct="1"/>
            <a:r>
              <a:rPr lang="en-US" dirty="0" smtClean="0"/>
              <a:t>Collecting information since</a:t>
            </a:r>
            <a:r>
              <a:rPr lang="en-US" baseline="0" dirty="0" smtClean="0"/>
              <a:t> MY 2000.  SARs for Chinook and steelhead fall below the 2% mark in most years.  Although still low, the average SAR for Steelhead is higher than Chinook </a:t>
            </a:r>
            <a:endParaRPr lang="en-US" dirty="0" smtClean="0"/>
          </a:p>
        </p:txBody>
      </p:sp>
      <p:sp>
        <p:nvSpPr>
          <p:cNvPr id="40963" name="Slide Number Placeholder 3"/>
          <p:cNvSpPr>
            <a:spLocks noGrp="1"/>
          </p:cNvSpPr>
          <p:nvPr>
            <p:ph type="sldNum" sz="quarter" idx="5"/>
          </p:nvPr>
        </p:nvSpPr>
        <p:spPr>
          <a:noFill/>
          <a:ln>
            <a:miter lim="800000"/>
            <a:headEnd/>
            <a:tailEnd/>
          </a:ln>
        </p:spPr>
        <p:txBody>
          <a:bodyPr/>
          <a:lstStyle/>
          <a:p>
            <a:fld id="{814CE6BA-C9CB-4E94-8094-1CC6F9947D6F}" type="slidenum">
              <a:rPr lang="en-US" smtClean="0"/>
              <a:pPr/>
              <a:t>23</a:t>
            </a:fld>
            <a:endParaRPr lang="en-US" dirty="0" smtClean="0"/>
          </a:p>
        </p:txBody>
      </p:sp>
    </p:spTree>
    <p:extLst>
      <p:ext uri="{BB962C8B-B14F-4D97-AF65-F5344CB8AC3E}">
        <p14:creationId xmlns:p14="http://schemas.microsoft.com/office/powerpoint/2010/main" val="18921327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noTextEdit="1"/>
          </p:cNvSpPr>
          <p:nvPr>
            <p:ph type="sldImg"/>
          </p:nvPr>
        </p:nvSpPr>
        <p:spPr>
          <a:ln/>
        </p:spPr>
      </p:sp>
      <p:sp>
        <p:nvSpPr>
          <p:cNvPr id="40962" name="Notes Placeholder 2"/>
          <p:cNvSpPr>
            <a:spLocks noGrp="1"/>
          </p:cNvSpPr>
          <p:nvPr>
            <p:ph type="body" idx="1"/>
          </p:nvPr>
        </p:nvSpPr>
        <p:spPr>
          <a:noFill/>
        </p:spPr>
        <p:txBody>
          <a:bodyPr/>
          <a:lstStyle/>
          <a:p>
            <a:pPr eaLnBrk="1" hangingPunct="1"/>
            <a:r>
              <a:rPr lang="en-US" baseline="0" dirty="0" smtClean="0"/>
              <a:t>4</a:t>
            </a:r>
            <a:r>
              <a:rPr lang="en-US" baseline="30000" dirty="0" smtClean="0"/>
              <a:t>th</a:t>
            </a:r>
            <a:r>
              <a:rPr lang="en-US" baseline="0" dirty="0" smtClean="0"/>
              <a:t> group we look at wit hat RIS to BON SAR is sockeye, </a:t>
            </a:r>
          </a:p>
          <a:p>
            <a:pPr eaLnBrk="1" hangingPunct="1"/>
            <a:r>
              <a:rPr lang="en-US" baseline="0" dirty="0" smtClean="0"/>
              <a:t>the average sockeye SAR is greater than those for Chinook (&lt; 1%) and steelhead (1.1%).</a:t>
            </a:r>
            <a:endParaRPr lang="en-US" dirty="0" smtClean="0"/>
          </a:p>
        </p:txBody>
      </p:sp>
      <p:sp>
        <p:nvSpPr>
          <p:cNvPr id="40963" name="Slide Number Placeholder 3"/>
          <p:cNvSpPr>
            <a:spLocks noGrp="1"/>
          </p:cNvSpPr>
          <p:nvPr>
            <p:ph type="sldNum" sz="quarter" idx="5"/>
          </p:nvPr>
        </p:nvSpPr>
        <p:spPr>
          <a:noFill/>
          <a:ln>
            <a:miter lim="800000"/>
            <a:headEnd/>
            <a:tailEnd/>
          </a:ln>
        </p:spPr>
        <p:txBody>
          <a:bodyPr/>
          <a:lstStyle/>
          <a:p>
            <a:fld id="{814CE6BA-C9CB-4E94-8094-1CC6F9947D6F}" type="slidenum">
              <a:rPr lang="en-US" smtClean="0"/>
              <a:pPr/>
              <a:t>24</a:t>
            </a:fld>
            <a:endParaRPr lang="en-US" dirty="0" smtClean="0"/>
          </a:p>
        </p:txBody>
      </p:sp>
    </p:spTree>
    <p:extLst>
      <p:ext uri="{BB962C8B-B14F-4D97-AF65-F5344CB8AC3E}">
        <p14:creationId xmlns:p14="http://schemas.microsoft.com/office/powerpoint/2010/main" val="37300976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noTextEdit="1"/>
          </p:cNvSpPr>
          <p:nvPr>
            <p:ph type="sldImg"/>
          </p:nvPr>
        </p:nvSpPr>
        <p:spPr>
          <a:ln/>
        </p:spPr>
      </p:sp>
      <p:sp>
        <p:nvSpPr>
          <p:cNvPr id="43010" name="Notes Placeholder 2"/>
          <p:cNvSpPr>
            <a:spLocks noGrp="1"/>
          </p:cNvSpPr>
          <p:nvPr>
            <p:ph type="body" idx="1"/>
          </p:nvPr>
        </p:nvSpPr>
        <p:spPr>
          <a:noFill/>
        </p:spPr>
        <p:txBody>
          <a:bodyPr/>
          <a:lstStyle/>
          <a:p>
            <a:pPr eaLnBrk="1" hangingPunct="1"/>
            <a:r>
              <a:rPr lang="en-US" dirty="0" smtClean="0"/>
              <a:t>Another thing we can look is a comparison of the SARs of Snake River and Upper Columbia fish.  </a:t>
            </a:r>
          </a:p>
          <a:p>
            <a:pPr eaLnBrk="1" hangingPunct="1"/>
            <a:r>
              <a:rPr lang="en-US" dirty="0" smtClean="0"/>
              <a:t>The juvenile fish from these</a:t>
            </a:r>
            <a:r>
              <a:rPr lang="en-US" baseline="0" dirty="0" smtClean="0"/>
              <a:t> two basins </a:t>
            </a:r>
            <a:r>
              <a:rPr lang="en-US" dirty="0" smtClean="0"/>
              <a:t>travel similar distances and traverse a</a:t>
            </a:r>
            <a:r>
              <a:rPr lang="en-US" baseline="0" dirty="0" smtClean="0"/>
              <a:t> similar # of dams in their downstream migration</a:t>
            </a:r>
            <a:endParaRPr lang="en-US" dirty="0" smtClean="0"/>
          </a:p>
          <a:p>
            <a:pPr eaLnBrk="1" hangingPunct="1"/>
            <a:endParaRPr lang="en-US" dirty="0" smtClean="0"/>
          </a:p>
          <a:p>
            <a:pPr eaLnBrk="1" hangingPunct="1"/>
            <a:r>
              <a:rPr lang="en-US" dirty="0" smtClean="0"/>
              <a:t>This graph illustrates the pattern of SARs for Snake River Chinook  compared to yearling Upper Col Chinook .</a:t>
            </a:r>
          </a:p>
          <a:p>
            <a:pPr eaLnBrk="1" hangingPunct="1"/>
            <a:r>
              <a:rPr lang="en-US" dirty="0" smtClean="0"/>
              <a:t>The adults from both basins are detected at Bonneville.</a:t>
            </a:r>
          </a:p>
          <a:p>
            <a:pPr eaLnBrk="1" hangingPunct="1"/>
            <a:endParaRPr lang="en-US" dirty="0" smtClean="0"/>
          </a:p>
          <a:p>
            <a:pPr eaLnBrk="1" hangingPunct="1"/>
            <a:r>
              <a:rPr lang="en-US" b="1" u="sng" dirty="0" smtClean="0"/>
              <a:t>Take Home</a:t>
            </a:r>
          </a:p>
          <a:p>
            <a:pPr eaLnBrk="1" hangingPunct="1"/>
            <a:r>
              <a:rPr lang="en-US" dirty="0" smtClean="0"/>
              <a:t>All groups follow the same general pattern, indicating these stock have similar responses to the lower hydro system (MCN to BON), estuary, and Ocean conditions. </a:t>
            </a:r>
          </a:p>
          <a:p>
            <a:pPr eaLnBrk="1" hangingPunct="1"/>
            <a:endParaRPr lang="en-US" dirty="0" smtClean="0"/>
          </a:p>
          <a:p>
            <a:pPr eaLnBrk="1" hangingPunct="1"/>
            <a:r>
              <a:rPr lang="en-US" dirty="0" smtClean="0"/>
              <a:t>The Upper Columbia SARs shown here are consistently lower than Snake River SARs </a:t>
            </a:r>
          </a:p>
        </p:txBody>
      </p:sp>
      <p:sp>
        <p:nvSpPr>
          <p:cNvPr id="43011" name="Slide Number Placeholder 3"/>
          <p:cNvSpPr>
            <a:spLocks noGrp="1"/>
          </p:cNvSpPr>
          <p:nvPr>
            <p:ph type="sldNum" sz="quarter" idx="5"/>
          </p:nvPr>
        </p:nvSpPr>
        <p:spPr>
          <a:noFill/>
          <a:ln>
            <a:miter lim="800000"/>
            <a:headEnd/>
            <a:tailEnd/>
          </a:ln>
        </p:spPr>
        <p:txBody>
          <a:bodyPr/>
          <a:lstStyle/>
          <a:p>
            <a:fld id="{F6734279-0957-4CAF-AB3B-5F2B05BBD6C3}" type="slidenum">
              <a:rPr lang="en-US" smtClean="0"/>
              <a:pPr/>
              <a:t>25</a:t>
            </a:fld>
            <a:endParaRPr lang="en-US" dirty="0" smtClean="0"/>
          </a:p>
        </p:txBody>
      </p:sp>
    </p:spTree>
    <p:extLst>
      <p:ext uri="{BB962C8B-B14F-4D97-AF65-F5344CB8AC3E}">
        <p14:creationId xmlns:p14="http://schemas.microsoft.com/office/powerpoint/2010/main" val="28571791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noTextEdit="1"/>
          </p:cNvSpPr>
          <p:nvPr>
            <p:ph type="sldImg"/>
          </p:nvPr>
        </p:nvSpPr>
        <p:spPr>
          <a:ln/>
        </p:spPr>
      </p:sp>
      <p:sp>
        <p:nvSpPr>
          <p:cNvPr id="43010" name="Notes Placeholder 2"/>
          <p:cNvSpPr>
            <a:spLocks noGrp="1"/>
          </p:cNvSpPr>
          <p:nvPr>
            <p:ph type="body" idx="1"/>
          </p:nvPr>
        </p:nvSpPr>
        <p:spPr>
          <a:noFill/>
        </p:spPr>
        <p:txBody>
          <a:bodyPr/>
          <a:lstStyle/>
          <a:p>
            <a:pPr eaLnBrk="1" hangingPunct="1"/>
            <a:r>
              <a:rPr lang="en-US" dirty="0" smtClean="0"/>
              <a:t>Same story for steelhead:  Hatchery and wild steelhead from Snake</a:t>
            </a:r>
            <a:r>
              <a:rPr lang="en-US" baseline="0" dirty="0" smtClean="0"/>
              <a:t> River compared to H/W steelhead from upper Columbia basin</a:t>
            </a:r>
            <a:r>
              <a:rPr lang="en-US" dirty="0" smtClean="0"/>
              <a:t>.</a:t>
            </a:r>
          </a:p>
          <a:p>
            <a:pPr eaLnBrk="1" hangingPunct="1"/>
            <a:endParaRPr lang="en-US" b="1" dirty="0" smtClean="0"/>
          </a:p>
          <a:p>
            <a:pPr eaLnBrk="1" hangingPunct="1"/>
            <a:r>
              <a:rPr lang="en-US" u="sng" dirty="0" smtClean="0"/>
              <a:t>Take Home message the same as Chinook</a:t>
            </a:r>
          </a:p>
          <a:p>
            <a:pPr eaLnBrk="1" hangingPunct="1"/>
            <a:r>
              <a:rPr lang="en-US" dirty="0" smtClean="0"/>
              <a:t>All groups follow the same general pattern, indicating these stock have similar responses to the lower hydro system (MCN-BON), estuary, and ocean conditions.  </a:t>
            </a:r>
          </a:p>
          <a:p>
            <a:pPr eaLnBrk="1" hangingPunct="1"/>
            <a:endParaRPr lang="en-US" dirty="0" smtClean="0"/>
          </a:p>
          <a:p>
            <a:pPr eaLnBrk="1" hangingPunct="1"/>
            <a:r>
              <a:rPr lang="en-US" dirty="0" smtClean="0"/>
              <a:t>The Upper Columbia SARs are consistently lower than Snake River SARs </a:t>
            </a:r>
          </a:p>
        </p:txBody>
      </p:sp>
      <p:sp>
        <p:nvSpPr>
          <p:cNvPr id="43011" name="Slide Number Placeholder 3"/>
          <p:cNvSpPr>
            <a:spLocks noGrp="1"/>
          </p:cNvSpPr>
          <p:nvPr>
            <p:ph type="sldNum" sz="quarter" idx="5"/>
          </p:nvPr>
        </p:nvSpPr>
        <p:spPr>
          <a:noFill/>
          <a:ln>
            <a:miter lim="800000"/>
            <a:headEnd/>
            <a:tailEnd/>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734279-0957-4CAF-AB3B-5F2B05BBD6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66652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noTextEdit="1"/>
          </p:cNvSpPr>
          <p:nvPr>
            <p:ph type="sldImg"/>
          </p:nvPr>
        </p:nvSpPr>
        <p:spPr>
          <a:ln/>
        </p:spPr>
      </p:sp>
      <p:sp>
        <p:nvSpPr>
          <p:cNvPr id="43010" name="Notes Placeholder 2"/>
          <p:cNvSpPr>
            <a:spLocks noGrp="1"/>
          </p:cNvSpPr>
          <p:nvPr>
            <p:ph type="body" idx="1"/>
          </p:nvPr>
        </p:nvSpPr>
        <p:spPr>
          <a:noFill/>
        </p:spPr>
        <p:txBody>
          <a:bodyPr/>
          <a:lstStyle/>
          <a:p>
            <a:pPr eaLnBrk="1" hangingPunct="1"/>
            <a:r>
              <a:rPr lang="en-US" dirty="0" smtClean="0"/>
              <a:t>This</a:t>
            </a:r>
            <a:r>
              <a:rPr lang="en-US" baseline="0" dirty="0" smtClean="0"/>
              <a:t> graph shows the two CSS Sockeye groups for the Snake River, and the hatchery+wild aggregate for the Upper Columbia.</a:t>
            </a:r>
          </a:p>
          <a:p>
            <a:pPr eaLnBrk="1" hangingPunct="1"/>
            <a:r>
              <a:rPr lang="en-US" baseline="0" dirty="0" smtClean="0"/>
              <a:t>UC is higher, but hard to see patterns with so little data for the Snake.</a:t>
            </a:r>
          </a:p>
          <a:p>
            <a:pPr eaLnBrk="1" hangingPunct="1"/>
            <a:endParaRPr lang="en-US" baseline="0" dirty="0" smtClean="0"/>
          </a:p>
        </p:txBody>
      </p:sp>
      <p:sp>
        <p:nvSpPr>
          <p:cNvPr id="43011" name="Slide Number Placeholder 3"/>
          <p:cNvSpPr>
            <a:spLocks noGrp="1"/>
          </p:cNvSpPr>
          <p:nvPr>
            <p:ph type="sldNum" sz="quarter" idx="5"/>
          </p:nvPr>
        </p:nvSpPr>
        <p:spPr>
          <a:noFill/>
          <a:ln>
            <a:miter lim="800000"/>
            <a:headEnd/>
            <a:tailEnd/>
          </a:ln>
        </p:spPr>
        <p:txBody>
          <a:bodyPr/>
          <a:lstStyle/>
          <a:p>
            <a:fld id="{F6734279-0957-4CAF-AB3B-5F2B05BBD6C3}" type="slidenum">
              <a:rPr lang="en-US" smtClean="0"/>
              <a:pPr/>
              <a:t>27</a:t>
            </a:fld>
            <a:endParaRPr lang="en-US" dirty="0" smtClean="0"/>
          </a:p>
        </p:txBody>
      </p:sp>
    </p:spTree>
    <p:extLst>
      <p:ext uri="{BB962C8B-B14F-4D97-AF65-F5344CB8AC3E}">
        <p14:creationId xmlns:p14="http://schemas.microsoft.com/office/powerpoint/2010/main" val="34507645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a:spLocks noGrp="1" noChangeArrowheads="1"/>
          </p:cNvSpPr>
          <p:nvPr>
            <p:ph type="sldNum" sz="quarter" idx="5"/>
          </p:nvPr>
        </p:nvSpPr>
        <p:spPr>
          <a:noFill/>
          <a:ln>
            <a:miter lim="800000"/>
            <a:headEnd/>
            <a:tailEnd/>
          </a:ln>
        </p:spPr>
        <p:txBody>
          <a:bodyPr/>
          <a:lstStyle/>
          <a:p>
            <a:fld id="{49A4BFEF-DA4F-44F1-946C-956D063253F0}" type="slidenum">
              <a:rPr lang="en-US" smtClean="0"/>
              <a:pPr/>
              <a:t>28</a:t>
            </a:fld>
            <a:endParaRPr lang="en-US" dirty="0" smtClean="0"/>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1341007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a:ln>
            <a:miter lim="800000"/>
            <a:headEnd/>
            <a:tailEnd/>
          </a:ln>
        </p:spPr>
        <p:txBody>
          <a:bodyPr/>
          <a:lstStyle/>
          <a:p>
            <a:fld id="{5A2E225B-B47C-4F6E-8709-79C34798336B}" type="slidenum">
              <a:rPr lang="en-US" smtClean="0"/>
              <a:pPr/>
              <a:t>5</a:t>
            </a:fld>
            <a:endParaRPr lang="en-US" dirty="0" smtClean="0"/>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xfrm>
            <a:off x="701675" y="4416425"/>
            <a:ext cx="5607050" cy="4451350"/>
          </a:xfrm>
          <a:noFill/>
        </p:spPr>
        <p:txBody>
          <a:bodyPr/>
          <a:lstStyle/>
          <a:p>
            <a:pPr eaLnBrk="1" hangingPunct="1"/>
            <a:r>
              <a:rPr lang="en-US" dirty="0" smtClean="0"/>
              <a:t>We can report on some of the juvenile</a:t>
            </a:r>
            <a:r>
              <a:rPr lang="en-US" baseline="0" dirty="0" smtClean="0"/>
              <a:t> metrics we observed in the 150 mile reach from Rock Island Dam downstream to McNary Dam</a:t>
            </a:r>
            <a:endParaRPr lang="en-US" dirty="0" smtClean="0"/>
          </a:p>
          <a:p>
            <a:pPr eaLnBrk="1" hangingPunct="1"/>
            <a:r>
              <a:rPr lang="en-US" dirty="0" smtClean="0"/>
              <a:t>For 5 years we’ve included updated analyses of UPC mark groups</a:t>
            </a:r>
          </a:p>
          <a:p>
            <a:pPr eaLnBrk="1" hangingPunct="1"/>
            <a:endParaRPr lang="en-US" dirty="0" smtClean="0"/>
          </a:p>
          <a:p>
            <a:pPr eaLnBrk="1" hangingPunct="1"/>
            <a:endParaRPr lang="en-US" dirty="0" smtClean="0"/>
          </a:p>
          <a:p>
            <a:pPr eaLnBrk="1" hangingPunct="1"/>
            <a:endParaRPr lang="en-US" dirty="0" smtClean="0"/>
          </a:p>
        </p:txBody>
      </p:sp>
    </p:spTree>
    <p:extLst>
      <p:ext uri="{BB962C8B-B14F-4D97-AF65-F5344CB8AC3E}">
        <p14:creationId xmlns:p14="http://schemas.microsoft.com/office/powerpoint/2010/main" val="1019100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a:ln/>
        </p:spPr>
      </p:sp>
      <p:sp>
        <p:nvSpPr>
          <p:cNvPr id="28674" name="Notes Placeholder 2"/>
          <p:cNvSpPr>
            <a:spLocks noGrp="1"/>
          </p:cNvSpPr>
          <p:nvPr>
            <p:ph type="body" idx="1"/>
          </p:nvPr>
        </p:nvSpPr>
        <p:spPr>
          <a:noFill/>
        </p:spPr>
        <p:txBody>
          <a:bodyPr/>
          <a:lstStyle/>
          <a:p>
            <a:r>
              <a:rPr lang="en-US" u="sng" dirty="0" smtClean="0"/>
              <a:t>Descriptive stuff if needed</a:t>
            </a:r>
          </a:p>
          <a:p>
            <a:r>
              <a:rPr lang="en-US" dirty="0" smtClean="0"/>
              <a:t>These are averages of survivals from the years 2004-2014 for Chinook and Steelhead marked at RIS for the Smolt Monitoring Project. </a:t>
            </a:r>
          </a:p>
          <a:p>
            <a:r>
              <a:rPr lang="en-US" dirty="0" smtClean="0"/>
              <a:t>Survival was measured from RIS to MCN for each species.</a:t>
            </a:r>
          </a:p>
          <a:p>
            <a:r>
              <a:rPr lang="en-US" dirty="0" smtClean="0"/>
              <a:t>Hatchery</a:t>
            </a:r>
            <a:r>
              <a:rPr lang="en-US" baseline="0" dirty="0" smtClean="0"/>
              <a:t> and Wild are combined for each species</a:t>
            </a:r>
            <a:endParaRPr lang="en-US" dirty="0" smtClean="0"/>
          </a:p>
          <a:p>
            <a:r>
              <a:rPr lang="en-US" dirty="0" smtClean="0"/>
              <a:t>This is a river reach of approx. 308 miles which is a little farther than LGR to MCN (286 miles).</a:t>
            </a:r>
          </a:p>
          <a:p>
            <a:endParaRPr lang="en-US" dirty="0" smtClean="0"/>
          </a:p>
          <a:p>
            <a:r>
              <a:rPr lang="en-US" u="sng" dirty="0" smtClean="0"/>
              <a:t>Main Points</a:t>
            </a:r>
          </a:p>
          <a:p>
            <a:r>
              <a:rPr lang="en-US" dirty="0" smtClean="0"/>
              <a:t>These two estimates indicate the typical survival rates for spring outmigranting juvenile Chinook and Steelhead through this reach.</a:t>
            </a:r>
          </a:p>
          <a:p>
            <a:r>
              <a:rPr lang="en-US" dirty="0" smtClean="0"/>
              <a:t>Additional detection </a:t>
            </a:r>
            <a:r>
              <a:rPr lang="en-US" i="1" dirty="0" smtClean="0"/>
              <a:t>downstream</a:t>
            </a:r>
            <a:r>
              <a:rPr lang="en-US" dirty="0" smtClean="0"/>
              <a:t> and larger mark groups would strengthen the data </a:t>
            </a:r>
          </a:p>
          <a:p>
            <a:r>
              <a:rPr lang="en-US" dirty="0" smtClean="0"/>
              <a:t>Additional detection </a:t>
            </a:r>
            <a:r>
              <a:rPr lang="en-US" i="1" dirty="0" smtClean="0"/>
              <a:t>upstream</a:t>
            </a:r>
            <a:r>
              <a:rPr lang="en-US" dirty="0" smtClean="0"/>
              <a:t> allows for a larger component of the life cycle to be included in CSS SARs (e.g. new Rocky Reach detector).</a:t>
            </a:r>
          </a:p>
          <a:p>
            <a:endParaRPr lang="en-US" dirty="0" smtClean="0"/>
          </a:p>
          <a:p>
            <a:endParaRPr lang="en-US" dirty="0" smtClean="0"/>
          </a:p>
        </p:txBody>
      </p:sp>
      <p:sp>
        <p:nvSpPr>
          <p:cNvPr id="28675" name="Slide Number Placeholder 3"/>
          <p:cNvSpPr>
            <a:spLocks noGrp="1"/>
          </p:cNvSpPr>
          <p:nvPr>
            <p:ph type="sldNum" sz="quarter" idx="5"/>
          </p:nvPr>
        </p:nvSpPr>
        <p:spPr>
          <a:noFill/>
          <a:ln>
            <a:miter lim="800000"/>
            <a:headEnd/>
            <a:tailEnd/>
          </a:ln>
        </p:spPr>
        <p:txBody>
          <a:bodyPr/>
          <a:lstStyle/>
          <a:p>
            <a:fld id="{687A2122-9A4F-4787-8654-EFE64AEE3974}" type="slidenum">
              <a:rPr lang="en-US" smtClean="0"/>
              <a:pPr/>
              <a:t>6</a:t>
            </a:fld>
            <a:endParaRPr lang="en-US" dirty="0" smtClean="0"/>
          </a:p>
        </p:txBody>
      </p:sp>
    </p:spTree>
    <p:extLst>
      <p:ext uri="{BB962C8B-B14F-4D97-AF65-F5344CB8AC3E}">
        <p14:creationId xmlns:p14="http://schemas.microsoft.com/office/powerpoint/2010/main" val="16656780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xfrm>
            <a:off x="701675" y="4416425"/>
            <a:ext cx="5737225" cy="4183063"/>
          </a:xfrm>
        </p:spPr>
        <p:txBody>
          <a:bodyPr/>
          <a:lstStyle/>
          <a:p>
            <a:pPr>
              <a:defRPr/>
            </a:pPr>
            <a:r>
              <a:rPr lang="en-US" dirty="0" smtClean="0"/>
              <a:t>Data</a:t>
            </a:r>
            <a:r>
              <a:rPr lang="en-US" baseline="0" dirty="0" smtClean="0"/>
              <a:t> is for both Chinook and steelhead and </a:t>
            </a:r>
            <a:r>
              <a:rPr lang="en-US" dirty="0" smtClean="0"/>
              <a:t>only addresses the RIS to McN river reach</a:t>
            </a:r>
          </a:p>
          <a:p>
            <a:pPr>
              <a:defRPr/>
            </a:pPr>
            <a:r>
              <a:rPr lang="en-US" dirty="0" smtClean="0"/>
              <a:t>We found that the responses of Upper Columbia stocks to environmental variables were similar to the responses of the Snake River stocks</a:t>
            </a:r>
          </a:p>
          <a:p>
            <a:pPr marL="0" indent="0">
              <a:buFontTx/>
              <a:buNone/>
              <a:defRPr/>
            </a:pPr>
            <a:endParaRPr lang="en-US" dirty="0" smtClean="0"/>
          </a:p>
          <a:p>
            <a:pPr>
              <a:defRPr/>
            </a:pPr>
            <a:r>
              <a:rPr lang="en-US" dirty="0" smtClean="0"/>
              <a:t>Again our objective is to continue to improve and refine the upper Columbia data and analyses</a:t>
            </a:r>
          </a:p>
          <a:p>
            <a:pPr>
              <a:defRPr/>
            </a:pPr>
            <a:endParaRPr lang="en-US" dirty="0" smtClean="0"/>
          </a:p>
        </p:txBody>
      </p:sp>
      <p:sp>
        <p:nvSpPr>
          <p:cNvPr id="26627" name="Slide Number Placeholder 3"/>
          <p:cNvSpPr>
            <a:spLocks noGrp="1"/>
          </p:cNvSpPr>
          <p:nvPr>
            <p:ph type="sldNum" sz="quarter" idx="5"/>
          </p:nvPr>
        </p:nvSpPr>
        <p:spPr>
          <a:noFill/>
          <a:ln>
            <a:miter lim="800000"/>
            <a:headEnd/>
            <a:tailEnd/>
          </a:ln>
        </p:spPr>
        <p:txBody>
          <a:bodyPr/>
          <a:lstStyle/>
          <a:p>
            <a:fld id="{01FD4998-0466-4A2B-8BC0-1AE9DD83BD8C}" type="slidenum">
              <a:rPr lang="en-US" smtClean="0"/>
              <a:pPr/>
              <a:t>7</a:t>
            </a:fld>
            <a:endParaRPr lang="en-US" dirty="0" smtClean="0"/>
          </a:p>
        </p:txBody>
      </p:sp>
    </p:spTree>
    <p:extLst>
      <p:ext uri="{BB962C8B-B14F-4D97-AF65-F5344CB8AC3E}">
        <p14:creationId xmlns:p14="http://schemas.microsoft.com/office/powerpoint/2010/main" val="838942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noTextEdit="1"/>
          </p:cNvSpPr>
          <p:nvPr>
            <p:ph type="sldImg"/>
          </p:nvPr>
        </p:nvSpPr>
        <p:spPr>
          <a:ln/>
        </p:spPr>
      </p:sp>
      <p:sp>
        <p:nvSpPr>
          <p:cNvPr id="47106" name="Notes Placeholder 2"/>
          <p:cNvSpPr>
            <a:spLocks noGrp="1"/>
          </p:cNvSpPr>
          <p:nvPr>
            <p:ph type="body" idx="1"/>
          </p:nvPr>
        </p:nvSpPr>
        <p:spPr>
          <a:noFill/>
        </p:spPr>
        <p:txBody>
          <a:bodyPr/>
          <a:lstStyle/>
          <a:p>
            <a:r>
              <a:rPr lang="en-US" dirty="0" smtClean="0"/>
              <a:t>Another comparison we can look at is Juvenile survival of juvenile Chinook and steelhead from the Snake R and those from the upper Columbia. Survival is measured from Lower Granite to McNary for Snake R stocks, and Rock Island to McNary for upper Col stocks</a:t>
            </a:r>
          </a:p>
          <a:p>
            <a:r>
              <a:rPr lang="en-US" dirty="0" smtClean="0"/>
              <a:t>The distance between the two measuring points is about the same </a:t>
            </a:r>
            <a:r>
              <a:rPr lang="en-US" dirty="0" smtClean="0"/>
              <a:t>but one less dam for</a:t>
            </a:r>
            <a:r>
              <a:rPr lang="en-US" baseline="0" dirty="0" smtClean="0"/>
              <a:t> UC stocks</a:t>
            </a:r>
            <a:endParaRPr lang="en-US" dirty="0" smtClean="0"/>
          </a:p>
          <a:p>
            <a:endParaRPr lang="en-US" dirty="0" smtClean="0"/>
          </a:p>
          <a:p>
            <a:r>
              <a:rPr lang="en-US" dirty="0" smtClean="0"/>
              <a:t>For the Chinook – in the early portion of the time series, both stocks appeared to be similar in survival, with upper Col stocks having even greater survival in some years, but since 2004  up until a few years ago, the survival rates for the upper Col stocks have consistently less than the Snake River Chinook.</a:t>
            </a:r>
          </a:p>
          <a:p>
            <a:endParaRPr lang="en-US" dirty="0" smtClean="0"/>
          </a:p>
          <a:p>
            <a:r>
              <a:rPr lang="en-US" dirty="0" smtClean="0"/>
              <a:t>For Steelhead, the same analogy is generally true, with a change becoming apparent a little later, perhaps since 2008 or so, with some improvement in</a:t>
            </a:r>
            <a:r>
              <a:rPr lang="en-US" baseline="0" dirty="0" smtClean="0"/>
              <a:t> the recent few years</a:t>
            </a:r>
            <a:r>
              <a:rPr lang="en-US" dirty="0" smtClean="0"/>
              <a:t>.</a:t>
            </a:r>
          </a:p>
        </p:txBody>
      </p:sp>
      <p:sp>
        <p:nvSpPr>
          <p:cNvPr id="47107" name="Slide Number Placeholder 3"/>
          <p:cNvSpPr>
            <a:spLocks noGrp="1"/>
          </p:cNvSpPr>
          <p:nvPr>
            <p:ph type="sldNum" sz="quarter" idx="5"/>
          </p:nvPr>
        </p:nvSpPr>
        <p:spPr>
          <a:noFill/>
          <a:ln>
            <a:miter lim="800000"/>
            <a:headEnd/>
            <a:tailEnd/>
          </a:ln>
        </p:spPr>
        <p:txBody>
          <a:bodyPr/>
          <a:lstStyle/>
          <a:p>
            <a:fld id="{329EB595-7769-4F85-B501-C6C53053206A}" type="slidenum">
              <a:rPr lang="en-US" smtClean="0"/>
              <a:pPr/>
              <a:t>8</a:t>
            </a:fld>
            <a:endParaRPr lang="en-US" dirty="0" smtClean="0"/>
          </a:p>
        </p:txBody>
      </p:sp>
    </p:spTree>
    <p:extLst>
      <p:ext uri="{BB962C8B-B14F-4D97-AF65-F5344CB8AC3E}">
        <p14:creationId xmlns:p14="http://schemas.microsoft.com/office/powerpoint/2010/main" val="30959272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pPr>
            <a:r>
              <a:rPr lang="en-US" dirty="0" smtClean="0"/>
              <a:t>I</a:t>
            </a:r>
            <a:r>
              <a:rPr lang="en-US" baseline="0" dirty="0" smtClean="0"/>
              <a:t>t is difficult to collect enough smolts for tagging from each tributary in order to develop stock specific data. </a:t>
            </a:r>
          </a:p>
          <a:p>
            <a:pPr>
              <a:spcBef>
                <a:spcPts val="0"/>
              </a:spcBef>
            </a:pPr>
            <a:r>
              <a:rPr lang="en-US" baseline="0" dirty="0" smtClean="0"/>
              <a:t>Because there are</a:t>
            </a:r>
            <a:r>
              <a:rPr lang="en-US" dirty="0" smtClean="0"/>
              <a:t> limited juvenile detection sites in the Upper Columbia Reach, it presents a challenge in developing SAR and survival estimates to the upper- most dam. </a:t>
            </a:r>
          </a:p>
          <a:p>
            <a:pPr>
              <a:spcBef>
                <a:spcPts val="0"/>
              </a:spcBef>
            </a:pP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8CE0D2B8-BDBB-46D2-9F20-5FC5FB3A7C7B}" type="slidenum">
              <a:rPr lang="en-US" smtClean="0"/>
              <a:pPr>
                <a:defRPr/>
              </a:pPr>
              <a:t>9</a:t>
            </a:fld>
            <a:endParaRPr lang="en-US" dirty="0"/>
          </a:p>
        </p:txBody>
      </p:sp>
    </p:spTree>
    <p:extLst>
      <p:ext uri="{BB962C8B-B14F-4D97-AF65-F5344CB8AC3E}">
        <p14:creationId xmlns:p14="http://schemas.microsoft.com/office/powerpoint/2010/main" val="36782601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a:ln>
            <a:miter lim="800000"/>
            <a:headEnd/>
            <a:tailEnd/>
          </a:ln>
        </p:spPr>
        <p:txBody>
          <a:bodyPr/>
          <a:lstStyle/>
          <a:p>
            <a:fld id="{B9FFD99D-92C6-4601-8194-3C59874AF62D}" type="slidenum">
              <a:rPr lang="en-US" smtClean="0"/>
              <a:pPr/>
              <a:t>10</a:t>
            </a:fld>
            <a:endParaRPr lang="en-US" dirty="0" smtClean="0"/>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xfrm>
            <a:off x="701675" y="4416425"/>
            <a:ext cx="5607050" cy="4451350"/>
          </a:xfrm>
          <a:noFill/>
        </p:spPr>
        <p:txBody>
          <a:bodyPr/>
          <a:lstStyle/>
          <a:p>
            <a:r>
              <a:rPr lang="en-US" dirty="0" smtClean="0"/>
              <a:t> There are 7 basin specific mark groups – 3 come out of the Wenatchee and the other two are</a:t>
            </a:r>
            <a:r>
              <a:rPr lang="en-US" baseline="0" dirty="0" smtClean="0"/>
              <a:t> an aggregate for wild Chinook and wild Steelhead.</a:t>
            </a:r>
            <a:r>
              <a:rPr lang="en-US" dirty="0" smtClean="0"/>
              <a:t> These area fish that are marked in</a:t>
            </a:r>
            <a:r>
              <a:rPr lang="en-US" baseline="0" dirty="0" smtClean="0"/>
              <a:t> the area they have originated from, and it is also known if they are hatchery or wild fish</a:t>
            </a:r>
          </a:p>
          <a:p>
            <a:endParaRPr lang="en-US" baseline="0" dirty="0" smtClean="0"/>
          </a:p>
          <a:p>
            <a:endParaRPr lang="en-US" baseline="0" dirty="0" smtClean="0"/>
          </a:p>
          <a:p>
            <a:r>
              <a:rPr lang="en-US" baseline="0" dirty="0" smtClean="0"/>
              <a:t>The two new groups for this year’s presentation are from above Wells.  All the wild Sockeye are from the Okanogan.  The wild Chinook are largely from the Okanogan but there are at least some that are not from the Okanogan but are from above Wells Dam.  </a:t>
            </a:r>
          </a:p>
          <a:p>
            <a:r>
              <a:rPr lang="en-US" baseline="0" dirty="0" smtClean="0"/>
              <a:t> </a:t>
            </a:r>
            <a:endParaRPr lang="en-US" dirty="0" smtClean="0"/>
          </a:p>
          <a:p>
            <a:r>
              <a:rPr lang="en-US" dirty="0" smtClean="0"/>
              <a:t>The limited juvenile detection sites in the Upper Columbia Reach presents a challenge in developing SAR estimates to the upper- most dam. </a:t>
            </a:r>
          </a:p>
          <a:p>
            <a:endParaRPr lang="en-US" dirty="0" smtClean="0"/>
          </a:p>
        </p:txBody>
      </p:sp>
    </p:spTree>
    <p:extLst>
      <p:ext uri="{BB962C8B-B14F-4D97-AF65-F5344CB8AC3E}">
        <p14:creationId xmlns:p14="http://schemas.microsoft.com/office/powerpoint/2010/main" val="1698469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noTextEdit="1"/>
          </p:cNvSpPr>
          <p:nvPr>
            <p:ph type="sldImg"/>
          </p:nvPr>
        </p:nvSpPr>
        <p:spPr>
          <a:ln/>
        </p:spPr>
      </p:sp>
      <p:sp>
        <p:nvSpPr>
          <p:cNvPr id="24578" name="Notes Placeholder 2"/>
          <p:cNvSpPr>
            <a:spLocks noGrp="1"/>
          </p:cNvSpPr>
          <p:nvPr>
            <p:ph type="body" idx="1"/>
          </p:nvPr>
        </p:nvSpPr>
        <p:spPr>
          <a:noFill/>
        </p:spPr>
        <p:txBody>
          <a:bodyPr/>
          <a:lstStyle/>
          <a:p>
            <a:r>
              <a:rPr lang="en-US" dirty="0" smtClean="0"/>
              <a:t>Wenatchee</a:t>
            </a:r>
            <a:r>
              <a:rPr lang="en-US" baseline="0" dirty="0" smtClean="0"/>
              <a:t> fish enter the mainstem downstream of Rocky Reach- first JV detection opportunity is MCN</a:t>
            </a:r>
            <a:endParaRPr lang="en-US" dirty="0" smtClean="0"/>
          </a:p>
        </p:txBody>
      </p:sp>
      <p:sp>
        <p:nvSpPr>
          <p:cNvPr id="24579" name="Slide Number Placeholder 3"/>
          <p:cNvSpPr>
            <a:spLocks noGrp="1"/>
          </p:cNvSpPr>
          <p:nvPr>
            <p:ph type="sldNum" sz="quarter" idx="5"/>
          </p:nvPr>
        </p:nvSpPr>
        <p:spPr>
          <a:noFill/>
          <a:ln>
            <a:miter lim="800000"/>
            <a:headEnd/>
            <a:tailEnd/>
          </a:ln>
        </p:spPr>
        <p:txBody>
          <a:bodyPr/>
          <a:lstStyle/>
          <a:p>
            <a:fld id="{BDAF870A-309C-4E55-84FA-A3127599DBB6}" type="slidenum">
              <a:rPr lang="en-US" smtClean="0"/>
              <a:pPr/>
              <a:t>11</a:t>
            </a:fld>
            <a:endParaRPr lang="en-US" dirty="0" smtClean="0"/>
          </a:p>
        </p:txBody>
      </p:sp>
    </p:spTree>
    <p:extLst>
      <p:ext uri="{BB962C8B-B14F-4D97-AF65-F5344CB8AC3E}">
        <p14:creationId xmlns:p14="http://schemas.microsoft.com/office/powerpoint/2010/main" val="17006209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8763" cy="6851650"/>
            <a:chOff x="1" y="0"/>
            <a:chExt cx="5763" cy="4316"/>
          </a:xfrm>
        </p:grpSpPr>
        <p:sp>
          <p:nvSpPr>
            <p:cNvPr id="5" name="Freeform 3"/>
            <p:cNvSpPr>
              <a:spLocks/>
            </p:cNvSpPr>
            <p:nvPr/>
          </p:nvSpPr>
          <p:spPr bwMode="hidden">
            <a:xfrm>
              <a:off x="5045" y="2626"/>
              <a:ext cx="719" cy="1690"/>
            </a:xfrm>
            <a:custGeom>
              <a:avLst/>
              <a:gdLst>
                <a:gd name="T0" fmla="*/ 717 w 717"/>
                <a:gd name="T1" fmla="*/ 72 h 1690"/>
                <a:gd name="T2" fmla="*/ 717 w 717"/>
                <a:gd name="T3" fmla="*/ 0 h 1690"/>
                <a:gd name="T4" fmla="*/ 699 w 717"/>
                <a:gd name="T5" fmla="*/ 101 h 1690"/>
                <a:gd name="T6" fmla="*/ 675 w 717"/>
                <a:gd name="T7" fmla="*/ 209 h 1690"/>
                <a:gd name="T8" fmla="*/ 627 w 717"/>
                <a:gd name="T9" fmla="*/ 389 h 1690"/>
                <a:gd name="T10" fmla="*/ 574 w 717"/>
                <a:gd name="T11" fmla="*/ 569 h 1690"/>
                <a:gd name="T12" fmla="*/ 502 w 717"/>
                <a:gd name="T13" fmla="*/ 749 h 1690"/>
                <a:gd name="T14" fmla="*/ 424 w 717"/>
                <a:gd name="T15" fmla="*/ 935 h 1690"/>
                <a:gd name="T16" fmla="*/ 334 w 717"/>
                <a:gd name="T17" fmla="*/ 1121 h 1690"/>
                <a:gd name="T18" fmla="*/ 233 w 717"/>
                <a:gd name="T19" fmla="*/ 1312 h 1690"/>
                <a:gd name="T20" fmla="*/ 125 w 717"/>
                <a:gd name="T21" fmla="*/ 1498 h 1690"/>
                <a:gd name="T22" fmla="*/ 0 w 717"/>
                <a:gd name="T23" fmla="*/ 1690 h 1690"/>
                <a:gd name="T24" fmla="*/ 11 w 717"/>
                <a:gd name="T25" fmla="*/ 1690 h 1690"/>
                <a:gd name="T26" fmla="*/ 137 w 717"/>
                <a:gd name="T27" fmla="*/ 1498 h 1690"/>
                <a:gd name="T28" fmla="*/ 245 w 717"/>
                <a:gd name="T29" fmla="*/ 1312 h 1690"/>
                <a:gd name="T30" fmla="*/ 346 w 717"/>
                <a:gd name="T31" fmla="*/ 1121 h 1690"/>
                <a:gd name="T32" fmla="*/ 436 w 717"/>
                <a:gd name="T33" fmla="*/ 935 h 1690"/>
                <a:gd name="T34" fmla="*/ 514 w 717"/>
                <a:gd name="T35" fmla="*/ 749 h 1690"/>
                <a:gd name="T36" fmla="*/ 585 w 717"/>
                <a:gd name="T37" fmla="*/ 569 h 1690"/>
                <a:gd name="T38" fmla="*/ 639 w 717"/>
                <a:gd name="T39" fmla="*/ 389 h 1690"/>
                <a:gd name="T40" fmla="*/ 687 w 717"/>
                <a:gd name="T41" fmla="*/ 209 h 1690"/>
                <a:gd name="T42" fmla="*/ 705 w 717"/>
                <a:gd name="T43" fmla="*/ 143 h 1690"/>
                <a:gd name="T44" fmla="*/ 717 w 717"/>
                <a:gd name="T45" fmla="*/ 72 h 1690"/>
                <a:gd name="T46" fmla="*/ 717 w 717"/>
                <a:gd name="T47" fmla="*/ 72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a:noFill/>
            </a:ln>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sp>
          <p:nvSpPr>
            <p:cNvPr id="6" name="Freeform 4"/>
            <p:cNvSpPr>
              <a:spLocks/>
            </p:cNvSpPr>
            <p:nvPr/>
          </p:nvSpPr>
          <p:spPr bwMode="hidden">
            <a:xfrm>
              <a:off x="5386" y="3794"/>
              <a:ext cx="378" cy="522"/>
            </a:xfrm>
            <a:custGeom>
              <a:avLst/>
              <a:gdLst>
                <a:gd name="T0" fmla="*/ 377 w 377"/>
                <a:gd name="T1" fmla="*/ 0 h 522"/>
                <a:gd name="T2" fmla="*/ 293 w 377"/>
                <a:gd name="T3" fmla="*/ 132 h 522"/>
                <a:gd name="T4" fmla="*/ 204 w 377"/>
                <a:gd name="T5" fmla="*/ 264 h 522"/>
                <a:gd name="T6" fmla="*/ 102 w 377"/>
                <a:gd name="T7" fmla="*/ 396 h 522"/>
                <a:gd name="T8" fmla="*/ 0 w 377"/>
                <a:gd name="T9" fmla="*/ 522 h 522"/>
                <a:gd name="T10" fmla="*/ 12 w 377"/>
                <a:gd name="T11" fmla="*/ 522 h 522"/>
                <a:gd name="T12" fmla="*/ 114 w 377"/>
                <a:gd name="T13" fmla="*/ 402 h 522"/>
                <a:gd name="T14" fmla="*/ 204 w 377"/>
                <a:gd name="T15" fmla="*/ 282 h 522"/>
                <a:gd name="T16" fmla="*/ 377 w 377"/>
                <a:gd name="T17" fmla="*/ 24 h 522"/>
                <a:gd name="T18" fmla="*/ 377 w 377"/>
                <a:gd name="T19" fmla="*/ 0 h 522"/>
                <a:gd name="T20" fmla="*/ 377 w 377"/>
                <a:gd name="T21" fmla="*/ 0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a:noFill/>
            </a:ln>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sp>
          <p:nvSpPr>
            <p:cNvPr id="7" name="Freeform 5"/>
            <p:cNvSpPr>
              <a:spLocks/>
            </p:cNvSpPr>
            <p:nvPr/>
          </p:nvSpPr>
          <p:spPr bwMode="hidden">
            <a:xfrm>
              <a:off x="5680" y="4214"/>
              <a:ext cx="84" cy="102"/>
            </a:xfrm>
            <a:custGeom>
              <a:avLst/>
              <a:gdLst>
                <a:gd name="T0" fmla="*/ 0 w 84"/>
                <a:gd name="T1" fmla="*/ 102 h 102"/>
                <a:gd name="T2" fmla="*/ 18 w 84"/>
                <a:gd name="T3" fmla="*/ 102 h 102"/>
                <a:gd name="T4" fmla="*/ 48 w 84"/>
                <a:gd name="T5" fmla="*/ 60 h 102"/>
                <a:gd name="T6" fmla="*/ 84 w 84"/>
                <a:gd name="T7" fmla="*/ 24 h 102"/>
                <a:gd name="T8" fmla="*/ 84 w 84"/>
                <a:gd name="T9" fmla="*/ 0 h 102"/>
                <a:gd name="T10" fmla="*/ 42 w 84"/>
                <a:gd name="T11" fmla="*/ 54 h 102"/>
                <a:gd name="T12" fmla="*/ 0 w 84"/>
                <a:gd name="T13" fmla="*/ 102 h 102"/>
                <a:gd name="T14" fmla="*/ 0 w 84"/>
                <a:gd name="T15" fmla="*/ 102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a:noFill/>
            </a:ln>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grpSp>
          <p:nvGrpSpPr>
            <p:cNvPr id="8" name="Group 6"/>
            <p:cNvGrpSpPr>
              <a:grpSpLocks/>
            </p:cNvGrpSpPr>
            <p:nvPr/>
          </p:nvGrpSpPr>
          <p:grpSpPr bwMode="auto">
            <a:xfrm>
              <a:off x="288" y="0"/>
              <a:ext cx="5098" cy="4316"/>
              <a:chOff x="288" y="0"/>
              <a:chExt cx="5098" cy="4316"/>
            </a:xfrm>
          </p:grpSpPr>
          <p:sp>
            <p:nvSpPr>
              <p:cNvPr id="28" name="Freeform 7"/>
              <p:cNvSpPr>
                <a:spLocks/>
              </p:cNvSpPr>
              <p:nvPr userDrawn="1"/>
            </p:nvSpPr>
            <p:spPr bwMode="hidden">
              <a:xfrm>
                <a:off x="2789" y="0"/>
                <a:ext cx="72" cy="4316"/>
              </a:xfrm>
              <a:custGeom>
                <a:avLst/>
                <a:gdLst>
                  <a:gd name="T0" fmla="*/ 0 w 72"/>
                  <a:gd name="T1" fmla="*/ 0 h 4316"/>
                  <a:gd name="T2" fmla="*/ 60 w 72"/>
                  <a:gd name="T3" fmla="*/ 4316 h 4316"/>
                  <a:gd name="T4" fmla="*/ 72 w 72"/>
                  <a:gd name="T5" fmla="*/ 4316 h 4316"/>
                  <a:gd name="T6" fmla="*/ 12 w 72"/>
                  <a:gd name="T7" fmla="*/ 0 h 4316"/>
                  <a:gd name="T8" fmla="*/ 0 w 72"/>
                  <a:gd name="T9" fmla="*/ 0 h 4316"/>
                  <a:gd name="T10" fmla="*/ 0 w 72"/>
                  <a:gd name="T11" fmla="*/ 0 h 4316"/>
                </a:gdLst>
                <a:ahLst/>
                <a:cxnLst>
                  <a:cxn ang="0">
                    <a:pos x="T0" y="T1"/>
                  </a:cxn>
                  <a:cxn ang="0">
                    <a:pos x="T2" y="T3"/>
                  </a:cxn>
                  <a:cxn ang="0">
                    <a:pos x="T4" y="T5"/>
                  </a:cxn>
                  <a:cxn ang="0">
                    <a:pos x="T6" y="T7"/>
                  </a:cxn>
                  <a:cxn ang="0">
                    <a:pos x="T8" y="T9"/>
                  </a:cxn>
                  <a:cxn ang="0">
                    <a:pos x="T10" y="T11"/>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sp>
            <p:nvSpPr>
              <p:cNvPr id="29" name="Freeform 8"/>
              <p:cNvSpPr>
                <a:spLocks/>
              </p:cNvSpPr>
              <p:nvPr userDrawn="1"/>
            </p:nvSpPr>
            <p:spPr bwMode="hidden">
              <a:xfrm>
                <a:off x="3089" y="0"/>
                <a:ext cx="174" cy="4316"/>
              </a:xfrm>
              <a:custGeom>
                <a:avLst/>
                <a:gdLst>
                  <a:gd name="T0" fmla="*/ 24 w 174"/>
                  <a:gd name="T1" fmla="*/ 0 h 4316"/>
                  <a:gd name="T2" fmla="*/ 12 w 174"/>
                  <a:gd name="T3" fmla="*/ 0 h 4316"/>
                  <a:gd name="T4" fmla="*/ 42 w 174"/>
                  <a:gd name="T5" fmla="*/ 216 h 4316"/>
                  <a:gd name="T6" fmla="*/ 72 w 174"/>
                  <a:gd name="T7" fmla="*/ 444 h 4316"/>
                  <a:gd name="T8" fmla="*/ 96 w 174"/>
                  <a:gd name="T9" fmla="*/ 689 h 4316"/>
                  <a:gd name="T10" fmla="*/ 120 w 174"/>
                  <a:gd name="T11" fmla="*/ 947 h 4316"/>
                  <a:gd name="T12" fmla="*/ 132 w 174"/>
                  <a:gd name="T13" fmla="*/ 1211 h 4316"/>
                  <a:gd name="T14" fmla="*/ 150 w 174"/>
                  <a:gd name="T15" fmla="*/ 1487 h 4316"/>
                  <a:gd name="T16" fmla="*/ 156 w 174"/>
                  <a:gd name="T17" fmla="*/ 1768 h 4316"/>
                  <a:gd name="T18" fmla="*/ 162 w 174"/>
                  <a:gd name="T19" fmla="*/ 2062 h 4316"/>
                  <a:gd name="T20" fmla="*/ 156 w 174"/>
                  <a:gd name="T21" fmla="*/ 2644 h 4316"/>
                  <a:gd name="T22" fmla="*/ 126 w 174"/>
                  <a:gd name="T23" fmla="*/ 3225 h 4316"/>
                  <a:gd name="T24" fmla="*/ 108 w 174"/>
                  <a:gd name="T25" fmla="*/ 3507 h 4316"/>
                  <a:gd name="T26" fmla="*/ 78 w 174"/>
                  <a:gd name="T27" fmla="*/ 3788 h 4316"/>
                  <a:gd name="T28" fmla="*/ 42 w 174"/>
                  <a:gd name="T29" fmla="*/ 4058 h 4316"/>
                  <a:gd name="T30" fmla="*/ 0 w 174"/>
                  <a:gd name="T31" fmla="*/ 4316 h 4316"/>
                  <a:gd name="T32" fmla="*/ 12 w 174"/>
                  <a:gd name="T33" fmla="*/ 4316 h 4316"/>
                  <a:gd name="T34" fmla="*/ 54 w 174"/>
                  <a:gd name="T35" fmla="*/ 4058 h 4316"/>
                  <a:gd name="T36" fmla="*/ 90 w 174"/>
                  <a:gd name="T37" fmla="*/ 3782 h 4316"/>
                  <a:gd name="T38" fmla="*/ 120 w 174"/>
                  <a:gd name="T39" fmla="*/ 3507 h 4316"/>
                  <a:gd name="T40" fmla="*/ 138 w 174"/>
                  <a:gd name="T41" fmla="*/ 3219 h 4316"/>
                  <a:gd name="T42" fmla="*/ 168 w 174"/>
                  <a:gd name="T43" fmla="*/ 2638 h 4316"/>
                  <a:gd name="T44" fmla="*/ 174 w 174"/>
                  <a:gd name="T45" fmla="*/ 2056 h 4316"/>
                  <a:gd name="T46" fmla="*/ 168 w 174"/>
                  <a:gd name="T47" fmla="*/ 1768 h 4316"/>
                  <a:gd name="T48" fmla="*/ 162 w 174"/>
                  <a:gd name="T49" fmla="*/ 1487 h 4316"/>
                  <a:gd name="T50" fmla="*/ 144 w 174"/>
                  <a:gd name="T51" fmla="*/ 1211 h 4316"/>
                  <a:gd name="T52" fmla="*/ 132 w 174"/>
                  <a:gd name="T53" fmla="*/ 941 h 4316"/>
                  <a:gd name="T54" fmla="*/ 108 w 174"/>
                  <a:gd name="T55" fmla="*/ 689 h 4316"/>
                  <a:gd name="T56" fmla="*/ 84 w 174"/>
                  <a:gd name="T57" fmla="*/ 444 h 4316"/>
                  <a:gd name="T58" fmla="*/ 54 w 174"/>
                  <a:gd name="T59" fmla="*/ 216 h 4316"/>
                  <a:gd name="T60" fmla="*/ 24 w 174"/>
                  <a:gd name="T61" fmla="*/ 0 h 4316"/>
                  <a:gd name="T62" fmla="*/ 24 w 174"/>
                  <a:gd name="T63"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sp>
            <p:nvSpPr>
              <p:cNvPr id="30" name="Freeform 9"/>
              <p:cNvSpPr>
                <a:spLocks/>
              </p:cNvSpPr>
              <p:nvPr userDrawn="1"/>
            </p:nvSpPr>
            <p:spPr bwMode="hidden">
              <a:xfrm>
                <a:off x="3358" y="0"/>
                <a:ext cx="337" cy="4316"/>
              </a:xfrm>
              <a:custGeom>
                <a:avLst/>
                <a:gdLst>
                  <a:gd name="T0" fmla="*/ 329 w 335"/>
                  <a:gd name="T1" fmla="*/ 2014 h 4316"/>
                  <a:gd name="T2" fmla="*/ 317 w 335"/>
                  <a:gd name="T3" fmla="*/ 1726 h 4316"/>
                  <a:gd name="T4" fmla="*/ 293 w 335"/>
                  <a:gd name="T5" fmla="*/ 1445 h 4316"/>
                  <a:gd name="T6" fmla="*/ 263 w 335"/>
                  <a:gd name="T7" fmla="*/ 1175 h 4316"/>
                  <a:gd name="T8" fmla="*/ 228 w 335"/>
                  <a:gd name="T9" fmla="*/ 917 h 4316"/>
                  <a:gd name="T10" fmla="*/ 186 w 335"/>
                  <a:gd name="T11" fmla="*/ 665 h 4316"/>
                  <a:gd name="T12" fmla="*/ 132 w 335"/>
                  <a:gd name="T13" fmla="*/ 432 h 4316"/>
                  <a:gd name="T14" fmla="*/ 78 w 335"/>
                  <a:gd name="T15" fmla="*/ 204 h 4316"/>
                  <a:gd name="T16" fmla="*/ 12 w 335"/>
                  <a:gd name="T17" fmla="*/ 0 h 4316"/>
                  <a:gd name="T18" fmla="*/ 0 w 335"/>
                  <a:gd name="T19" fmla="*/ 0 h 4316"/>
                  <a:gd name="T20" fmla="*/ 66 w 335"/>
                  <a:gd name="T21" fmla="*/ 204 h 4316"/>
                  <a:gd name="T22" fmla="*/ 120 w 335"/>
                  <a:gd name="T23" fmla="*/ 432 h 4316"/>
                  <a:gd name="T24" fmla="*/ 174 w 335"/>
                  <a:gd name="T25" fmla="*/ 665 h 4316"/>
                  <a:gd name="T26" fmla="*/ 216 w 335"/>
                  <a:gd name="T27" fmla="*/ 917 h 4316"/>
                  <a:gd name="T28" fmla="*/ 251 w 335"/>
                  <a:gd name="T29" fmla="*/ 1175 h 4316"/>
                  <a:gd name="T30" fmla="*/ 281 w 335"/>
                  <a:gd name="T31" fmla="*/ 1445 h 4316"/>
                  <a:gd name="T32" fmla="*/ 305 w 335"/>
                  <a:gd name="T33" fmla="*/ 1726 h 4316"/>
                  <a:gd name="T34" fmla="*/ 317 w 335"/>
                  <a:gd name="T35" fmla="*/ 2014 h 4316"/>
                  <a:gd name="T36" fmla="*/ 323 w 335"/>
                  <a:gd name="T37" fmla="*/ 2314 h 4316"/>
                  <a:gd name="T38" fmla="*/ 317 w 335"/>
                  <a:gd name="T39" fmla="*/ 2608 h 4316"/>
                  <a:gd name="T40" fmla="*/ 305 w 335"/>
                  <a:gd name="T41" fmla="*/ 2907 h 4316"/>
                  <a:gd name="T42" fmla="*/ 281 w 335"/>
                  <a:gd name="T43" fmla="*/ 3201 h 4316"/>
                  <a:gd name="T44" fmla="*/ 257 w 335"/>
                  <a:gd name="T45" fmla="*/ 3489 h 4316"/>
                  <a:gd name="T46" fmla="*/ 216 w 335"/>
                  <a:gd name="T47" fmla="*/ 3777 h 4316"/>
                  <a:gd name="T48" fmla="*/ 174 w 335"/>
                  <a:gd name="T49" fmla="*/ 4052 h 4316"/>
                  <a:gd name="T50" fmla="*/ 120 w 335"/>
                  <a:gd name="T51" fmla="*/ 4316 h 4316"/>
                  <a:gd name="T52" fmla="*/ 132 w 335"/>
                  <a:gd name="T53" fmla="*/ 4316 h 4316"/>
                  <a:gd name="T54" fmla="*/ 186 w 335"/>
                  <a:gd name="T55" fmla="*/ 4052 h 4316"/>
                  <a:gd name="T56" fmla="*/ 228 w 335"/>
                  <a:gd name="T57" fmla="*/ 3777 h 4316"/>
                  <a:gd name="T58" fmla="*/ 269 w 335"/>
                  <a:gd name="T59" fmla="*/ 3489 h 4316"/>
                  <a:gd name="T60" fmla="*/ 293 w 335"/>
                  <a:gd name="T61" fmla="*/ 3201 h 4316"/>
                  <a:gd name="T62" fmla="*/ 317 w 335"/>
                  <a:gd name="T63" fmla="*/ 2907 h 4316"/>
                  <a:gd name="T64" fmla="*/ 329 w 335"/>
                  <a:gd name="T65" fmla="*/ 2608 h 4316"/>
                  <a:gd name="T66" fmla="*/ 335 w 335"/>
                  <a:gd name="T67" fmla="*/ 2314 h 4316"/>
                  <a:gd name="T68" fmla="*/ 329 w 335"/>
                  <a:gd name="T69" fmla="*/ 2014 h 4316"/>
                  <a:gd name="T70" fmla="*/ 329 w 335"/>
                  <a:gd name="T71" fmla="*/ 201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sp>
            <p:nvSpPr>
              <p:cNvPr id="31" name="Freeform 10"/>
              <p:cNvSpPr>
                <a:spLocks/>
              </p:cNvSpPr>
              <p:nvPr userDrawn="1"/>
            </p:nvSpPr>
            <p:spPr bwMode="hidden">
              <a:xfrm>
                <a:off x="3676" y="0"/>
                <a:ext cx="427" cy="4316"/>
              </a:xfrm>
              <a:custGeom>
                <a:avLst/>
                <a:gdLst>
                  <a:gd name="T0" fmla="*/ 413 w 425"/>
                  <a:gd name="T1" fmla="*/ 1924 h 4316"/>
                  <a:gd name="T2" fmla="*/ 395 w 425"/>
                  <a:gd name="T3" fmla="*/ 1690 h 4316"/>
                  <a:gd name="T4" fmla="*/ 365 w 425"/>
                  <a:gd name="T5" fmla="*/ 1457 h 4316"/>
                  <a:gd name="T6" fmla="*/ 329 w 425"/>
                  <a:gd name="T7" fmla="*/ 1229 h 4316"/>
                  <a:gd name="T8" fmla="*/ 281 w 425"/>
                  <a:gd name="T9" fmla="*/ 1001 h 4316"/>
                  <a:gd name="T10" fmla="*/ 227 w 425"/>
                  <a:gd name="T11" fmla="*/ 761 h 4316"/>
                  <a:gd name="T12" fmla="*/ 162 w 425"/>
                  <a:gd name="T13" fmla="*/ 522 h 4316"/>
                  <a:gd name="T14" fmla="*/ 90 w 425"/>
                  <a:gd name="T15" fmla="*/ 270 h 4316"/>
                  <a:gd name="T16" fmla="*/ 12 w 425"/>
                  <a:gd name="T17" fmla="*/ 0 h 4316"/>
                  <a:gd name="T18" fmla="*/ 0 w 425"/>
                  <a:gd name="T19" fmla="*/ 0 h 4316"/>
                  <a:gd name="T20" fmla="*/ 84 w 425"/>
                  <a:gd name="T21" fmla="*/ 270 h 4316"/>
                  <a:gd name="T22" fmla="*/ 156 w 425"/>
                  <a:gd name="T23" fmla="*/ 522 h 4316"/>
                  <a:gd name="T24" fmla="*/ 216 w 425"/>
                  <a:gd name="T25" fmla="*/ 767 h 4316"/>
                  <a:gd name="T26" fmla="*/ 275 w 425"/>
                  <a:gd name="T27" fmla="*/ 1001 h 4316"/>
                  <a:gd name="T28" fmla="*/ 317 w 425"/>
                  <a:gd name="T29" fmla="*/ 1235 h 4316"/>
                  <a:gd name="T30" fmla="*/ 353 w 425"/>
                  <a:gd name="T31" fmla="*/ 1463 h 4316"/>
                  <a:gd name="T32" fmla="*/ 383 w 425"/>
                  <a:gd name="T33" fmla="*/ 1690 h 4316"/>
                  <a:gd name="T34" fmla="*/ 401 w 425"/>
                  <a:gd name="T35" fmla="*/ 1924 h 4316"/>
                  <a:gd name="T36" fmla="*/ 413 w 425"/>
                  <a:gd name="T37" fmla="*/ 2188 h 4316"/>
                  <a:gd name="T38" fmla="*/ 407 w 425"/>
                  <a:gd name="T39" fmla="*/ 2458 h 4316"/>
                  <a:gd name="T40" fmla="*/ 395 w 425"/>
                  <a:gd name="T41" fmla="*/ 2733 h 4316"/>
                  <a:gd name="T42" fmla="*/ 365 w 425"/>
                  <a:gd name="T43" fmla="*/ 3021 h 4316"/>
                  <a:gd name="T44" fmla="*/ 329 w 425"/>
                  <a:gd name="T45" fmla="*/ 3321 h 4316"/>
                  <a:gd name="T46" fmla="*/ 275 w 425"/>
                  <a:gd name="T47" fmla="*/ 3639 h 4316"/>
                  <a:gd name="T48" fmla="*/ 204 w 425"/>
                  <a:gd name="T49" fmla="*/ 3968 h 4316"/>
                  <a:gd name="T50" fmla="*/ 126 w 425"/>
                  <a:gd name="T51" fmla="*/ 4316 h 4316"/>
                  <a:gd name="T52" fmla="*/ 138 w 425"/>
                  <a:gd name="T53" fmla="*/ 4316 h 4316"/>
                  <a:gd name="T54" fmla="*/ 216 w 425"/>
                  <a:gd name="T55" fmla="*/ 3968 h 4316"/>
                  <a:gd name="T56" fmla="*/ 287 w 425"/>
                  <a:gd name="T57" fmla="*/ 3639 h 4316"/>
                  <a:gd name="T58" fmla="*/ 341 w 425"/>
                  <a:gd name="T59" fmla="*/ 3321 h 4316"/>
                  <a:gd name="T60" fmla="*/ 377 w 425"/>
                  <a:gd name="T61" fmla="*/ 3021 h 4316"/>
                  <a:gd name="T62" fmla="*/ 407 w 425"/>
                  <a:gd name="T63" fmla="*/ 2733 h 4316"/>
                  <a:gd name="T64" fmla="*/ 419 w 425"/>
                  <a:gd name="T65" fmla="*/ 2458 h 4316"/>
                  <a:gd name="T66" fmla="*/ 425 w 425"/>
                  <a:gd name="T67" fmla="*/ 2188 h 4316"/>
                  <a:gd name="T68" fmla="*/ 413 w 425"/>
                  <a:gd name="T69" fmla="*/ 1924 h 4316"/>
                  <a:gd name="T70" fmla="*/ 413 w 425"/>
                  <a:gd name="T71" fmla="*/ 192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sp>
            <p:nvSpPr>
              <p:cNvPr id="32" name="Freeform 11"/>
              <p:cNvSpPr>
                <a:spLocks/>
              </p:cNvSpPr>
              <p:nvPr userDrawn="1"/>
            </p:nvSpPr>
            <p:spPr bwMode="hidden">
              <a:xfrm>
                <a:off x="3946" y="0"/>
                <a:ext cx="558" cy="4316"/>
              </a:xfrm>
              <a:custGeom>
                <a:avLst/>
                <a:gdLst>
                  <a:gd name="T0" fmla="*/ 556 w 556"/>
                  <a:gd name="T1" fmla="*/ 2020 h 4316"/>
                  <a:gd name="T2" fmla="*/ 538 w 556"/>
                  <a:gd name="T3" fmla="*/ 1732 h 4316"/>
                  <a:gd name="T4" fmla="*/ 503 w 556"/>
                  <a:gd name="T5" fmla="*/ 1445 h 4316"/>
                  <a:gd name="T6" fmla="*/ 455 w 556"/>
                  <a:gd name="T7" fmla="*/ 1175 h 4316"/>
                  <a:gd name="T8" fmla="*/ 395 w 556"/>
                  <a:gd name="T9" fmla="*/ 911 h 4316"/>
                  <a:gd name="T10" fmla="*/ 317 w 556"/>
                  <a:gd name="T11" fmla="*/ 659 h 4316"/>
                  <a:gd name="T12" fmla="*/ 228 w 556"/>
                  <a:gd name="T13" fmla="*/ 426 h 4316"/>
                  <a:gd name="T14" fmla="*/ 126 w 556"/>
                  <a:gd name="T15" fmla="*/ 204 h 4316"/>
                  <a:gd name="T16" fmla="*/ 12 w 556"/>
                  <a:gd name="T17" fmla="*/ 0 h 4316"/>
                  <a:gd name="T18" fmla="*/ 0 w 556"/>
                  <a:gd name="T19" fmla="*/ 0 h 4316"/>
                  <a:gd name="T20" fmla="*/ 114 w 556"/>
                  <a:gd name="T21" fmla="*/ 204 h 4316"/>
                  <a:gd name="T22" fmla="*/ 216 w 556"/>
                  <a:gd name="T23" fmla="*/ 426 h 4316"/>
                  <a:gd name="T24" fmla="*/ 305 w 556"/>
                  <a:gd name="T25" fmla="*/ 659 h 4316"/>
                  <a:gd name="T26" fmla="*/ 383 w 556"/>
                  <a:gd name="T27" fmla="*/ 911 h 4316"/>
                  <a:gd name="T28" fmla="*/ 443 w 556"/>
                  <a:gd name="T29" fmla="*/ 1175 h 4316"/>
                  <a:gd name="T30" fmla="*/ 491 w 556"/>
                  <a:gd name="T31" fmla="*/ 1445 h 4316"/>
                  <a:gd name="T32" fmla="*/ 526 w 556"/>
                  <a:gd name="T33" fmla="*/ 1732 h 4316"/>
                  <a:gd name="T34" fmla="*/ 544 w 556"/>
                  <a:gd name="T35" fmla="*/ 2020 h 4316"/>
                  <a:gd name="T36" fmla="*/ 544 w 556"/>
                  <a:gd name="T37" fmla="*/ 2326 h 4316"/>
                  <a:gd name="T38" fmla="*/ 532 w 556"/>
                  <a:gd name="T39" fmla="*/ 2632 h 4316"/>
                  <a:gd name="T40" fmla="*/ 503 w 556"/>
                  <a:gd name="T41" fmla="*/ 2931 h 4316"/>
                  <a:gd name="T42" fmla="*/ 455 w 556"/>
                  <a:gd name="T43" fmla="*/ 3225 h 4316"/>
                  <a:gd name="T44" fmla="*/ 389 w 556"/>
                  <a:gd name="T45" fmla="*/ 3513 h 4316"/>
                  <a:gd name="T46" fmla="*/ 311 w 556"/>
                  <a:gd name="T47" fmla="*/ 3788 h 4316"/>
                  <a:gd name="T48" fmla="*/ 216 w 556"/>
                  <a:gd name="T49" fmla="*/ 4058 h 4316"/>
                  <a:gd name="T50" fmla="*/ 102 w 556"/>
                  <a:gd name="T51" fmla="*/ 4316 h 4316"/>
                  <a:gd name="T52" fmla="*/ 114 w 556"/>
                  <a:gd name="T53" fmla="*/ 4316 h 4316"/>
                  <a:gd name="T54" fmla="*/ 228 w 556"/>
                  <a:gd name="T55" fmla="*/ 4058 h 4316"/>
                  <a:gd name="T56" fmla="*/ 323 w 556"/>
                  <a:gd name="T57" fmla="*/ 3788 h 4316"/>
                  <a:gd name="T58" fmla="*/ 401 w 556"/>
                  <a:gd name="T59" fmla="*/ 3513 h 4316"/>
                  <a:gd name="T60" fmla="*/ 467 w 556"/>
                  <a:gd name="T61" fmla="*/ 3225 h 4316"/>
                  <a:gd name="T62" fmla="*/ 515 w 556"/>
                  <a:gd name="T63" fmla="*/ 2931 h 4316"/>
                  <a:gd name="T64" fmla="*/ 544 w 556"/>
                  <a:gd name="T65" fmla="*/ 2632 h 4316"/>
                  <a:gd name="T66" fmla="*/ 556 w 556"/>
                  <a:gd name="T67" fmla="*/ 2326 h 4316"/>
                  <a:gd name="T68" fmla="*/ 556 w 556"/>
                  <a:gd name="T69" fmla="*/ 2020 h 4316"/>
                  <a:gd name="T70" fmla="*/ 556 w 556"/>
                  <a:gd name="T71" fmla="*/ 202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sp>
            <p:nvSpPr>
              <p:cNvPr id="33" name="Freeform 12"/>
              <p:cNvSpPr>
                <a:spLocks/>
              </p:cNvSpPr>
              <p:nvPr userDrawn="1"/>
            </p:nvSpPr>
            <p:spPr bwMode="hidden">
              <a:xfrm>
                <a:off x="4246" y="0"/>
                <a:ext cx="690" cy="4316"/>
              </a:xfrm>
              <a:custGeom>
                <a:avLst/>
                <a:gdLst>
                  <a:gd name="T0" fmla="*/ 688 w 688"/>
                  <a:gd name="T1" fmla="*/ 2086 h 4316"/>
                  <a:gd name="T2" fmla="*/ 670 w 688"/>
                  <a:gd name="T3" fmla="*/ 1810 h 4316"/>
                  <a:gd name="T4" fmla="*/ 634 w 688"/>
                  <a:gd name="T5" fmla="*/ 1541 h 4316"/>
                  <a:gd name="T6" fmla="*/ 574 w 688"/>
                  <a:gd name="T7" fmla="*/ 1271 h 4316"/>
                  <a:gd name="T8" fmla="*/ 497 w 688"/>
                  <a:gd name="T9" fmla="*/ 1007 h 4316"/>
                  <a:gd name="T10" fmla="*/ 401 w 688"/>
                  <a:gd name="T11" fmla="*/ 749 h 4316"/>
                  <a:gd name="T12" fmla="*/ 293 w 688"/>
                  <a:gd name="T13" fmla="*/ 492 h 4316"/>
                  <a:gd name="T14" fmla="*/ 162 w 688"/>
                  <a:gd name="T15" fmla="*/ 240 h 4316"/>
                  <a:gd name="T16" fmla="*/ 12 w 688"/>
                  <a:gd name="T17" fmla="*/ 0 h 4316"/>
                  <a:gd name="T18" fmla="*/ 0 w 688"/>
                  <a:gd name="T19" fmla="*/ 0 h 4316"/>
                  <a:gd name="T20" fmla="*/ 150 w 688"/>
                  <a:gd name="T21" fmla="*/ 240 h 4316"/>
                  <a:gd name="T22" fmla="*/ 281 w 688"/>
                  <a:gd name="T23" fmla="*/ 492 h 4316"/>
                  <a:gd name="T24" fmla="*/ 389 w 688"/>
                  <a:gd name="T25" fmla="*/ 749 h 4316"/>
                  <a:gd name="T26" fmla="*/ 485 w 688"/>
                  <a:gd name="T27" fmla="*/ 1007 h 4316"/>
                  <a:gd name="T28" fmla="*/ 562 w 688"/>
                  <a:gd name="T29" fmla="*/ 1271 h 4316"/>
                  <a:gd name="T30" fmla="*/ 622 w 688"/>
                  <a:gd name="T31" fmla="*/ 1541 h 4316"/>
                  <a:gd name="T32" fmla="*/ 658 w 688"/>
                  <a:gd name="T33" fmla="*/ 1810 h 4316"/>
                  <a:gd name="T34" fmla="*/ 676 w 688"/>
                  <a:gd name="T35" fmla="*/ 2086 h 4316"/>
                  <a:gd name="T36" fmla="*/ 676 w 688"/>
                  <a:gd name="T37" fmla="*/ 2368 h 4316"/>
                  <a:gd name="T38" fmla="*/ 658 w 688"/>
                  <a:gd name="T39" fmla="*/ 2650 h 4316"/>
                  <a:gd name="T40" fmla="*/ 616 w 688"/>
                  <a:gd name="T41" fmla="*/ 2931 h 4316"/>
                  <a:gd name="T42" fmla="*/ 556 w 688"/>
                  <a:gd name="T43" fmla="*/ 3213 h 4316"/>
                  <a:gd name="T44" fmla="*/ 473 w 688"/>
                  <a:gd name="T45" fmla="*/ 3495 h 4316"/>
                  <a:gd name="T46" fmla="*/ 371 w 688"/>
                  <a:gd name="T47" fmla="*/ 3777 h 4316"/>
                  <a:gd name="T48" fmla="*/ 251 w 688"/>
                  <a:gd name="T49" fmla="*/ 4046 h 4316"/>
                  <a:gd name="T50" fmla="*/ 114 w 688"/>
                  <a:gd name="T51" fmla="*/ 4316 h 4316"/>
                  <a:gd name="T52" fmla="*/ 126 w 688"/>
                  <a:gd name="T53" fmla="*/ 4316 h 4316"/>
                  <a:gd name="T54" fmla="*/ 263 w 688"/>
                  <a:gd name="T55" fmla="*/ 4046 h 4316"/>
                  <a:gd name="T56" fmla="*/ 383 w 688"/>
                  <a:gd name="T57" fmla="*/ 3777 h 4316"/>
                  <a:gd name="T58" fmla="*/ 485 w 688"/>
                  <a:gd name="T59" fmla="*/ 3495 h 4316"/>
                  <a:gd name="T60" fmla="*/ 568 w 688"/>
                  <a:gd name="T61" fmla="*/ 3219 h 4316"/>
                  <a:gd name="T62" fmla="*/ 628 w 688"/>
                  <a:gd name="T63" fmla="*/ 2937 h 4316"/>
                  <a:gd name="T64" fmla="*/ 670 w 688"/>
                  <a:gd name="T65" fmla="*/ 2656 h 4316"/>
                  <a:gd name="T66" fmla="*/ 688 w 688"/>
                  <a:gd name="T67" fmla="*/ 2368 h 4316"/>
                  <a:gd name="T68" fmla="*/ 688 w 688"/>
                  <a:gd name="T69" fmla="*/ 2086 h 4316"/>
                  <a:gd name="T70" fmla="*/ 688 w 688"/>
                  <a:gd name="T71" fmla="*/ 208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sp>
            <p:nvSpPr>
              <p:cNvPr id="34" name="Freeform 13"/>
              <p:cNvSpPr>
                <a:spLocks/>
              </p:cNvSpPr>
              <p:nvPr userDrawn="1"/>
            </p:nvSpPr>
            <p:spPr bwMode="hidden">
              <a:xfrm>
                <a:off x="4522" y="0"/>
                <a:ext cx="864" cy="4316"/>
              </a:xfrm>
              <a:custGeom>
                <a:avLst/>
                <a:gdLst>
                  <a:gd name="T0" fmla="*/ 855 w 861"/>
                  <a:gd name="T1" fmla="*/ 2128 h 4316"/>
                  <a:gd name="T2" fmla="*/ 831 w 861"/>
                  <a:gd name="T3" fmla="*/ 1834 h 4316"/>
                  <a:gd name="T4" fmla="*/ 808 w 861"/>
                  <a:gd name="T5" fmla="*/ 1684 h 4316"/>
                  <a:gd name="T6" fmla="*/ 784 w 861"/>
                  <a:gd name="T7" fmla="*/ 1541 h 4316"/>
                  <a:gd name="T8" fmla="*/ 748 w 861"/>
                  <a:gd name="T9" fmla="*/ 1397 h 4316"/>
                  <a:gd name="T10" fmla="*/ 712 w 861"/>
                  <a:gd name="T11" fmla="*/ 1253 h 4316"/>
                  <a:gd name="T12" fmla="*/ 664 w 861"/>
                  <a:gd name="T13" fmla="*/ 1115 h 4316"/>
                  <a:gd name="T14" fmla="*/ 610 w 861"/>
                  <a:gd name="T15" fmla="*/ 977 h 4316"/>
                  <a:gd name="T16" fmla="*/ 491 w 861"/>
                  <a:gd name="T17" fmla="*/ 719 h 4316"/>
                  <a:gd name="T18" fmla="*/ 353 w 861"/>
                  <a:gd name="T19" fmla="*/ 468 h 4316"/>
                  <a:gd name="T20" fmla="*/ 192 w 861"/>
                  <a:gd name="T21" fmla="*/ 228 h 4316"/>
                  <a:gd name="T22" fmla="*/ 12 w 861"/>
                  <a:gd name="T23" fmla="*/ 0 h 4316"/>
                  <a:gd name="T24" fmla="*/ 0 w 861"/>
                  <a:gd name="T25" fmla="*/ 0 h 4316"/>
                  <a:gd name="T26" fmla="*/ 180 w 861"/>
                  <a:gd name="T27" fmla="*/ 228 h 4316"/>
                  <a:gd name="T28" fmla="*/ 341 w 861"/>
                  <a:gd name="T29" fmla="*/ 468 h 4316"/>
                  <a:gd name="T30" fmla="*/ 479 w 861"/>
                  <a:gd name="T31" fmla="*/ 719 h 4316"/>
                  <a:gd name="T32" fmla="*/ 598 w 861"/>
                  <a:gd name="T33" fmla="*/ 983 h 4316"/>
                  <a:gd name="T34" fmla="*/ 652 w 861"/>
                  <a:gd name="T35" fmla="*/ 1121 h 4316"/>
                  <a:gd name="T36" fmla="*/ 700 w 861"/>
                  <a:gd name="T37" fmla="*/ 1259 h 4316"/>
                  <a:gd name="T38" fmla="*/ 736 w 861"/>
                  <a:gd name="T39" fmla="*/ 1403 h 4316"/>
                  <a:gd name="T40" fmla="*/ 772 w 861"/>
                  <a:gd name="T41" fmla="*/ 1547 h 4316"/>
                  <a:gd name="T42" fmla="*/ 802 w 861"/>
                  <a:gd name="T43" fmla="*/ 1690 h 4316"/>
                  <a:gd name="T44" fmla="*/ 819 w 861"/>
                  <a:gd name="T45" fmla="*/ 1834 h 4316"/>
                  <a:gd name="T46" fmla="*/ 837 w 861"/>
                  <a:gd name="T47" fmla="*/ 1984 h 4316"/>
                  <a:gd name="T48" fmla="*/ 843 w 861"/>
                  <a:gd name="T49" fmla="*/ 2128 h 4316"/>
                  <a:gd name="T50" fmla="*/ 849 w 861"/>
                  <a:gd name="T51" fmla="*/ 2278 h 4316"/>
                  <a:gd name="T52" fmla="*/ 843 w 861"/>
                  <a:gd name="T53" fmla="*/ 2428 h 4316"/>
                  <a:gd name="T54" fmla="*/ 831 w 861"/>
                  <a:gd name="T55" fmla="*/ 2572 h 4316"/>
                  <a:gd name="T56" fmla="*/ 819 w 861"/>
                  <a:gd name="T57" fmla="*/ 2721 h 4316"/>
                  <a:gd name="T58" fmla="*/ 796 w 861"/>
                  <a:gd name="T59" fmla="*/ 2865 h 4316"/>
                  <a:gd name="T60" fmla="*/ 766 w 861"/>
                  <a:gd name="T61" fmla="*/ 3015 h 4316"/>
                  <a:gd name="T62" fmla="*/ 724 w 861"/>
                  <a:gd name="T63" fmla="*/ 3159 h 4316"/>
                  <a:gd name="T64" fmla="*/ 682 w 861"/>
                  <a:gd name="T65" fmla="*/ 3303 h 4316"/>
                  <a:gd name="T66" fmla="*/ 586 w 861"/>
                  <a:gd name="T67" fmla="*/ 3567 h 4316"/>
                  <a:gd name="T68" fmla="*/ 473 w 861"/>
                  <a:gd name="T69" fmla="*/ 3824 h 4316"/>
                  <a:gd name="T70" fmla="*/ 335 w 861"/>
                  <a:gd name="T71" fmla="*/ 4076 h 4316"/>
                  <a:gd name="T72" fmla="*/ 180 w 861"/>
                  <a:gd name="T73" fmla="*/ 4316 h 4316"/>
                  <a:gd name="T74" fmla="*/ 192 w 861"/>
                  <a:gd name="T75" fmla="*/ 4316 h 4316"/>
                  <a:gd name="T76" fmla="*/ 347 w 861"/>
                  <a:gd name="T77" fmla="*/ 4076 h 4316"/>
                  <a:gd name="T78" fmla="*/ 485 w 861"/>
                  <a:gd name="T79" fmla="*/ 3824 h 4316"/>
                  <a:gd name="T80" fmla="*/ 598 w 861"/>
                  <a:gd name="T81" fmla="*/ 3573 h 4316"/>
                  <a:gd name="T82" fmla="*/ 694 w 861"/>
                  <a:gd name="T83" fmla="*/ 3309 h 4316"/>
                  <a:gd name="T84" fmla="*/ 736 w 861"/>
                  <a:gd name="T85" fmla="*/ 3165 h 4316"/>
                  <a:gd name="T86" fmla="*/ 778 w 861"/>
                  <a:gd name="T87" fmla="*/ 3021 h 4316"/>
                  <a:gd name="T88" fmla="*/ 808 w 861"/>
                  <a:gd name="T89" fmla="*/ 2871 h 4316"/>
                  <a:gd name="T90" fmla="*/ 831 w 861"/>
                  <a:gd name="T91" fmla="*/ 2727 h 4316"/>
                  <a:gd name="T92" fmla="*/ 843 w 861"/>
                  <a:gd name="T93" fmla="*/ 2578 h 4316"/>
                  <a:gd name="T94" fmla="*/ 855 w 861"/>
                  <a:gd name="T95" fmla="*/ 2428 h 4316"/>
                  <a:gd name="T96" fmla="*/ 861 w 861"/>
                  <a:gd name="T97" fmla="*/ 2278 h 4316"/>
                  <a:gd name="T98" fmla="*/ 855 w 861"/>
                  <a:gd name="T99" fmla="*/ 2128 h 4316"/>
                  <a:gd name="T100" fmla="*/ 855 w 861"/>
                  <a:gd name="T101" fmla="*/ 212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sp>
            <p:nvSpPr>
              <p:cNvPr id="35" name="Freeform 14"/>
              <p:cNvSpPr>
                <a:spLocks/>
              </p:cNvSpPr>
              <p:nvPr userDrawn="1"/>
            </p:nvSpPr>
            <p:spPr bwMode="hidden">
              <a:xfrm>
                <a:off x="2399" y="0"/>
                <a:ext cx="150" cy="4316"/>
              </a:xfrm>
              <a:custGeom>
                <a:avLst/>
                <a:gdLst>
                  <a:gd name="T0" fmla="*/ 18 w 149"/>
                  <a:gd name="T1" fmla="*/ 1942 h 4316"/>
                  <a:gd name="T2" fmla="*/ 30 w 149"/>
                  <a:gd name="T3" fmla="*/ 1630 h 4316"/>
                  <a:gd name="T4" fmla="*/ 42 w 149"/>
                  <a:gd name="T5" fmla="*/ 1331 h 4316"/>
                  <a:gd name="T6" fmla="*/ 59 w 149"/>
                  <a:gd name="T7" fmla="*/ 1055 h 4316"/>
                  <a:gd name="T8" fmla="*/ 77 w 149"/>
                  <a:gd name="T9" fmla="*/ 791 h 4316"/>
                  <a:gd name="T10" fmla="*/ 83 w 149"/>
                  <a:gd name="T11" fmla="*/ 671 h 4316"/>
                  <a:gd name="T12" fmla="*/ 95 w 149"/>
                  <a:gd name="T13" fmla="*/ 557 h 4316"/>
                  <a:gd name="T14" fmla="*/ 107 w 149"/>
                  <a:gd name="T15" fmla="*/ 444 h 4316"/>
                  <a:gd name="T16" fmla="*/ 113 w 149"/>
                  <a:gd name="T17" fmla="*/ 342 h 4316"/>
                  <a:gd name="T18" fmla="*/ 125 w 149"/>
                  <a:gd name="T19" fmla="*/ 246 h 4316"/>
                  <a:gd name="T20" fmla="*/ 131 w 149"/>
                  <a:gd name="T21" fmla="*/ 156 h 4316"/>
                  <a:gd name="T22" fmla="*/ 143 w 149"/>
                  <a:gd name="T23" fmla="*/ 72 h 4316"/>
                  <a:gd name="T24" fmla="*/ 149 w 149"/>
                  <a:gd name="T25" fmla="*/ 0 h 4316"/>
                  <a:gd name="T26" fmla="*/ 137 w 149"/>
                  <a:gd name="T27" fmla="*/ 0 h 4316"/>
                  <a:gd name="T28" fmla="*/ 131 w 149"/>
                  <a:gd name="T29" fmla="*/ 72 h 4316"/>
                  <a:gd name="T30" fmla="*/ 119 w 149"/>
                  <a:gd name="T31" fmla="*/ 156 h 4316"/>
                  <a:gd name="T32" fmla="*/ 113 w 149"/>
                  <a:gd name="T33" fmla="*/ 246 h 4316"/>
                  <a:gd name="T34" fmla="*/ 101 w 149"/>
                  <a:gd name="T35" fmla="*/ 342 h 4316"/>
                  <a:gd name="T36" fmla="*/ 95 w 149"/>
                  <a:gd name="T37" fmla="*/ 444 h 4316"/>
                  <a:gd name="T38" fmla="*/ 83 w 149"/>
                  <a:gd name="T39" fmla="*/ 557 h 4316"/>
                  <a:gd name="T40" fmla="*/ 71 w 149"/>
                  <a:gd name="T41" fmla="*/ 671 h 4316"/>
                  <a:gd name="T42" fmla="*/ 65 w 149"/>
                  <a:gd name="T43" fmla="*/ 791 h 4316"/>
                  <a:gd name="T44" fmla="*/ 48 w 149"/>
                  <a:gd name="T45" fmla="*/ 1055 h 4316"/>
                  <a:gd name="T46" fmla="*/ 30 w 149"/>
                  <a:gd name="T47" fmla="*/ 1331 h 4316"/>
                  <a:gd name="T48" fmla="*/ 18 w 149"/>
                  <a:gd name="T49" fmla="*/ 1630 h 4316"/>
                  <a:gd name="T50" fmla="*/ 6 w 149"/>
                  <a:gd name="T51" fmla="*/ 1942 h 4316"/>
                  <a:gd name="T52" fmla="*/ 0 w 149"/>
                  <a:gd name="T53" fmla="*/ 2278 h 4316"/>
                  <a:gd name="T54" fmla="*/ 6 w 149"/>
                  <a:gd name="T55" fmla="*/ 2602 h 4316"/>
                  <a:gd name="T56" fmla="*/ 12 w 149"/>
                  <a:gd name="T57" fmla="*/ 2919 h 4316"/>
                  <a:gd name="T58" fmla="*/ 24 w 149"/>
                  <a:gd name="T59" fmla="*/ 3219 h 4316"/>
                  <a:gd name="T60" fmla="*/ 36 w 149"/>
                  <a:gd name="T61" fmla="*/ 3513 h 4316"/>
                  <a:gd name="T62" fmla="*/ 59 w 149"/>
                  <a:gd name="T63" fmla="*/ 3794 h 4316"/>
                  <a:gd name="T64" fmla="*/ 89 w 149"/>
                  <a:gd name="T65" fmla="*/ 4058 h 4316"/>
                  <a:gd name="T66" fmla="*/ 125 w 149"/>
                  <a:gd name="T67" fmla="*/ 4316 h 4316"/>
                  <a:gd name="T68" fmla="*/ 137 w 149"/>
                  <a:gd name="T69" fmla="*/ 4316 h 4316"/>
                  <a:gd name="T70" fmla="*/ 101 w 149"/>
                  <a:gd name="T71" fmla="*/ 4058 h 4316"/>
                  <a:gd name="T72" fmla="*/ 71 w 149"/>
                  <a:gd name="T73" fmla="*/ 3794 h 4316"/>
                  <a:gd name="T74" fmla="*/ 48 w 149"/>
                  <a:gd name="T75" fmla="*/ 3513 h 4316"/>
                  <a:gd name="T76" fmla="*/ 36 w 149"/>
                  <a:gd name="T77" fmla="*/ 3225 h 4316"/>
                  <a:gd name="T78" fmla="*/ 24 w 149"/>
                  <a:gd name="T79" fmla="*/ 2919 h 4316"/>
                  <a:gd name="T80" fmla="*/ 18 w 149"/>
                  <a:gd name="T81" fmla="*/ 2608 h 4316"/>
                  <a:gd name="T82" fmla="*/ 12 w 149"/>
                  <a:gd name="T83" fmla="*/ 2278 h 4316"/>
                  <a:gd name="T84" fmla="*/ 18 w 149"/>
                  <a:gd name="T85" fmla="*/ 1942 h 4316"/>
                  <a:gd name="T86" fmla="*/ 18 w 149"/>
                  <a:gd name="T87" fmla="*/ 194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sp>
            <p:nvSpPr>
              <p:cNvPr id="36" name="Freeform 15"/>
              <p:cNvSpPr>
                <a:spLocks/>
              </p:cNvSpPr>
              <p:nvPr userDrawn="1"/>
            </p:nvSpPr>
            <p:spPr bwMode="hidden">
              <a:xfrm>
                <a:off x="1967" y="0"/>
                <a:ext cx="300" cy="4316"/>
              </a:xfrm>
              <a:custGeom>
                <a:avLst/>
                <a:gdLst>
                  <a:gd name="T0" fmla="*/ 18 w 299"/>
                  <a:gd name="T1" fmla="*/ 2062 h 4316"/>
                  <a:gd name="T2" fmla="*/ 30 w 299"/>
                  <a:gd name="T3" fmla="*/ 1750 h 4316"/>
                  <a:gd name="T4" fmla="*/ 54 w 299"/>
                  <a:gd name="T5" fmla="*/ 1451 h 4316"/>
                  <a:gd name="T6" fmla="*/ 84 w 299"/>
                  <a:gd name="T7" fmla="*/ 1169 h 4316"/>
                  <a:gd name="T8" fmla="*/ 126 w 299"/>
                  <a:gd name="T9" fmla="*/ 899 h 4316"/>
                  <a:gd name="T10" fmla="*/ 162 w 299"/>
                  <a:gd name="T11" fmla="*/ 641 h 4316"/>
                  <a:gd name="T12" fmla="*/ 209 w 299"/>
                  <a:gd name="T13" fmla="*/ 408 h 4316"/>
                  <a:gd name="T14" fmla="*/ 251 w 299"/>
                  <a:gd name="T15" fmla="*/ 192 h 4316"/>
                  <a:gd name="T16" fmla="*/ 299 w 299"/>
                  <a:gd name="T17" fmla="*/ 0 h 4316"/>
                  <a:gd name="T18" fmla="*/ 287 w 299"/>
                  <a:gd name="T19" fmla="*/ 0 h 4316"/>
                  <a:gd name="T20" fmla="*/ 239 w 299"/>
                  <a:gd name="T21" fmla="*/ 192 h 4316"/>
                  <a:gd name="T22" fmla="*/ 198 w 299"/>
                  <a:gd name="T23" fmla="*/ 408 h 4316"/>
                  <a:gd name="T24" fmla="*/ 156 w 299"/>
                  <a:gd name="T25" fmla="*/ 641 h 4316"/>
                  <a:gd name="T26" fmla="*/ 114 w 299"/>
                  <a:gd name="T27" fmla="*/ 899 h 4316"/>
                  <a:gd name="T28" fmla="*/ 78 w 299"/>
                  <a:gd name="T29" fmla="*/ 1169 h 4316"/>
                  <a:gd name="T30" fmla="*/ 48 w 299"/>
                  <a:gd name="T31" fmla="*/ 1451 h 4316"/>
                  <a:gd name="T32" fmla="*/ 24 w 299"/>
                  <a:gd name="T33" fmla="*/ 1750 h 4316"/>
                  <a:gd name="T34" fmla="*/ 6 w 299"/>
                  <a:gd name="T35" fmla="*/ 2062 h 4316"/>
                  <a:gd name="T36" fmla="*/ 0 w 299"/>
                  <a:gd name="T37" fmla="*/ 2374 h 4316"/>
                  <a:gd name="T38" fmla="*/ 12 w 299"/>
                  <a:gd name="T39" fmla="*/ 2674 h 4316"/>
                  <a:gd name="T40" fmla="*/ 30 w 299"/>
                  <a:gd name="T41" fmla="*/ 2973 h 4316"/>
                  <a:gd name="T42" fmla="*/ 54 w 299"/>
                  <a:gd name="T43" fmla="*/ 3255 h 4316"/>
                  <a:gd name="T44" fmla="*/ 96 w 299"/>
                  <a:gd name="T45" fmla="*/ 3537 h 4316"/>
                  <a:gd name="T46" fmla="*/ 144 w 299"/>
                  <a:gd name="T47" fmla="*/ 3806 h 4316"/>
                  <a:gd name="T48" fmla="*/ 203 w 299"/>
                  <a:gd name="T49" fmla="*/ 4064 h 4316"/>
                  <a:gd name="T50" fmla="*/ 275 w 299"/>
                  <a:gd name="T51" fmla="*/ 4316 h 4316"/>
                  <a:gd name="T52" fmla="*/ 287 w 299"/>
                  <a:gd name="T53" fmla="*/ 4316 h 4316"/>
                  <a:gd name="T54" fmla="*/ 215 w 299"/>
                  <a:gd name="T55" fmla="*/ 4064 h 4316"/>
                  <a:gd name="T56" fmla="*/ 156 w 299"/>
                  <a:gd name="T57" fmla="*/ 3806 h 4316"/>
                  <a:gd name="T58" fmla="*/ 108 w 299"/>
                  <a:gd name="T59" fmla="*/ 3537 h 4316"/>
                  <a:gd name="T60" fmla="*/ 66 w 299"/>
                  <a:gd name="T61" fmla="*/ 3261 h 4316"/>
                  <a:gd name="T62" fmla="*/ 42 w 299"/>
                  <a:gd name="T63" fmla="*/ 2973 h 4316"/>
                  <a:gd name="T64" fmla="*/ 24 w 299"/>
                  <a:gd name="T65" fmla="*/ 2680 h 4316"/>
                  <a:gd name="T66" fmla="*/ 12 w 299"/>
                  <a:gd name="T67" fmla="*/ 2374 h 4316"/>
                  <a:gd name="T68" fmla="*/ 18 w 299"/>
                  <a:gd name="T69" fmla="*/ 2062 h 4316"/>
                  <a:gd name="T70" fmla="*/ 18 w 299"/>
                  <a:gd name="T71" fmla="*/ 206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sp>
            <p:nvSpPr>
              <p:cNvPr id="37" name="Freeform 16"/>
              <p:cNvSpPr>
                <a:spLocks/>
              </p:cNvSpPr>
              <p:nvPr userDrawn="1"/>
            </p:nvSpPr>
            <p:spPr bwMode="hidden">
              <a:xfrm>
                <a:off x="1566" y="0"/>
                <a:ext cx="425" cy="4316"/>
              </a:xfrm>
              <a:custGeom>
                <a:avLst/>
                <a:gdLst>
                  <a:gd name="T0" fmla="*/ 424 w 424"/>
                  <a:gd name="T1" fmla="*/ 0 h 4316"/>
                  <a:gd name="T2" fmla="*/ 412 w 424"/>
                  <a:gd name="T3" fmla="*/ 0 h 4316"/>
                  <a:gd name="T4" fmla="*/ 316 w 424"/>
                  <a:gd name="T5" fmla="*/ 222 h 4316"/>
                  <a:gd name="T6" fmla="*/ 239 w 424"/>
                  <a:gd name="T7" fmla="*/ 462 h 4316"/>
                  <a:gd name="T8" fmla="*/ 167 w 424"/>
                  <a:gd name="T9" fmla="*/ 707 h 4316"/>
                  <a:gd name="T10" fmla="*/ 107 w 424"/>
                  <a:gd name="T11" fmla="*/ 971 h 4316"/>
                  <a:gd name="T12" fmla="*/ 65 w 424"/>
                  <a:gd name="T13" fmla="*/ 1247 h 4316"/>
                  <a:gd name="T14" fmla="*/ 29 w 424"/>
                  <a:gd name="T15" fmla="*/ 1529 h 4316"/>
                  <a:gd name="T16" fmla="*/ 6 w 424"/>
                  <a:gd name="T17" fmla="*/ 1822 h 4316"/>
                  <a:gd name="T18" fmla="*/ 0 w 424"/>
                  <a:gd name="T19" fmla="*/ 2122 h 4316"/>
                  <a:gd name="T20" fmla="*/ 6 w 424"/>
                  <a:gd name="T21" fmla="*/ 2404 h 4316"/>
                  <a:gd name="T22" fmla="*/ 24 w 424"/>
                  <a:gd name="T23" fmla="*/ 2686 h 4316"/>
                  <a:gd name="T24" fmla="*/ 47 w 424"/>
                  <a:gd name="T25" fmla="*/ 2961 h 4316"/>
                  <a:gd name="T26" fmla="*/ 89 w 424"/>
                  <a:gd name="T27" fmla="*/ 3243 h 4316"/>
                  <a:gd name="T28" fmla="*/ 137 w 424"/>
                  <a:gd name="T29" fmla="*/ 3519 h 4316"/>
                  <a:gd name="T30" fmla="*/ 197 w 424"/>
                  <a:gd name="T31" fmla="*/ 3788 h 4316"/>
                  <a:gd name="T32" fmla="*/ 269 w 424"/>
                  <a:gd name="T33" fmla="*/ 4058 h 4316"/>
                  <a:gd name="T34" fmla="*/ 346 w 424"/>
                  <a:gd name="T35" fmla="*/ 4316 h 4316"/>
                  <a:gd name="T36" fmla="*/ 358 w 424"/>
                  <a:gd name="T37" fmla="*/ 4316 h 4316"/>
                  <a:gd name="T38" fmla="*/ 281 w 424"/>
                  <a:gd name="T39" fmla="*/ 4058 h 4316"/>
                  <a:gd name="T40" fmla="*/ 209 w 424"/>
                  <a:gd name="T41" fmla="*/ 3788 h 4316"/>
                  <a:gd name="T42" fmla="*/ 149 w 424"/>
                  <a:gd name="T43" fmla="*/ 3519 h 4316"/>
                  <a:gd name="T44" fmla="*/ 101 w 424"/>
                  <a:gd name="T45" fmla="*/ 3243 h 4316"/>
                  <a:gd name="T46" fmla="*/ 59 w 424"/>
                  <a:gd name="T47" fmla="*/ 2961 h 4316"/>
                  <a:gd name="T48" fmla="*/ 35 w 424"/>
                  <a:gd name="T49" fmla="*/ 2686 h 4316"/>
                  <a:gd name="T50" fmla="*/ 18 w 424"/>
                  <a:gd name="T51" fmla="*/ 2404 h 4316"/>
                  <a:gd name="T52" fmla="*/ 12 w 424"/>
                  <a:gd name="T53" fmla="*/ 2122 h 4316"/>
                  <a:gd name="T54" fmla="*/ 18 w 424"/>
                  <a:gd name="T55" fmla="*/ 1822 h 4316"/>
                  <a:gd name="T56" fmla="*/ 41 w 424"/>
                  <a:gd name="T57" fmla="*/ 1529 h 4316"/>
                  <a:gd name="T58" fmla="*/ 71 w 424"/>
                  <a:gd name="T59" fmla="*/ 1247 h 4316"/>
                  <a:gd name="T60" fmla="*/ 119 w 424"/>
                  <a:gd name="T61" fmla="*/ 971 h 4316"/>
                  <a:gd name="T62" fmla="*/ 179 w 424"/>
                  <a:gd name="T63" fmla="*/ 707 h 4316"/>
                  <a:gd name="T64" fmla="*/ 245 w 424"/>
                  <a:gd name="T65" fmla="*/ 462 h 4316"/>
                  <a:gd name="T66" fmla="*/ 328 w 424"/>
                  <a:gd name="T67" fmla="*/ 222 h 4316"/>
                  <a:gd name="T68" fmla="*/ 424 w 424"/>
                  <a:gd name="T69" fmla="*/ 0 h 4316"/>
                  <a:gd name="T70" fmla="*/ 424 w 424"/>
                  <a:gd name="T71"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sp>
            <p:nvSpPr>
              <p:cNvPr id="38" name="Freeform 17"/>
              <p:cNvSpPr>
                <a:spLocks/>
              </p:cNvSpPr>
              <p:nvPr userDrawn="1"/>
            </p:nvSpPr>
            <p:spPr bwMode="hidden">
              <a:xfrm>
                <a:off x="1128" y="0"/>
                <a:ext cx="575" cy="4316"/>
              </a:xfrm>
              <a:custGeom>
                <a:avLst/>
                <a:gdLst>
                  <a:gd name="T0" fmla="*/ 12 w 574"/>
                  <a:gd name="T1" fmla="*/ 2146 h 4316"/>
                  <a:gd name="T2" fmla="*/ 24 w 574"/>
                  <a:gd name="T3" fmla="*/ 1846 h 4316"/>
                  <a:gd name="T4" fmla="*/ 54 w 574"/>
                  <a:gd name="T5" fmla="*/ 1559 h 4316"/>
                  <a:gd name="T6" fmla="*/ 96 w 574"/>
                  <a:gd name="T7" fmla="*/ 1277 h 4316"/>
                  <a:gd name="T8" fmla="*/ 162 w 574"/>
                  <a:gd name="T9" fmla="*/ 1001 h 4316"/>
                  <a:gd name="T10" fmla="*/ 239 w 574"/>
                  <a:gd name="T11" fmla="*/ 731 h 4316"/>
                  <a:gd name="T12" fmla="*/ 335 w 574"/>
                  <a:gd name="T13" fmla="*/ 480 h 4316"/>
                  <a:gd name="T14" fmla="*/ 449 w 574"/>
                  <a:gd name="T15" fmla="*/ 234 h 4316"/>
                  <a:gd name="T16" fmla="*/ 574 w 574"/>
                  <a:gd name="T17" fmla="*/ 0 h 4316"/>
                  <a:gd name="T18" fmla="*/ 562 w 574"/>
                  <a:gd name="T19" fmla="*/ 0 h 4316"/>
                  <a:gd name="T20" fmla="*/ 437 w 574"/>
                  <a:gd name="T21" fmla="*/ 234 h 4316"/>
                  <a:gd name="T22" fmla="*/ 323 w 574"/>
                  <a:gd name="T23" fmla="*/ 480 h 4316"/>
                  <a:gd name="T24" fmla="*/ 227 w 574"/>
                  <a:gd name="T25" fmla="*/ 737 h 4316"/>
                  <a:gd name="T26" fmla="*/ 150 w 574"/>
                  <a:gd name="T27" fmla="*/ 1001 h 4316"/>
                  <a:gd name="T28" fmla="*/ 84 w 574"/>
                  <a:gd name="T29" fmla="*/ 1277 h 4316"/>
                  <a:gd name="T30" fmla="*/ 42 w 574"/>
                  <a:gd name="T31" fmla="*/ 1559 h 4316"/>
                  <a:gd name="T32" fmla="*/ 12 w 574"/>
                  <a:gd name="T33" fmla="*/ 1852 h 4316"/>
                  <a:gd name="T34" fmla="*/ 0 w 574"/>
                  <a:gd name="T35" fmla="*/ 2146 h 4316"/>
                  <a:gd name="T36" fmla="*/ 6 w 574"/>
                  <a:gd name="T37" fmla="*/ 2434 h 4316"/>
                  <a:gd name="T38" fmla="*/ 30 w 574"/>
                  <a:gd name="T39" fmla="*/ 2715 h 4316"/>
                  <a:gd name="T40" fmla="*/ 66 w 574"/>
                  <a:gd name="T41" fmla="*/ 2997 h 4316"/>
                  <a:gd name="T42" fmla="*/ 120 w 574"/>
                  <a:gd name="T43" fmla="*/ 3273 h 4316"/>
                  <a:gd name="T44" fmla="*/ 191 w 574"/>
                  <a:gd name="T45" fmla="*/ 3549 h 4316"/>
                  <a:gd name="T46" fmla="*/ 275 w 574"/>
                  <a:gd name="T47" fmla="*/ 3812 h 4316"/>
                  <a:gd name="T48" fmla="*/ 371 w 574"/>
                  <a:gd name="T49" fmla="*/ 4070 h 4316"/>
                  <a:gd name="T50" fmla="*/ 484 w 574"/>
                  <a:gd name="T51" fmla="*/ 4316 h 4316"/>
                  <a:gd name="T52" fmla="*/ 496 w 574"/>
                  <a:gd name="T53" fmla="*/ 4316 h 4316"/>
                  <a:gd name="T54" fmla="*/ 383 w 574"/>
                  <a:gd name="T55" fmla="*/ 4070 h 4316"/>
                  <a:gd name="T56" fmla="*/ 287 w 574"/>
                  <a:gd name="T57" fmla="*/ 3812 h 4316"/>
                  <a:gd name="T58" fmla="*/ 203 w 574"/>
                  <a:gd name="T59" fmla="*/ 3549 h 4316"/>
                  <a:gd name="T60" fmla="*/ 132 w 574"/>
                  <a:gd name="T61" fmla="*/ 3273 h 4316"/>
                  <a:gd name="T62" fmla="*/ 78 w 574"/>
                  <a:gd name="T63" fmla="*/ 2997 h 4316"/>
                  <a:gd name="T64" fmla="*/ 42 w 574"/>
                  <a:gd name="T65" fmla="*/ 2715 h 4316"/>
                  <a:gd name="T66" fmla="*/ 18 w 574"/>
                  <a:gd name="T67" fmla="*/ 2434 h 4316"/>
                  <a:gd name="T68" fmla="*/ 12 w 574"/>
                  <a:gd name="T69" fmla="*/ 2146 h 4316"/>
                  <a:gd name="T70" fmla="*/ 12 w 574"/>
                  <a:gd name="T71" fmla="*/ 214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sp>
            <p:nvSpPr>
              <p:cNvPr id="39" name="Freeform 18"/>
              <p:cNvSpPr>
                <a:spLocks/>
              </p:cNvSpPr>
              <p:nvPr userDrawn="1"/>
            </p:nvSpPr>
            <p:spPr bwMode="hidden">
              <a:xfrm>
                <a:off x="702" y="0"/>
                <a:ext cx="737" cy="4316"/>
              </a:xfrm>
              <a:custGeom>
                <a:avLst/>
                <a:gdLst>
                  <a:gd name="T0" fmla="*/ 12 w 735"/>
                  <a:gd name="T1" fmla="*/ 2098 h 4316"/>
                  <a:gd name="T2" fmla="*/ 29 w 735"/>
                  <a:gd name="T3" fmla="*/ 1798 h 4316"/>
                  <a:gd name="T4" fmla="*/ 71 w 735"/>
                  <a:gd name="T5" fmla="*/ 1505 h 4316"/>
                  <a:gd name="T6" fmla="*/ 131 w 735"/>
                  <a:gd name="T7" fmla="*/ 1223 h 4316"/>
                  <a:gd name="T8" fmla="*/ 215 w 735"/>
                  <a:gd name="T9" fmla="*/ 941 h 4316"/>
                  <a:gd name="T10" fmla="*/ 316 w 735"/>
                  <a:gd name="T11" fmla="*/ 689 h 4316"/>
                  <a:gd name="T12" fmla="*/ 442 w 735"/>
                  <a:gd name="T13" fmla="*/ 444 h 4316"/>
                  <a:gd name="T14" fmla="*/ 580 w 735"/>
                  <a:gd name="T15" fmla="*/ 216 h 4316"/>
                  <a:gd name="T16" fmla="*/ 735 w 735"/>
                  <a:gd name="T17" fmla="*/ 0 h 4316"/>
                  <a:gd name="T18" fmla="*/ 723 w 735"/>
                  <a:gd name="T19" fmla="*/ 0 h 4316"/>
                  <a:gd name="T20" fmla="*/ 568 w 735"/>
                  <a:gd name="T21" fmla="*/ 210 h 4316"/>
                  <a:gd name="T22" fmla="*/ 430 w 735"/>
                  <a:gd name="T23" fmla="*/ 438 h 4316"/>
                  <a:gd name="T24" fmla="*/ 311 w 735"/>
                  <a:gd name="T25" fmla="*/ 683 h 4316"/>
                  <a:gd name="T26" fmla="*/ 209 w 735"/>
                  <a:gd name="T27" fmla="*/ 941 h 4316"/>
                  <a:gd name="T28" fmla="*/ 125 w 735"/>
                  <a:gd name="T29" fmla="*/ 1217 h 4316"/>
                  <a:gd name="T30" fmla="*/ 59 w 735"/>
                  <a:gd name="T31" fmla="*/ 1505 h 4316"/>
                  <a:gd name="T32" fmla="*/ 18 w 735"/>
                  <a:gd name="T33" fmla="*/ 1798 h 4316"/>
                  <a:gd name="T34" fmla="*/ 0 w 735"/>
                  <a:gd name="T35" fmla="*/ 2098 h 4316"/>
                  <a:gd name="T36" fmla="*/ 6 w 735"/>
                  <a:gd name="T37" fmla="*/ 2404 h 4316"/>
                  <a:gd name="T38" fmla="*/ 29 w 735"/>
                  <a:gd name="T39" fmla="*/ 2709 h 4316"/>
                  <a:gd name="T40" fmla="*/ 77 w 735"/>
                  <a:gd name="T41" fmla="*/ 3015 h 4316"/>
                  <a:gd name="T42" fmla="*/ 149 w 735"/>
                  <a:gd name="T43" fmla="*/ 3315 h 4316"/>
                  <a:gd name="T44" fmla="*/ 227 w 735"/>
                  <a:gd name="T45" fmla="*/ 3573 h 4316"/>
                  <a:gd name="T46" fmla="*/ 316 w 735"/>
                  <a:gd name="T47" fmla="*/ 3824 h 4316"/>
                  <a:gd name="T48" fmla="*/ 424 w 735"/>
                  <a:gd name="T49" fmla="*/ 4076 h 4316"/>
                  <a:gd name="T50" fmla="*/ 544 w 735"/>
                  <a:gd name="T51" fmla="*/ 4316 h 4316"/>
                  <a:gd name="T52" fmla="*/ 556 w 735"/>
                  <a:gd name="T53" fmla="*/ 4316 h 4316"/>
                  <a:gd name="T54" fmla="*/ 436 w 735"/>
                  <a:gd name="T55" fmla="*/ 4076 h 4316"/>
                  <a:gd name="T56" fmla="*/ 328 w 735"/>
                  <a:gd name="T57" fmla="*/ 3824 h 4316"/>
                  <a:gd name="T58" fmla="*/ 239 w 735"/>
                  <a:gd name="T59" fmla="*/ 3573 h 4316"/>
                  <a:gd name="T60" fmla="*/ 161 w 735"/>
                  <a:gd name="T61" fmla="*/ 3315 h 4316"/>
                  <a:gd name="T62" fmla="*/ 89 w 735"/>
                  <a:gd name="T63" fmla="*/ 3015 h 4316"/>
                  <a:gd name="T64" fmla="*/ 41 w 735"/>
                  <a:gd name="T65" fmla="*/ 2709 h 4316"/>
                  <a:gd name="T66" fmla="*/ 18 w 735"/>
                  <a:gd name="T67" fmla="*/ 2404 h 4316"/>
                  <a:gd name="T68" fmla="*/ 12 w 735"/>
                  <a:gd name="T69" fmla="*/ 2098 h 4316"/>
                  <a:gd name="T70" fmla="*/ 12 w 735"/>
                  <a:gd name="T71" fmla="*/ 209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sp>
            <p:nvSpPr>
              <p:cNvPr id="40" name="Freeform 19"/>
              <p:cNvSpPr>
                <a:spLocks/>
              </p:cNvSpPr>
              <p:nvPr userDrawn="1"/>
            </p:nvSpPr>
            <p:spPr bwMode="hidden">
              <a:xfrm>
                <a:off x="288" y="0"/>
                <a:ext cx="840" cy="4316"/>
              </a:xfrm>
              <a:custGeom>
                <a:avLst/>
                <a:gdLst>
                  <a:gd name="T0" fmla="*/ 18 w 837"/>
                  <a:gd name="T1" fmla="*/ 1948 h 4316"/>
                  <a:gd name="T2" fmla="*/ 48 w 837"/>
                  <a:gd name="T3" fmla="*/ 1708 h 4316"/>
                  <a:gd name="T4" fmla="*/ 96 w 837"/>
                  <a:gd name="T5" fmla="*/ 1475 h 4316"/>
                  <a:gd name="T6" fmla="*/ 161 w 837"/>
                  <a:gd name="T7" fmla="*/ 1235 h 4316"/>
                  <a:gd name="T8" fmla="*/ 251 w 837"/>
                  <a:gd name="T9" fmla="*/ 995 h 4316"/>
                  <a:gd name="T10" fmla="*/ 365 w 837"/>
                  <a:gd name="T11" fmla="*/ 755 h 4316"/>
                  <a:gd name="T12" fmla="*/ 496 w 837"/>
                  <a:gd name="T13" fmla="*/ 510 h 4316"/>
                  <a:gd name="T14" fmla="*/ 658 w 837"/>
                  <a:gd name="T15" fmla="*/ 258 h 4316"/>
                  <a:gd name="T16" fmla="*/ 741 w 837"/>
                  <a:gd name="T17" fmla="*/ 132 h 4316"/>
                  <a:gd name="T18" fmla="*/ 837 w 837"/>
                  <a:gd name="T19" fmla="*/ 0 h 4316"/>
                  <a:gd name="T20" fmla="*/ 825 w 837"/>
                  <a:gd name="T21" fmla="*/ 0 h 4316"/>
                  <a:gd name="T22" fmla="*/ 729 w 837"/>
                  <a:gd name="T23" fmla="*/ 132 h 4316"/>
                  <a:gd name="T24" fmla="*/ 640 w 837"/>
                  <a:gd name="T25" fmla="*/ 258 h 4316"/>
                  <a:gd name="T26" fmla="*/ 562 w 837"/>
                  <a:gd name="T27" fmla="*/ 384 h 4316"/>
                  <a:gd name="T28" fmla="*/ 484 w 837"/>
                  <a:gd name="T29" fmla="*/ 510 h 4316"/>
                  <a:gd name="T30" fmla="*/ 353 w 837"/>
                  <a:gd name="T31" fmla="*/ 755 h 4316"/>
                  <a:gd name="T32" fmla="*/ 239 w 837"/>
                  <a:gd name="T33" fmla="*/ 995 h 4316"/>
                  <a:gd name="T34" fmla="*/ 150 w 837"/>
                  <a:gd name="T35" fmla="*/ 1235 h 4316"/>
                  <a:gd name="T36" fmla="*/ 84 w 837"/>
                  <a:gd name="T37" fmla="*/ 1469 h 4316"/>
                  <a:gd name="T38" fmla="*/ 36 w 837"/>
                  <a:gd name="T39" fmla="*/ 1702 h 4316"/>
                  <a:gd name="T40" fmla="*/ 6 w 837"/>
                  <a:gd name="T41" fmla="*/ 1942 h 4316"/>
                  <a:gd name="T42" fmla="*/ 0 w 837"/>
                  <a:gd name="T43" fmla="*/ 2200 h 4316"/>
                  <a:gd name="T44" fmla="*/ 12 w 837"/>
                  <a:gd name="T45" fmla="*/ 2470 h 4316"/>
                  <a:gd name="T46" fmla="*/ 48 w 837"/>
                  <a:gd name="T47" fmla="*/ 2739 h 4316"/>
                  <a:gd name="T48" fmla="*/ 114 w 837"/>
                  <a:gd name="T49" fmla="*/ 3027 h 4316"/>
                  <a:gd name="T50" fmla="*/ 150 w 837"/>
                  <a:gd name="T51" fmla="*/ 3171 h 4316"/>
                  <a:gd name="T52" fmla="*/ 197 w 837"/>
                  <a:gd name="T53" fmla="*/ 3321 h 4316"/>
                  <a:gd name="T54" fmla="*/ 245 w 837"/>
                  <a:gd name="T55" fmla="*/ 3477 h 4316"/>
                  <a:gd name="T56" fmla="*/ 305 w 837"/>
                  <a:gd name="T57" fmla="*/ 3639 h 4316"/>
                  <a:gd name="T58" fmla="*/ 365 w 837"/>
                  <a:gd name="T59" fmla="*/ 3800 h 4316"/>
                  <a:gd name="T60" fmla="*/ 437 w 837"/>
                  <a:gd name="T61" fmla="*/ 3968 h 4316"/>
                  <a:gd name="T62" fmla="*/ 508 w 837"/>
                  <a:gd name="T63" fmla="*/ 4136 h 4316"/>
                  <a:gd name="T64" fmla="*/ 592 w 837"/>
                  <a:gd name="T65" fmla="*/ 4316 h 4316"/>
                  <a:gd name="T66" fmla="*/ 604 w 837"/>
                  <a:gd name="T67" fmla="*/ 4316 h 4316"/>
                  <a:gd name="T68" fmla="*/ 520 w 837"/>
                  <a:gd name="T69" fmla="*/ 4136 h 4316"/>
                  <a:gd name="T70" fmla="*/ 448 w 837"/>
                  <a:gd name="T71" fmla="*/ 3968 h 4316"/>
                  <a:gd name="T72" fmla="*/ 377 w 837"/>
                  <a:gd name="T73" fmla="*/ 3800 h 4316"/>
                  <a:gd name="T74" fmla="*/ 317 w 837"/>
                  <a:gd name="T75" fmla="*/ 3639 h 4316"/>
                  <a:gd name="T76" fmla="*/ 257 w 837"/>
                  <a:gd name="T77" fmla="*/ 3477 h 4316"/>
                  <a:gd name="T78" fmla="*/ 209 w 837"/>
                  <a:gd name="T79" fmla="*/ 3327 h 4316"/>
                  <a:gd name="T80" fmla="*/ 161 w 837"/>
                  <a:gd name="T81" fmla="*/ 3171 h 4316"/>
                  <a:gd name="T82" fmla="*/ 126 w 837"/>
                  <a:gd name="T83" fmla="*/ 3027 h 4316"/>
                  <a:gd name="T84" fmla="*/ 60 w 837"/>
                  <a:gd name="T85" fmla="*/ 2739 h 4316"/>
                  <a:gd name="T86" fmla="*/ 24 w 837"/>
                  <a:gd name="T87" fmla="*/ 2470 h 4316"/>
                  <a:gd name="T88" fmla="*/ 12 w 837"/>
                  <a:gd name="T89" fmla="*/ 2206 h 4316"/>
                  <a:gd name="T90" fmla="*/ 18 w 837"/>
                  <a:gd name="T91" fmla="*/ 1948 h 4316"/>
                  <a:gd name="T92" fmla="*/ 18 w 837"/>
                  <a:gd name="T93" fmla="*/ 194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grpSp>
        <p:sp>
          <p:nvSpPr>
            <p:cNvPr id="9" name="Freeform 20"/>
            <p:cNvSpPr>
              <a:spLocks/>
            </p:cNvSpPr>
            <p:nvPr/>
          </p:nvSpPr>
          <p:spPr bwMode="hidden">
            <a:xfrm>
              <a:off x="6" y="2901"/>
              <a:ext cx="606" cy="1415"/>
            </a:xfrm>
            <a:custGeom>
              <a:avLst/>
              <a:gdLst>
                <a:gd name="T0" fmla="*/ 0 w 604"/>
                <a:gd name="T1" fmla="*/ 54 h 1415"/>
                <a:gd name="T2" fmla="*/ 42 w 604"/>
                <a:gd name="T3" fmla="*/ 228 h 1415"/>
                <a:gd name="T4" fmla="*/ 96 w 604"/>
                <a:gd name="T5" fmla="*/ 402 h 1415"/>
                <a:gd name="T6" fmla="*/ 161 w 604"/>
                <a:gd name="T7" fmla="*/ 576 h 1415"/>
                <a:gd name="T8" fmla="*/ 227 w 604"/>
                <a:gd name="T9" fmla="*/ 744 h 1415"/>
                <a:gd name="T10" fmla="*/ 305 w 604"/>
                <a:gd name="T11" fmla="*/ 917 h 1415"/>
                <a:gd name="T12" fmla="*/ 389 w 604"/>
                <a:gd name="T13" fmla="*/ 1085 h 1415"/>
                <a:gd name="T14" fmla="*/ 484 w 604"/>
                <a:gd name="T15" fmla="*/ 1253 h 1415"/>
                <a:gd name="T16" fmla="*/ 586 w 604"/>
                <a:gd name="T17" fmla="*/ 1415 h 1415"/>
                <a:gd name="T18" fmla="*/ 604 w 604"/>
                <a:gd name="T19" fmla="*/ 1415 h 1415"/>
                <a:gd name="T20" fmla="*/ 496 w 604"/>
                <a:gd name="T21" fmla="*/ 1247 h 1415"/>
                <a:gd name="T22" fmla="*/ 401 w 604"/>
                <a:gd name="T23" fmla="*/ 1073 h 1415"/>
                <a:gd name="T24" fmla="*/ 311 w 604"/>
                <a:gd name="T25" fmla="*/ 899 h 1415"/>
                <a:gd name="T26" fmla="*/ 233 w 604"/>
                <a:gd name="T27" fmla="*/ 720 h 1415"/>
                <a:gd name="T28" fmla="*/ 161 w 604"/>
                <a:gd name="T29" fmla="*/ 546 h 1415"/>
                <a:gd name="T30" fmla="*/ 102 w 604"/>
                <a:gd name="T31" fmla="*/ 366 h 1415"/>
                <a:gd name="T32" fmla="*/ 48 w 604"/>
                <a:gd name="T33" fmla="*/ 180 h 1415"/>
                <a:gd name="T34" fmla="*/ 0 w 604"/>
                <a:gd name="T35" fmla="*/ 0 h 1415"/>
                <a:gd name="T36" fmla="*/ 0 w 604"/>
                <a:gd name="T37" fmla="*/ 54 h 1415"/>
                <a:gd name="T38" fmla="*/ 0 w 604"/>
                <a:gd name="T39" fmla="*/ 54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a:noFill/>
            </a:ln>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sp>
          <p:nvSpPr>
            <p:cNvPr id="10" name="Freeform 21"/>
            <p:cNvSpPr>
              <a:spLocks/>
            </p:cNvSpPr>
            <p:nvPr/>
          </p:nvSpPr>
          <p:spPr bwMode="hidden">
            <a:xfrm>
              <a:off x="6" y="3890"/>
              <a:ext cx="228" cy="426"/>
            </a:xfrm>
            <a:custGeom>
              <a:avLst/>
              <a:gdLst>
                <a:gd name="T0" fmla="*/ 0 w 227"/>
                <a:gd name="T1" fmla="*/ 30 h 426"/>
                <a:gd name="T2" fmla="*/ 108 w 227"/>
                <a:gd name="T3" fmla="*/ 240 h 426"/>
                <a:gd name="T4" fmla="*/ 215 w 227"/>
                <a:gd name="T5" fmla="*/ 426 h 426"/>
                <a:gd name="T6" fmla="*/ 227 w 227"/>
                <a:gd name="T7" fmla="*/ 426 h 426"/>
                <a:gd name="T8" fmla="*/ 167 w 227"/>
                <a:gd name="T9" fmla="*/ 330 h 426"/>
                <a:gd name="T10" fmla="*/ 114 w 227"/>
                <a:gd name="T11" fmla="*/ 222 h 426"/>
                <a:gd name="T12" fmla="*/ 0 w 227"/>
                <a:gd name="T13" fmla="*/ 0 h 426"/>
                <a:gd name="T14" fmla="*/ 0 w 227"/>
                <a:gd name="T15" fmla="*/ 30 h 426"/>
                <a:gd name="T16" fmla="*/ 0 w 227"/>
                <a:gd name="T17" fmla="*/ 3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a:noFill/>
            </a:ln>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sp>
          <p:nvSpPr>
            <p:cNvPr id="11" name="Freeform 22"/>
            <p:cNvSpPr>
              <a:spLocks/>
            </p:cNvSpPr>
            <p:nvPr/>
          </p:nvSpPr>
          <p:spPr bwMode="hidden">
            <a:xfrm>
              <a:off x="4776" y="0"/>
              <a:ext cx="984" cy="1786"/>
            </a:xfrm>
            <a:custGeom>
              <a:avLst/>
              <a:gdLst>
                <a:gd name="T0" fmla="*/ 981 w 981"/>
                <a:gd name="T1" fmla="*/ 1786 h 1786"/>
                <a:gd name="T2" fmla="*/ 981 w 981"/>
                <a:gd name="T3" fmla="*/ 1720 h 1786"/>
                <a:gd name="T4" fmla="*/ 969 w 981"/>
                <a:gd name="T5" fmla="*/ 1666 h 1786"/>
                <a:gd name="T6" fmla="*/ 957 w 981"/>
                <a:gd name="T7" fmla="*/ 1613 h 1786"/>
                <a:gd name="T8" fmla="*/ 921 w 981"/>
                <a:gd name="T9" fmla="*/ 1487 h 1786"/>
                <a:gd name="T10" fmla="*/ 885 w 981"/>
                <a:gd name="T11" fmla="*/ 1361 h 1786"/>
                <a:gd name="T12" fmla="*/ 796 w 981"/>
                <a:gd name="T13" fmla="*/ 1121 h 1786"/>
                <a:gd name="T14" fmla="*/ 682 w 981"/>
                <a:gd name="T15" fmla="*/ 899 h 1786"/>
                <a:gd name="T16" fmla="*/ 562 w 981"/>
                <a:gd name="T17" fmla="*/ 689 h 1786"/>
                <a:gd name="T18" fmla="*/ 431 w 981"/>
                <a:gd name="T19" fmla="*/ 498 h 1786"/>
                <a:gd name="T20" fmla="*/ 293 w 981"/>
                <a:gd name="T21" fmla="*/ 318 h 1786"/>
                <a:gd name="T22" fmla="*/ 150 w 981"/>
                <a:gd name="T23" fmla="*/ 150 h 1786"/>
                <a:gd name="T24" fmla="*/ 12 w 981"/>
                <a:gd name="T25" fmla="*/ 0 h 1786"/>
                <a:gd name="T26" fmla="*/ 0 w 981"/>
                <a:gd name="T27" fmla="*/ 0 h 1786"/>
                <a:gd name="T28" fmla="*/ 138 w 981"/>
                <a:gd name="T29" fmla="*/ 150 h 1786"/>
                <a:gd name="T30" fmla="*/ 275 w 981"/>
                <a:gd name="T31" fmla="*/ 318 h 1786"/>
                <a:gd name="T32" fmla="*/ 413 w 981"/>
                <a:gd name="T33" fmla="*/ 498 h 1786"/>
                <a:gd name="T34" fmla="*/ 545 w 981"/>
                <a:gd name="T35" fmla="*/ 689 h 1786"/>
                <a:gd name="T36" fmla="*/ 670 w 981"/>
                <a:gd name="T37" fmla="*/ 899 h 1786"/>
                <a:gd name="T38" fmla="*/ 778 w 981"/>
                <a:gd name="T39" fmla="*/ 1121 h 1786"/>
                <a:gd name="T40" fmla="*/ 873 w 981"/>
                <a:gd name="T41" fmla="*/ 1361 h 1786"/>
                <a:gd name="T42" fmla="*/ 909 w 981"/>
                <a:gd name="T43" fmla="*/ 1487 h 1786"/>
                <a:gd name="T44" fmla="*/ 945 w 981"/>
                <a:gd name="T45" fmla="*/ 1619 h 1786"/>
                <a:gd name="T46" fmla="*/ 963 w 981"/>
                <a:gd name="T47" fmla="*/ 1702 h 1786"/>
                <a:gd name="T48" fmla="*/ 981 w 981"/>
                <a:gd name="T49" fmla="*/ 1786 h 1786"/>
                <a:gd name="T50" fmla="*/ 981 w 981"/>
                <a:gd name="T51" fmla="*/ 1786 h 1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a:noFill/>
            </a:ln>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sp>
          <p:nvSpPr>
            <p:cNvPr id="12" name="Freeform 23"/>
            <p:cNvSpPr>
              <a:spLocks/>
            </p:cNvSpPr>
            <p:nvPr/>
          </p:nvSpPr>
          <p:spPr bwMode="hidden">
            <a:xfrm>
              <a:off x="5041" y="0"/>
              <a:ext cx="719" cy="845"/>
            </a:xfrm>
            <a:custGeom>
              <a:avLst/>
              <a:gdLst>
                <a:gd name="T0" fmla="*/ 717 w 717"/>
                <a:gd name="T1" fmla="*/ 845 h 845"/>
                <a:gd name="T2" fmla="*/ 717 w 717"/>
                <a:gd name="T3" fmla="*/ 821 h 845"/>
                <a:gd name="T4" fmla="*/ 574 w 717"/>
                <a:gd name="T5" fmla="*/ 605 h 845"/>
                <a:gd name="T6" fmla="*/ 406 w 717"/>
                <a:gd name="T7" fmla="*/ 396 h 845"/>
                <a:gd name="T8" fmla="*/ 221 w 717"/>
                <a:gd name="T9" fmla="*/ 192 h 845"/>
                <a:gd name="T10" fmla="*/ 17 w 717"/>
                <a:gd name="T11" fmla="*/ 0 h 845"/>
                <a:gd name="T12" fmla="*/ 0 w 717"/>
                <a:gd name="T13" fmla="*/ 0 h 845"/>
                <a:gd name="T14" fmla="*/ 209 w 717"/>
                <a:gd name="T15" fmla="*/ 198 h 845"/>
                <a:gd name="T16" fmla="*/ 400 w 717"/>
                <a:gd name="T17" fmla="*/ 408 h 845"/>
                <a:gd name="T18" fmla="*/ 568 w 717"/>
                <a:gd name="T19" fmla="*/ 623 h 845"/>
                <a:gd name="T20" fmla="*/ 717 w 717"/>
                <a:gd name="T21" fmla="*/ 845 h 845"/>
                <a:gd name="T22" fmla="*/ 717 w 717"/>
                <a:gd name="T23" fmla="*/ 845 h 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lnTo>
                    <a:pt x="717" y="845"/>
                  </a:lnTo>
                  <a:close/>
                </a:path>
              </a:pathLst>
            </a:custGeom>
            <a:solidFill>
              <a:schemeClr val="bg1"/>
            </a:solidFill>
            <a:ln>
              <a:noFill/>
            </a:ln>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sp>
          <p:nvSpPr>
            <p:cNvPr id="13" name="Freeform 24"/>
            <p:cNvSpPr>
              <a:spLocks/>
            </p:cNvSpPr>
            <p:nvPr/>
          </p:nvSpPr>
          <p:spPr bwMode="hidden">
            <a:xfrm>
              <a:off x="5352" y="0"/>
              <a:ext cx="408" cy="414"/>
            </a:xfrm>
            <a:custGeom>
              <a:avLst/>
              <a:gdLst>
                <a:gd name="T0" fmla="*/ 407 w 407"/>
                <a:gd name="T1" fmla="*/ 414 h 414"/>
                <a:gd name="T2" fmla="*/ 407 w 407"/>
                <a:gd name="T3" fmla="*/ 396 h 414"/>
                <a:gd name="T4" fmla="*/ 222 w 407"/>
                <a:gd name="T5" fmla="*/ 192 h 414"/>
                <a:gd name="T6" fmla="*/ 12 w 407"/>
                <a:gd name="T7" fmla="*/ 0 h 414"/>
                <a:gd name="T8" fmla="*/ 0 w 407"/>
                <a:gd name="T9" fmla="*/ 0 h 414"/>
                <a:gd name="T10" fmla="*/ 108 w 407"/>
                <a:gd name="T11" fmla="*/ 102 h 414"/>
                <a:gd name="T12" fmla="*/ 216 w 407"/>
                <a:gd name="T13" fmla="*/ 204 h 414"/>
                <a:gd name="T14" fmla="*/ 407 w 407"/>
                <a:gd name="T15" fmla="*/ 414 h 414"/>
                <a:gd name="T16" fmla="*/ 407 w 407"/>
                <a:gd name="T17"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7" h="414">
                  <a:moveTo>
                    <a:pt x="407" y="414"/>
                  </a:moveTo>
                  <a:lnTo>
                    <a:pt x="407" y="396"/>
                  </a:lnTo>
                  <a:lnTo>
                    <a:pt x="222" y="192"/>
                  </a:lnTo>
                  <a:lnTo>
                    <a:pt x="12" y="0"/>
                  </a:lnTo>
                  <a:lnTo>
                    <a:pt x="0" y="0"/>
                  </a:lnTo>
                  <a:lnTo>
                    <a:pt x="108" y="102"/>
                  </a:lnTo>
                  <a:lnTo>
                    <a:pt x="216" y="204"/>
                  </a:lnTo>
                  <a:lnTo>
                    <a:pt x="407" y="414"/>
                  </a:lnTo>
                  <a:lnTo>
                    <a:pt x="407" y="414"/>
                  </a:lnTo>
                  <a:close/>
                </a:path>
              </a:pathLst>
            </a:custGeom>
            <a:solidFill>
              <a:schemeClr val="bg1"/>
            </a:solidFill>
            <a:ln>
              <a:noFill/>
            </a:ln>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sp>
          <p:nvSpPr>
            <p:cNvPr id="14" name="Freeform 25"/>
            <p:cNvSpPr>
              <a:spLocks/>
            </p:cNvSpPr>
            <p:nvPr/>
          </p:nvSpPr>
          <p:spPr bwMode="hidden">
            <a:xfrm>
              <a:off x="6" y="0"/>
              <a:ext cx="858" cy="1409"/>
            </a:xfrm>
            <a:custGeom>
              <a:avLst/>
              <a:gdLst>
                <a:gd name="T0" fmla="*/ 0 w 855"/>
                <a:gd name="T1" fmla="*/ 1361 h 1409"/>
                <a:gd name="T2" fmla="*/ 0 w 855"/>
                <a:gd name="T3" fmla="*/ 1409 h 1409"/>
                <a:gd name="T4" fmla="*/ 54 w 855"/>
                <a:gd name="T5" fmla="*/ 1211 h 1409"/>
                <a:gd name="T6" fmla="*/ 126 w 855"/>
                <a:gd name="T7" fmla="*/ 1013 h 1409"/>
                <a:gd name="T8" fmla="*/ 215 w 855"/>
                <a:gd name="T9" fmla="*/ 827 h 1409"/>
                <a:gd name="T10" fmla="*/ 311 w 855"/>
                <a:gd name="T11" fmla="*/ 647 h 1409"/>
                <a:gd name="T12" fmla="*/ 431 w 855"/>
                <a:gd name="T13" fmla="*/ 474 h 1409"/>
                <a:gd name="T14" fmla="*/ 556 w 855"/>
                <a:gd name="T15" fmla="*/ 312 h 1409"/>
                <a:gd name="T16" fmla="*/ 700 w 855"/>
                <a:gd name="T17" fmla="*/ 150 h 1409"/>
                <a:gd name="T18" fmla="*/ 855 w 855"/>
                <a:gd name="T19" fmla="*/ 0 h 1409"/>
                <a:gd name="T20" fmla="*/ 837 w 855"/>
                <a:gd name="T21" fmla="*/ 0 h 1409"/>
                <a:gd name="T22" fmla="*/ 688 w 855"/>
                <a:gd name="T23" fmla="*/ 144 h 1409"/>
                <a:gd name="T24" fmla="*/ 550 w 855"/>
                <a:gd name="T25" fmla="*/ 300 h 1409"/>
                <a:gd name="T26" fmla="*/ 425 w 855"/>
                <a:gd name="T27" fmla="*/ 462 h 1409"/>
                <a:gd name="T28" fmla="*/ 311 w 855"/>
                <a:gd name="T29" fmla="*/ 629 h 1409"/>
                <a:gd name="T30" fmla="*/ 215 w 855"/>
                <a:gd name="T31" fmla="*/ 803 h 1409"/>
                <a:gd name="T32" fmla="*/ 132 w 855"/>
                <a:gd name="T33" fmla="*/ 983 h 1409"/>
                <a:gd name="T34" fmla="*/ 60 w 855"/>
                <a:gd name="T35" fmla="*/ 1169 h 1409"/>
                <a:gd name="T36" fmla="*/ 0 w 855"/>
                <a:gd name="T37" fmla="*/ 1361 h 1409"/>
                <a:gd name="T38" fmla="*/ 0 w 855"/>
                <a:gd name="T39" fmla="*/ 1361 h 1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a:noFill/>
            </a:ln>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sp>
          <p:nvSpPr>
            <p:cNvPr id="15" name="Freeform 26"/>
            <p:cNvSpPr>
              <a:spLocks/>
            </p:cNvSpPr>
            <p:nvPr/>
          </p:nvSpPr>
          <p:spPr bwMode="hidden">
            <a:xfrm>
              <a:off x="6" y="0"/>
              <a:ext cx="588" cy="599"/>
            </a:xfrm>
            <a:custGeom>
              <a:avLst/>
              <a:gdLst>
                <a:gd name="T0" fmla="*/ 586 w 586"/>
                <a:gd name="T1" fmla="*/ 0 h 599"/>
                <a:gd name="T2" fmla="*/ 568 w 586"/>
                <a:gd name="T3" fmla="*/ 0 h 599"/>
                <a:gd name="T4" fmla="*/ 407 w 586"/>
                <a:gd name="T5" fmla="*/ 132 h 599"/>
                <a:gd name="T6" fmla="*/ 257 w 586"/>
                <a:gd name="T7" fmla="*/ 270 h 599"/>
                <a:gd name="T8" fmla="*/ 120 w 586"/>
                <a:gd name="T9" fmla="*/ 420 h 599"/>
                <a:gd name="T10" fmla="*/ 0 w 586"/>
                <a:gd name="T11" fmla="*/ 575 h 599"/>
                <a:gd name="T12" fmla="*/ 0 w 586"/>
                <a:gd name="T13" fmla="*/ 599 h 599"/>
                <a:gd name="T14" fmla="*/ 120 w 586"/>
                <a:gd name="T15" fmla="*/ 432 h 599"/>
                <a:gd name="T16" fmla="*/ 257 w 586"/>
                <a:gd name="T17" fmla="*/ 282 h 599"/>
                <a:gd name="T18" fmla="*/ 413 w 586"/>
                <a:gd name="T19" fmla="*/ 138 h 599"/>
                <a:gd name="T20" fmla="*/ 586 w 586"/>
                <a:gd name="T21" fmla="*/ 0 h 599"/>
                <a:gd name="T22" fmla="*/ 586 w 586"/>
                <a:gd name="T23" fmla="*/ 0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lnTo>
                    <a:pt x="586" y="0"/>
                  </a:lnTo>
                  <a:close/>
                </a:path>
              </a:pathLst>
            </a:custGeom>
            <a:solidFill>
              <a:schemeClr val="bg1"/>
            </a:solidFill>
            <a:ln>
              <a:noFill/>
            </a:ln>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sp>
          <p:nvSpPr>
            <p:cNvPr id="16" name="Freeform 27"/>
            <p:cNvSpPr>
              <a:spLocks/>
            </p:cNvSpPr>
            <p:nvPr/>
          </p:nvSpPr>
          <p:spPr bwMode="hidden">
            <a:xfrm>
              <a:off x="6" y="0"/>
              <a:ext cx="270" cy="252"/>
            </a:xfrm>
            <a:custGeom>
              <a:avLst/>
              <a:gdLst>
                <a:gd name="T0" fmla="*/ 269 w 269"/>
                <a:gd name="T1" fmla="*/ 0 h 252"/>
                <a:gd name="T2" fmla="*/ 251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69 w 269"/>
                <a:gd name="T15" fmla="*/ 0 h 252"/>
                <a:gd name="T16" fmla="*/ 269 w 269"/>
                <a:gd name="T17"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9" h="252">
                  <a:moveTo>
                    <a:pt x="269" y="0"/>
                  </a:moveTo>
                  <a:lnTo>
                    <a:pt x="251" y="0"/>
                  </a:lnTo>
                  <a:lnTo>
                    <a:pt x="120" y="114"/>
                  </a:lnTo>
                  <a:lnTo>
                    <a:pt x="60" y="174"/>
                  </a:lnTo>
                  <a:lnTo>
                    <a:pt x="0" y="234"/>
                  </a:lnTo>
                  <a:lnTo>
                    <a:pt x="0" y="252"/>
                  </a:lnTo>
                  <a:lnTo>
                    <a:pt x="126" y="120"/>
                  </a:lnTo>
                  <a:lnTo>
                    <a:pt x="269" y="0"/>
                  </a:lnTo>
                  <a:lnTo>
                    <a:pt x="269" y="0"/>
                  </a:lnTo>
                  <a:close/>
                </a:path>
              </a:pathLst>
            </a:custGeom>
            <a:solidFill>
              <a:schemeClr val="bg1"/>
            </a:solidFill>
            <a:ln>
              <a:noFill/>
            </a:ln>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sp>
          <p:nvSpPr>
            <p:cNvPr id="17" name="Line 28"/>
            <p:cNvSpPr>
              <a:spLocks noChangeShapeType="1"/>
            </p:cNvSpPr>
            <p:nvPr/>
          </p:nvSpPr>
          <p:spPr bwMode="hidden">
            <a:xfrm>
              <a:off x="1" y="2749"/>
              <a:ext cx="5758" cy="0"/>
            </a:xfrm>
            <a:prstGeom prst="line">
              <a:avLst/>
            </a:prstGeom>
            <a:noFill/>
            <a:ln w="15875">
              <a:solidFill>
                <a:schemeClr val="bg1"/>
              </a:solidFill>
              <a:round/>
              <a:headEnd/>
              <a:tailEnd/>
            </a:ln>
            <a:effectLst/>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sp>
          <p:nvSpPr>
            <p:cNvPr id="18" name="Line 29"/>
            <p:cNvSpPr>
              <a:spLocks noChangeShapeType="1"/>
            </p:cNvSpPr>
            <p:nvPr/>
          </p:nvSpPr>
          <p:spPr bwMode="hidden">
            <a:xfrm>
              <a:off x="1" y="2356"/>
              <a:ext cx="5758" cy="0"/>
            </a:xfrm>
            <a:prstGeom prst="line">
              <a:avLst/>
            </a:prstGeom>
            <a:noFill/>
            <a:ln w="15875">
              <a:solidFill>
                <a:schemeClr val="bg1"/>
              </a:solidFill>
              <a:round/>
              <a:headEnd/>
              <a:tailEnd/>
            </a:ln>
            <a:effectLst/>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sp>
          <p:nvSpPr>
            <p:cNvPr id="19" name="Line 30"/>
            <p:cNvSpPr>
              <a:spLocks noChangeShapeType="1"/>
            </p:cNvSpPr>
            <p:nvPr/>
          </p:nvSpPr>
          <p:spPr bwMode="hidden">
            <a:xfrm>
              <a:off x="1" y="3142"/>
              <a:ext cx="5758" cy="0"/>
            </a:xfrm>
            <a:prstGeom prst="line">
              <a:avLst/>
            </a:prstGeom>
            <a:noFill/>
            <a:ln w="15875">
              <a:solidFill>
                <a:schemeClr val="bg2"/>
              </a:solidFill>
              <a:round/>
              <a:headEnd/>
              <a:tailEnd/>
            </a:ln>
            <a:effectLst/>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grpSp>
          <p:nvGrpSpPr>
            <p:cNvPr id="20" name="Group 31"/>
            <p:cNvGrpSpPr>
              <a:grpSpLocks/>
            </p:cNvGrpSpPr>
            <p:nvPr/>
          </p:nvGrpSpPr>
          <p:grpSpPr bwMode="auto">
            <a:xfrm>
              <a:off x="1" y="392"/>
              <a:ext cx="5758" cy="1571"/>
              <a:chOff x="1" y="392"/>
              <a:chExt cx="5758" cy="1571"/>
            </a:xfrm>
          </p:grpSpPr>
          <p:sp>
            <p:nvSpPr>
              <p:cNvPr id="23" name="Line 32"/>
              <p:cNvSpPr>
                <a:spLocks noChangeShapeType="1"/>
              </p:cNvSpPr>
              <p:nvPr userDrawn="1"/>
            </p:nvSpPr>
            <p:spPr bwMode="hidden">
              <a:xfrm>
                <a:off x="1" y="784"/>
                <a:ext cx="5758" cy="0"/>
              </a:xfrm>
              <a:prstGeom prst="line">
                <a:avLst/>
              </a:prstGeom>
              <a:noFill/>
              <a:ln w="15875">
                <a:solidFill>
                  <a:schemeClr val="bg1"/>
                </a:solidFill>
                <a:round/>
                <a:headEnd/>
                <a:tailEnd/>
              </a:ln>
              <a:effectLst/>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sp>
            <p:nvSpPr>
              <p:cNvPr id="24" name="Line 33"/>
              <p:cNvSpPr>
                <a:spLocks noChangeShapeType="1"/>
              </p:cNvSpPr>
              <p:nvPr userDrawn="1"/>
            </p:nvSpPr>
            <p:spPr bwMode="hidden">
              <a:xfrm>
                <a:off x="1" y="1963"/>
                <a:ext cx="5758" cy="0"/>
              </a:xfrm>
              <a:prstGeom prst="line">
                <a:avLst/>
              </a:prstGeom>
              <a:noFill/>
              <a:ln w="15875">
                <a:solidFill>
                  <a:schemeClr val="bg1"/>
                </a:solidFill>
                <a:round/>
                <a:headEnd/>
                <a:tailEnd/>
              </a:ln>
              <a:effectLst/>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sp>
            <p:nvSpPr>
              <p:cNvPr id="25" name="Line 34"/>
              <p:cNvSpPr>
                <a:spLocks noChangeShapeType="1"/>
              </p:cNvSpPr>
              <p:nvPr userDrawn="1"/>
            </p:nvSpPr>
            <p:spPr bwMode="hidden">
              <a:xfrm>
                <a:off x="1" y="1570"/>
                <a:ext cx="5758" cy="0"/>
              </a:xfrm>
              <a:prstGeom prst="line">
                <a:avLst/>
              </a:prstGeom>
              <a:noFill/>
              <a:ln w="15875">
                <a:solidFill>
                  <a:schemeClr val="bg1"/>
                </a:solidFill>
                <a:round/>
                <a:headEnd/>
                <a:tailEnd/>
              </a:ln>
              <a:effectLst/>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sp>
            <p:nvSpPr>
              <p:cNvPr id="26" name="Line 35"/>
              <p:cNvSpPr>
                <a:spLocks noChangeShapeType="1"/>
              </p:cNvSpPr>
              <p:nvPr userDrawn="1"/>
            </p:nvSpPr>
            <p:spPr bwMode="hidden">
              <a:xfrm>
                <a:off x="1" y="1177"/>
                <a:ext cx="5758" cy="0"/>
              </a:xfrm>
              <a:prstGeom prst="line">
                <a:avLst/>
              </a:prstGeom>
              <a:noFill/>
              <a:ln w="15875">
                <a:solidFill>
                  <a:schemeClr val="bg1"/>
                </a:solidFill>
                <a:round/>
                <a:headEnd/>
                <a:tailEnd/>
              </a:ln>
              <a:effectLst/>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sp>
            <p:nvSpPr>
              <p:cNvPr id="27" name="Line 36"/>
              <p:cNvSpPr>
                <a:spLocks noChangeShapeType="1"/>
              </p:cNvSpPr>
              <p:nvPr userDrawn="1"/>
            </p:nvSpPr>
            <p:spPr bwMode="hidden">
              <a:xfrm>
                <a:off x="1" y="392"/>
                <a:ext cx="5758" cy="0"/>
              </a:xfrm>
              <a:prstGeom prst="line">
                <a:avLst/>
              </a:prstGeom>
              <a:noFill/>
              <a:ln w="15875">
                <a:solidFill>
                  <a:schemeClr val="bg1"/>
                </a:solidFill>
                <a:round/>
                <a:headEnd/>
                <a:tailEnd/>
              </a:ln>
              <a:effectLst/>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grpSp>
        <p:sp>
          <p:nvSpPr>
            <p:cNvPr id="21" name="Line 37"/>
            <p:cNvSpPr>
              <a:spLocks noChangeShapeType="1"/>
            </p:cNvSpPr>
            <p:nvPr/>
          </p:nvSpPr>
          <p:spPr bwMode="hidden">
            <a:xfrm>
              <a:off x="1" y="3928"/>
              <a:ext cx="5758" cy="0"/>
            </a:xfrm>
            <a:prstGeom prst="line">
              <a:avLst/>
            </a:prstGeom>
            <a:noFill/>
            <a:ln w="15875">
              <a:solidFill>
                <a:schemeClr val="bg2"/>
              </a:solidFill>
              <a:round/>
              <a:headEnd/>
              <a:tailEnd/>
            </a:ln>
            <a:effectLst/>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sp>
          <p:nvSpPr>
            <p:cNvPr id="22" name="Line 38"/>
            <p:cNvSpPr>
              <a:spLocks noChangeShapeType="1"/>
            </p:cNvSpPr>
            <p:nvPr/>
          </p:nvSpPr>
          <p:spPr bwMode="hidden">
            <a:xfrm>
              <a:off x="1" y="3535"/>
              <a:ext cx="5758" cy="0"/>
            </a:xfrm>
            <a:prstGeom prst="line">
              <a:avLst/>
            </a:prstGeom>
            <a:noFill/>
            <a:ln w="15875">
              <a:solidFill>
                <a:schemeClr val="bg2"/>
              </a:solidFill>
              <a:round/>
              <a:headEnd/>
              <a:tailEnd/>
            </a:ln>
            <a:effectLst/>
            <a:extLst/>
          </p:spPr>
          <p:txBody>
            <a:bodyPr/>
            <a:lstStyle/>
            <a:p>
              <a:pPr>
                <a:spcBef>
                  <a:spcPct val="20000"/>
                </a:spcBef>
                <a:buClr>
                  <a:schemeClr val="tx1"/>
                </a:buClr>
                <a:defRPr/>
              </a:pPr>
              <a:endParaRPr lang="en-US" dirty="0">
                <a:effectLst>
                  <a:outerShdw blurRad="38100" dist="38100" dir="2700000" algn="tl">
                    <a:srgbClr val="000000">
                      <a:alpha val="43137"/>
                    </a:srgbClr>
                  </a:outerShdw>
                </a:effectLst>
              </a:endParaRPr>
            </a:p>
          </p:txBody>
        </p:sp>
      </p:grpSp>
      <p:sp>
        <p:nvSpPr>
          <p:cNvPr id="27687" name="Rectangle 39"/>
          <p:cNvSpPr>
            <a:spLocks noGrp="1" noChangeArrowheads="1"/>
          </p:cNvSpPr>
          <p:nvPr>
            <p:ph type="ctrTitle" sz="quarter"/>
          </p:nvPr>
        </p:nvSpPr>
        <p:spPr>
          <a:xfrm>
            <a:off x="685800" y="1692275"/>
            <a:ext cx="7772400" cy="1736725"/>
          </a:xfrm>
        </p:spPr>
        <p:txBody>
          <a:bodyPr anchor="b"/>
          <a:lstStyle>
            <a:lvl1pPr>
              <a:defRPr b="0"/>
            </a:lvl1pPr>
          </a:lstStyle>
          <a:p>
            <a:pPr lvl="0"/>
            <a:r>
              <a:rPr lang="en-US" noProof="0" smtClean="0"/>
              <a:t>Click to edit Master title style</a:t>
            </a:r>
          </a:p>
        </p:txBody>
      </p:sp>
      <p:sp>
        <p:nvSpPr>
          <p:cNvPr id="27688" name="Rectangle 40"/>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en-US" noProof="0" smtClean="0"/>
              <a:t>Click to edit Master subtitle style</a:t>
            </a:r>
          </a:p>
        </p:txBody>
      </p:sp>
      <p:sp>
        <p:nvSpPr>
          <p:cNvPr id="41" name="Rectangle 41"/>
          <p:cNvSpPr>
            <a:spLocks noGrp="1" noChangeArrowheads="1"/>
          </p:cNvSpPr>
          <p:nvPr>
            <p:ph type="dt" sz="quarter" idx="10"/>
          </p:nvPr>
        </p:nvSpPr>
        <p:spPr bwMode="auto">
          <a:xfrm>
            <a:off x="457200" y="6243638"/>
            <a:ext cx="2133600" cy="457200"/>
          </a:xfrm>
          <a:prstGeom prst="rect">
            <a:avLst/>
          </a:prstGeom>
          <a:extLst/>
        </p:spPr>
        <p:txBody>
          <a:bodyPr vert="horz" wrap="square" lIns="91440" tIns="45720" rIns="91440" bIns="45720" numCol="1" anchor="t" anchorCtr="0" compatLnSpc="1">
            <a:prstTxWarp prst="textNoShape">
              <a:avLst/>
            </a:prstTxWarp>
          </a:bodyPr>
          <a:lstStyle>
            <a:lvl1pPr>
              <a:spcBef>
                <a:spcPct val="0"/>
              </a:spcBef>
              <a:buClrTx/>
              <a:defRPr sz="1000">
                <a:effectLst>
                  <a:outerShdw blurRad="38100" dist="38100" dir="2700000" algn="tl">
                    <a:srgbClr val="FFFFFF"/>
                  </a:outerShdw>
                </a:effectLst>
              </a:defRPr>
            </a:lvl1pPr>
          </a:lstStyle>
          <a:p>
            <a:pPr>
              <a:defRPr/>
            </a:pPr>
            <a:endParaRPr lang="en-US" dirty="0"/>
          </a:p>
        </p:txBody>
      </p:sp>
      <p:sp>
        <p:nvSpPr>
          <p:cNvPr id="42" name="Rectangle 42"/>
          <p:cNvSpPr>
            <a:spLocks noGrp="1" noChangeArrowheads="1"/>
          </p:cNvSpPr>
          <p:nvPr>
            <p:ph type="ftr" sz="quarter" idx="11"/>
          </p:nvPr>
        </p:nvSpPr>
        <p:spPr/>
        <p:txBody>
          <a:bodyPr/>
          <a:lstStyle>
            <a:lvl1pPr>
              <a:defRPr/>
            </a:lvl1pPr>
          </a:lstStyle>
          <a:p>
            <a:pPr>
              <a:defRPr/>
            </a:pPr>
            <a:endParaRPr lang="en-US" dirty="0"/>
          </a:p>
        </p:txBody>
      </p:sp>
      <p:sp>
        <p:nvSpPr>
          <p:cNvPr id="43" name="Rectangle 43"/>
          <p:cNvSpPr>
            <a:spLocks noGrp="1" noChangeArrowheads="1"/>
          </p:cNvSpPr>
          <p:nvPr>
            <p:ph type="sldNum" sz="quarter" idx="12"/>
          </p:nvPr>
        </p:nvSpPr>
        <p:spPr/>
        <p:txBody>
          <a:bodyPr/>
          <a:lstStyle>
            <a:lvl1pPr>
              <a:defRPr sz="1000" b="0"/>
            </a:lvl1pPr>
          </a:lstStyle>
          <a:p>
            <a:pPr>
              <a:defRPr/>
            </a:pPr>
            <a:fld id="{0387AC61-1F56-4CA7-982A-EC2D59A580C1}"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1"/>
          <p:cNvSpPr>
            <a:spLocks noGrp="1" noChangeArrowheads="1"/>
          </p:cNvSpPr>
          <p:nvPr>
            <p:ph type="ftr" sz="quarter" idx="10"/>
          </p:nvPr>
        </p:nvSpPr>
        <p:spPr>
          <a:ln/>
        </p:spPr>
        <p:txBody>
          <a:bodyPr/>
          <a:lstStyle>
            <a:lvl1pPr>
              <a:defRPr/>
            </a:lvl1pPr>
          </a:lstStyle>
          <a:p>
            <a:pPr>
              <a:defRPr/>
            </a:pPr>
            <a:endParaRPr lang="en-US" dirty="0"/>
          </a:p>
        </p:txBody>
      </p:sp>
      <p:sp>
        <p:nvSpPr>
          <p:cNvPr id="5" name="Rectangle 42"/>
          <p:cNvSpPr>
            <a:spLocks noGrp="1" noChangeArrowheads="1"/>
          </p:cNvSpPr>
          <p:nvPr>
            <p:ph type="sldNum" sz="quarter" idx="11"/>
          </p:nvPr>
        </p:nvSpPr>
        <p:spPr>
          <a:ln/>
        </p:spPr>
        <p:txBody>
          <a:bodyPr/>
          <a:lstStyle>
            <a:lvl1pPr>
              <a:defRPr/>
            </a:lvl1pPr>
          </a:lstStyle>
          <a:p>
            <a:pPr>
              <a:defRPr/>
            </a:pPr>
            <a:fld id="{063B9556-C681-4680-8B5D-A733A10F0D61}"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1"/>
          <p:cNvSpPr>
            <a:spLocks noGrp="1" noChangeArrowheads="1"/>
          </p:cNvSpPr>
          <p:nvPr>
            <p:ph type="ftr" sz="quarter" idx="10"/>
          </p:nvPr>
        </p:nvSpPr>
        <p:spPr>
          <a:ln/>
        </p:spPr>
        <p:txBody>
          <a:bodyPr/>
          <a:lstStyle>
            <a:lvl1pPr>
              <a:defRPr/>
            </a:lvl1pPr>
          </a:lstStyle>
          <a:p>
            <a:pPr>
              <a:defRPr/>
            </a:pPr>
            <a:endParaRPr lang="en-US" dirty="0"/>
          </a:p>
        </p:txBody>
      </p:sp>
      <p:sp>
        <p:nvSpPr>
          <p:cNvPr id="5" name="Rectangle 42"/>
          <p:cNvSpPr>
            <a:spLocks noGrp="1" noChangeArrowheads="1"/>
          </p:cNvSpPr>
          <p:nvPr>
            <p:ph type="sldNum" sz="quarter" idx="11"/>
          </p:nvPr>
        </p:nvSpPr>
        <p:spPr>
          <a:ln/>
        </p:spPr>
        <p:txBody>
          <a:bodyPr/>
          <a:lstStyle>
            <a:lvl1pPr>
              <a:defRPr/>
            </a:lvl1pPr>
          </a:lstStyle>
          <a:p>
            <a:pPr>
              <a:defRPr/>
            </a:pPr>
            <a:fld id="{3426574E-A9D1-4E3E-BBFF-8B20FE7143AB}"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1"/>
          <p:cNvSpPr>
            <a:spLocks noGrp="1" noChangeArrowheads="1"/>
          </p:cNvSpPr>
          <p:nvPr>
            <p:ph type="ftr" sz="quarter" idx="10"/>
          </p:nvPr>
        </p:nvSpPr>
        <p:spPr>
          <a:ln/>
        </p:spPr>
        <p:txBody>
          <a:bodyPr/>
          <a:lstStyle>
            <a:lvl1pPr>
              <a:defRPr/>
            </a:lvl1pPr>
          </a:lstStyle>
          <a:p>
            <a:pPr>
              <a:defRPr/>
            </a:pPr>
            <a:endParaRPr lang="en-US" dirty="0"/>
          </a:p>
        </p:txBody>
      </p:sp>
      <p:sp>
        <p:nvSpPr>
          <p:cNvPr id="5" name="Rectangle 42"/>
          <p:cNvSpPr>
            <a:spLocks noGrp="1" noChangeArrowheads="1"/>
          </p:cNvSpPr>
          <p:nvPr>
            <p:ph type="sldNum" sz="quarter" idx="11"/>
          </p:nvPr>
        </p:nvSpPr>
        <p:spPr>
          <a:ln/>
        </p:spPr>
        <p:txBody>
          <a:bodyPr/>
          <a:lstStyle>
            <a:lvl1pPr>
              <a:defRPr/>
            </a:lvl1pPr>
          </a:lstStyle>
          <a:p>
            <a:pPr>
              <a:defRPr/>
            </a:pPr>
            <a:fld id="{8FDF6964-7925-480A-ACED-D12E46E2A717}" type="slidenum">
              <a:rPr lang="en-US"/>
              <a:pPr>
                <a:defRPr/>
              </a:pPr>
              <a:t>‹#›</a:t>
            </a:fld>
            <a:endParaRPr lang="en-US" dirty="0"/>
          </a:p>
        </p:txBody>
      </p:sp>
    </p:spTree>
    <p:extLst>
      <p:ext uri="{BB962C8B-B14F-4D97-AF65-F5344CB8AC3E}">
        <p14:creationId xmlns:p14="http://schemas.microsoft.com/office/powerpoint/2010/main" val="29703171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smtClean="0"/>
              <a:t>Click to edit Master text styles</a:t>
            </a:r>
          </a:p>
        </p:txBody>
      </p:sp>
      <p:sp>
        <p:nvSpPr>
          <p:cNvPr id="4" name="Rectangle 41"/>
          <p:cNvSpPr>
            <a:spLocks noGrp="1" noChangeArrowheads="1"/>
          </p:cNvSpPr>
          <p:nvPr>
            <p:ph type="ftr" sz="quarter" idx="10"/>
          </p:nvPr>
        </p:nvSpPr>
        <p:spPr>
          <a:ln/>
        </p:spPr>
        <p:txBody>
          <a:bodyPr/>
          <a:lstStyle>
            <a:lvl1pPr>
              <a:defRPr/>
            </a:lvl1pPr>
          </a:lstStyle>
          <a:p>
            <a:pPr>
              <a:defRPr/>
            </a:pPr>
            <a:endParaRPr lang="en-US" dirty="0"/>
          </a:p>
        </p:txBody>
      </p:sp>
      <p:sp>
        <p:nvSpPr>
          <p:cNvPr id="5" name="Rectangle 42"/>
          <p:cNvSpPr>
            <a:spLocks noGrp="1" noChangeArrowheads="1"/>
          </p:cNvSpPr>
          <p:nvPr>
            <p:ph type="sldNum" sz="quarter" idx="11"/>
          </p:nvPr>
        </p:nvSpPr>
        <p:spPr>
          <a:ln/>
        </p:spPr>
        <p:txBody>
          <a:bodyPr/>
          <a:lstStyle>
            <a:lvl1pPr>
              <a:defRPr/>
            </a:lvl1pPr>
          </a:lstStyle>
          <a:p>
            <a:pPr>
              <a:defRPr/>
            </a:pPr>
            <a:fld id="{79E13092-197A-401E-870A-AFD11A0BF38E}" type="slidenum">
              <a:rPr lang="en-US"/>
              <a:pPr>
                <a:defRPr/>
              </a:pPr>
              <a:t>‹#›</a:t>
            </a:fld>
            <a:endParaRPr lang="en-US" dirty="0"/>
          </a:p>
        </p:txBody>
      </p:sp>
    </p:spTree>
    <p:extLst>
      <p:ext uri="{BB962C8B-B14F-4D97-AF65-F5344CB8AC3E}">
        <p14:creationId xmlns:p14="http://schemas.microsoft.com/office/powerpoint/2010/main" val="35618053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3072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3072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1"/>
          <p:cNvSpPr>
            <a:spLocks noGrp="1" noChangeArrowheads="1"/>
          </p:cNvSpPr>
          <p:nvPr>
            <p:ph type="ftr" sz="quarter" idx="10"/>
          </p:nvPr>
        </p:nvSpPr>
        <p:spPr>
          <a:ln/>
        </p:spPr>
        <p:txBody>
          <a:bodyPr/>
          <a:lstStyle>
            <a:lvl1pPr>
              <a:defRPr/>
            </a:lvl1pPr>
          </a:lstStyle>
          <a:p>
            <a:pPr>
              <a:defRPr/>
            </a:pPr>
            <a:endParaRPr lang="en-US" dirty="0"/>
          </a:p>
        </p:txBody>
      </p:sp>
      <p:sp>
        <p:nvSpPr>
          <p:cNvPr id="6" name="Rectangle 42"/>
          <p:cNvSpPr>
            <a:spLocks noGrp="1" noChangeArrowheads="1"/>
          </p:cNvSpPr>
          <p:nvPr>
            <p:ph type="sldNum" sz="quarter" idx="11"/>
          </p:nvPr>
        </p:nvSpPr>
        <p:spPr>
          <a:ln/>
        </p:spPr>
        <p:txBody>
          <a:bodyPr/>
          <a:lstStyle>
            <a:lvl1pPr>
              <a:defRPr/>
            </a:lvl1pPr>
          </a:lstStyle>
          <a:p>
            <a:pPr>
              <a:defRPr/>
            </a:pPr>
            <a:fld id="{0B7A3E11-1843-4C0B-B8FD-3619C666D26A}" type="slidenum">
              <a:rPr lang="en-US"/>
              <a:pPr>
                <a:defRPr/>
              </a:pPr>
              <a:t>‹#›</a:t>
            </a:fld>
            <a:endParaRPr lang="en-US" dirty="0"/>
          </a:p>
        </p:txBody>
      </p:sp>
    </p:spTree>
    <p:extLst>
      <p:ext uri="{BB962C8B-B14F-4D97-AF65-F5344CB8AC3E}">
        <p14:creationId xmlns:p14="http://schemas.microsoft.com/office/powerpoint/2010/main" val="31320717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1"/>
          <p:cNvSpPr>
            <a:spLocks noGrp="1" noChangeArrowheads="1"/>
          </p:cNvSpPr>
          <p:nvPr>
            <p:ph type="ftr" sz="quarter" idx="10"/>
          </p:nvPr>
        </p:nvSpPr>
        <p:spPr>
          <a:ln/>
        </p:spPr>
        <p:txBody>
          <a:bodyPr/>
          <a:lstStyle>
            <a:lvl1pPr>
              <a:defRPr/>
            </a:lvl1pPr>
          </a:lstStyle>
          <a:p>
            <a:pPr>
              <a:defRPr/>
            </a:pPr>
            <a:endParaRPr lang="en-US" dirty="0"/>
          </a:p>
        </p:txBody>
      </p:sp>
      <p:sp>
        <p:nvSpPr>
          <p:cNvPr id="8" name="Rectangle 42"/>
          <p:cNvSpPr>
            <a:spLocks noGrp="1" noChangeArrowheads="1"/>
          </p:cNvSpPr>
          <p:nvPr>
            <p:ph type="sldNum" sz="quarter" idx="11"/>
          </p:nvPr>
        </p:nvSpPr>
        <p:spPr>
          <a:ln/>
        </p:spPr>
        <p:txBody>
          <a:bodyPr/>
          <a:lstStyle>
            <a:lvl1pPr>
              <a:defRPr/>
            </a:lvl1pPr>
          </a:lstStyle>
          <a:p>
            <a:pPr>
              <a:defRPr/>
            </a:pPr>
            <a:fld id="{79BD3BA0-09D5-4302-A70F-614FB93EA6F3}" type="slidenum">
              <a:rPr lang="en-US"/>
              <a:pPr>
                <a:defRPr/>
              </a:pPr>
              <a:t>‹#›</a:t>
            </a:fld>
            <a:endParaRPr lang="en-US" dirty="0"/>
          </a:p>
        </p:txBody>
      </p:sp>
    </p:spTree>
    <p:extLst>
      <p:ext uri="{BB962C8B-B14F-4D97-AF65-F5344CB8AC3E}">
        <p14:creationId xmlns:p14="http://schemas.microsoft.com/office/powerpoint/2010/main" val="28694109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1"/>
          <p:cNvSpPr>
            <a:spLocks noGrp="1" noChangeArrowheads="1"/>
          </p:cNvSpPr>
          <p:nvPr>
            <p:ph type="ftr" sz="quarter" idx="10"/>
          </p:nvPr>
        </p:nvSpPr>
        <p:spPr>
          <a:ln/>
        </p:spPr>
        <p:txBody>
          <a:bodyPr/>
          <a:lstStyle>
            <a:lvl1pPr>
              <a:defRPr/>
            </a:lvl1pPr>
          </a:lstStyle>
          <a:p>
            <a:pPr>
              <a:defRPr/>
            </a:pPr>
            <a:endParaRPr lang="en-US" dirty="0"/>
          </a:p>
        </p:txBody>
      </p:sp>
      <p:sp>
        <p:nvSpPr>
          <p:cNvPr id="4" name="Rectangle 42"/>
          <p:cNvSpPr>
            <a:spLocks noGrp="1" noChangeArrowheads="1"/>
          </p:cNvSpPr>
          <p:nvPr>
            <p:ph type="sldNum" sz="quarter" idx="11"/>
          </p:nvPr>
        </p:nvSpPr>
        <p:spPr>
          <a:ln/>
        </p:spPr>
        <p:txBody>
          <a:bodyPr/>
          <a:lstStyle>
            <a:lvl1pPr>
              <a:defRPr/>
            </a:lvl1pPr>
          </a:lstStyle>
          <a:p>
            <a:pPr>
              <a:defRPr/>
            </a:pPr>
            <a:fld id="{1CEE593B-313A-4FD3-B2AE-63A596AA8686}" type="slidenum">
              <a:rPr lang="en-US"/>
              <a:pPr>
                <a:defRPr/>
              </a:pPr>
              <a:t>‹#›</a:t>
            </a:fld>
            <a:endParaRPr lang="en-US" dirty="0"/>
          </a:p>
        </p:txBody>
      </p:sp>
    </p:spTree>
    <p:extLst>
      <p:ext uri="{BB962C8B-B14F-4D97-AF65-F5344CB8AC3E}">
        <p14:creationId xmlns:p14="http://schemas.microsoft.com/office/powerpoint/2010/main" val="63083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1"/>
          <p:cNvSpPr>
            <a:spLocks noGrp="1" noChangeArrowheads="1"/>
          </p:cNvSpPr>
          <p:nvPr>
            <p:ph type="ftr" sz="quarter" idx="10"/>
          </p:nvPr>
        </p:nvSpPr>
        <p:spPr>
          <a:ln/>
        </p:spPr>
        <p:txBody>
          <a:bodyPr/>
          <a:lstStyle>
            <a:lvl1pPr>
              <a:defRPr/>
            </a:lvl1pPr>
          </a:lstStyle>
          <a:p>
            <a:pPr>
              <a:defRPr/>
            </a:pPr>
            <a:endParaRPr lang="en-US" dirty="0"/>
          </a:p>
        </p:txBody>
      </p:sp>
      <p:sp>
        <p:nvSpPr>
          <p:cNvPr id="3" name="Rectangle 42"/>
          <p:cNvSpPr>
            <a:spLocks noGrp="1" noChangeArrowheads="1"/>
          </p:cNvSpPr>
          <p:nvPr>
            <p:ph type="sldNum" sz="quarter" idx="11"/>
          </p:nvPr>
        </p:nvSpPr>
        <p:spPr>
          <a:ln/>
        </p:spPr>
        <p:txBody>
          <a:bodyPr/>
          <a:lstStyle>
            <a:lvl1pPr>
              <a:defRPr/>
            </a:lvl1pPr>
          </a:lstStyle>
          <a:p>
            <a:pPr>
              <a:defRPr/>
            </a:pPr>
            <a:fld id="{30DDF812-9757-4509-A564-37A46314C8F2}" type="slidenum">
              <a:rPr lang="en-US"/>
              <a:pPr>
                <a:defRPr/>
              </a:pPr>
              <a:t>‹#›</a:t>
            </a:fld>
            <a:endParaRPr lang="en-US" dirty="0"/>
          </a:p>
        </p:txBody>
      </p:sp>
    </p:spTree>
    <p:extLst>
      <p:ext uri="{BB962C8B-B14F-4D97-AF65-F5344CB8AC3E}">
        <p14:creationId xmlns:p14="http://schemas.microsoft.com/office/powerpoint/2010/main" val="8926522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Rectangle 41"/>
          <p:cNvSpPr>
            <a:spLocks noGrp="1" noChangeArrowheads="1"/>
          </p:cNvSpPr>
          <p:nvPr>
            <p:ph type="ftr" sz="quarter" idx="10"/>
          </p:nvPr>
        </p:nvSpPr>
        <p:spPr>
          <a:ln/>
        </p:spPr>
        <p:txBody>
          <a:bodyPr/>
          <a:lstStyle>
            <a:lvl1pPr>
              <a:defRPr/>
            </a:lvl1pPr>
          </a:lstStyle>
          <a:p>
            <a:pPr>
              <a:defRPr/>
            </a:pPr>
            <a:endParaRPr lang="en-US" dirty="0"/>
          </a:p>
        </p:txBody>
      </p:sp>
      <p:sp>
        <p:nvSpPr>
          <p:cNvPr id="6" name="Rectangle 42"/>
          <p:cNvSpPr>
            <a:spLocks noGrp="1" noChangeArrowheads="1"/>
          </p:cNvSpPr>
          <p:nvPr>
            <p:ph type="sldNum" sz="quarter" idx="11"/>
          </p:nvPr>
        </p:nvSpPr>
        <p:spPr>
          <a:ln/>
        </p:spPr>
        <p:txBody>
          <a:bodyPr/>
          <a:lstStyle>
            <a:lvl1pPr>
              <a:defRPr/>
            </a:lvl1pPr>
          </a:lstStyle>
          <a:p>
            <a:pPr>
              <a:defRPr/>
            </a:pPr>
            <a:fld id="{7943EF06-3314-40B8-A013-40413AD0D684}" type="slidenum">
              <a:rPr lang="en-US"/>
              <a:pPr>
                <a:defRPr/>
              </a:pPr>
              <a:t>‹#›</a:t>
            </a:fld>
            <a:endParaRPr lang="en-US" dirty="0"/>
          </a:p>
        </p:txBody>
      </p:sp>
    </p:spTree>
    <p:extLst>
      <p:ext uri="{BB962C8B-B14F-4D97-AF65-F5344CB8AC3E}">
        <p14:creationId xmlns:p14="http://schemas.microsoft.com/office/powerpoint/2010/main" val="39780716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Rectangle 41"/>
          <p:cNvSpPr>
            <a:spLocks noGrp="1" noChangeArrowheads="1"/>
          </p:cNvSpPr>
          <p:nvPr>
            <p:ph type="ftr" sz="quarter" idx="10"/>
          </p:nvPr>
        </p:nvSpPr>
        <p:spPr>
          <a:ln/>
        </p:spPr>
        <p:txBody>
          <a:bodyPr/>
          <a:lstStyle>
            <a:lvl1pPr>
              <a:defRPr/>
            </a:lvl1pPr>
          </a:lstStyle>
          <a:p>
            <a:pPr>
              <a:defRPr/>
            </a:pPr>
            <a:endParaRPr lang="en-US" dirty="0"/>
          </a:p>
        </p:txBody>
      </p:sp>
      <p:sp>
        <p:nvSpPr>
          <p:cNvPr id="6" name="Rectangle 42"/>
          <p:cNvSpPr>
            <a:spLocks noGrp="1" noChangeArrowheads="1"/>
          </p:cNvSpPr>
          <p:nvPr>
            <p:ph type="sldNum" sz="quarter" idx="11"/>
          </p:nvPr>
        </p:nvSpPr>
        <p:spPr>
          <a:ln/>
        </p:spPr>
        <p:txBody>
          <a:bodyPr/>
          <a:lstStyle>
            <a:lvl1pPr>
              <a:defRPr/>
            </a:lvl1pPr>
          </a:lstStyle>
          <a:p>
            <a:pPr>
              <a:defRPr/>
            </a:pPr>
            <a:fld id="{EDC00107-C0D7-425D-BA12-F47F38B4CD1A}" type="slidenum">
              <a:rPr lang="en-US"/>
              <a:pPr>
                <a:defRPr/>
              </a:pPr>
              <a:t>‹#›</a:t>
            </a:fld>
            <a:endParaRPr lang="en-US" dirty="0"/>
          </a:p>
        </p:txBody>
      </p:sp>
    </p:spTree>
    <p:extLst>
      <p:ext uri="{BB962C8B-B14F-4D97-AF65-F5344CB8AC3E}">
        <p14:creationId xmlns:p14="http://schemas.microsoft.com/office/powerpoint/2010/main" val="2034378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1"/>
          <p:cNvSpPr>
            <a:spLocks noGrp="1" noChangeArrowheads="1"/>
          </p:cNvSpPr>
          <p:nvPr>
            <p:ph type="ftr" sz="quarter" idx="10"/>
          </p:nvPr>
        </p:nvSpPr>
        <p:spPr>
          <a:ln/>
        </p:spPr>
        <p:txBody>
          <a:bodyPr/>
          <a:lstStyle>
            <a:lvl1pPr>
              <a:defRPr/>
            </a:lvl1pPr>
          </a:lstStyle>
          <a:p>
            <a:pPr>
              <a:defRPr/>
            </a:pPr>
            <a:endParaRPr lang="en-US" dirty="0"/>
          </a:p>
        </p:txBody>
      </p:sp>
      <p:sp>
        <p:nvSpPr>
          <p:cNvPr id="5" name="Rectangle 42"/>
          <p:cNvSpPr>
            <a:spLocks noGrp="1" noChangeArrowheads="1"/>
          </p:cNvSpPr>
          <p:nvPr>
            <p:ph type="sldNum" sz="quarter" idx="11"/>
          </p:nvPr>
        </p:nvSpPr>
        <p:spPr>
          <a:ln/>
        </p:spPr>
        <p:txBody>
          <a:bodyPr/>
          <a:lstStyle>
            <a:lvl1pPr>
              <a:defRPr/>
            </a:lvl1pPr>
          </a:lstStyle>
          <a:p>
            <a:pPr>
              <a:defRPr/>
            </a:pPr>
            <a:fld id="{6C07674D-C6DF-4DFE-A4CD-8AD553193E79}"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1"/>
          <p:cNvSpPr>
            <a:spLocks noGrp="1" noChangeArrowheads="1"/>
          </p:cNvSpPr>
          <p:nvPr>
            <p:ph type="ftr" sz="quarter" idx="10"/>
          </p:nvPr>
        </p:nvSpPr>
        <p:spPr>
          <a:ln/>
        </p:spPr>
        <p:txBody>
          <a:bodyPr/>
          <a:lstStyle>
            <a:lvl1pPr>
              <a:defRPr/>
            </a:lvl1pPr>
          </a:lstStyle>
          <a:p>
            <a:pPr>
              <a:defRPr/>
            </a:pPr>
            <a:endParaRPr lang="en-US" dirty="0"/>
          </a:p>
        </p:txBody>
      </p:sp>
      <p:sp>
        <p:nvSpPr>
          <p:cNvPr id="5" name="Rectangle 42"/>
          <p:cNvSpPr>
            <a:spLocks noGrp="1" noChangeArrowheads="1"/>
          </p:cNvSpPr>
          <p:nvPr>
            <p:ph type="sldNum" sz="quarter" idx="11"/>
          </p:nvPr>
        </p:nvSpPr>
        <p:spPr>
          <a:ln/>
        </p:spPr>
        <p:txBody>
          <a:bodyPr/>
          <a:lstStyle>
            <a:lvl1pPr>
              <a:defRPr/>
            </a:lvl1pPr>
          </a:lstStyle>
          <a:p>
            <a:pPr>
              <a:defRPr/>
            </a:pPr>
            <a:fld id="{CFF4CE86-0B0E-4EBE-AF80-ADEE35FFC607}" type="slidenum">
              <a:rPr lang="en-US"/>
              <a:pPr>
                <a:defRPr/>
              </a:pPr>
              <a:t>‹#›</a:t>
            </a:fld>
            <a:endParaRPr lang="en-US" dirty="0"/>
          </a:p>
        </p:txBody>
      </p:sp>
    </p:spTree>
    <p:extLst>
      <p:ext uri="{BB962C8B-B14F-4D97-AF65-F5344CB8AC3E}">
        <p14:creationId xmlns:p14="http://schemas.microsoft.com/office/powerpoint/2010/main" val="10185863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1"/>
          <p:cNvSpPr>
            <a:spLocks noGrp="1" noChangeArrowheads="1"/>
          </p:cNvSpPr>
          <p:nvPr>
            <p:ph type="ftr" sz="quarter" idx="10"/>
          </p:nvPr>
        </p:nvSpPr>
        <p:spPr>
          <a:ln/>
        </p:spPr>
        <p:txBody>
          <a:bodyPr/>
          <a:lstStyle>
            <a:lvl1pPr>
              <a:defRPr/>
            </a:lvl1pPr>
          </a:lstStyle>
          <a:p>
            <a:pPr>
              <a:defRPr/>
            </a:pPr>
            <a:endParaRPr lang="en-US" dirty="0"/>
          </a:p>
        </p:txBody>
      </p:sp>
      <p:sp>
        <p:nvSpPr>
          <p:cNvPr id="5" name="Rectangle 42"/>
          <p:cNvSpPr>
            <a:spLocks noGrp="1" noChangeArrowheads="1"/>
          </p:cNvSpPr>
          <p:nvPr>
            <p:ph type="sldNum" sz="quarter" idx="11"/>
          </p:nvPr>
        </p:nvSpPr>
        <p:spPr>
          <a:ln/>
        </p:spPr>
        <p:txBody>
          <a:bodyPr/>
          <a:lstStyle>
            <a:lvl1pPr>
              <a:defRPr/>
            </a:lvl1pPr>
          </a:lstStyle>
          <a:p>
            <a:pPr>
              <a:defRPr/>
            </a:pPr>
            <a:fld id="{8691A5D2-DA6B-45E0-930F-E9CC6766DF61}" type="slidenum">
              <a:rPr lang="en-US"/>
              <a:pPr>
                <a:defRPr/>
              </a:pPr>
              <a:t>‹#›</a:t>
            </a:fld>
            <a:endParaRPr lang="en-US" dirty="0"/>
          </a:p>
        </p:txBody>
      </p:sp>
    </p:spTree>
    <p:extLst>
      <p:ext uri="{BB962C8B-B14F-4D97-AF65-F5344CB8AC3E}">
        <p14:creationId xmlns:p14="http://schemas.microsoft.com/office/powerpoint/2010/main" val="18029847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5"/>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2"/>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1"/>
          <p:cNvSpPr>
            <a:spLocks noGrp="1" noChangeArrowheads="1"/>
          </p:cNvSpPr>
          <p:nvPr>
            <p:ph type="ftr" sz="quarter" idx="10"/>
          </p:nvPr>
        </p:nvSpPr>
        <p:spPr>
          <a:ln/>
        </p:spPr>
        <p:txBody>
          <a:bodyPr/>
          <a:lstStyle>
            <a:lvl1pPr>
              <a:defRPr/>
            </a:lvl1pPr>
          </a:lstStyle>
          <a:p>
            <a:pPr>
              <a:defRPr/>
            </a:pPr>
            <a:endParaRPr lang="en-US" dirty="0"/>
          </a:p>
        </p:txBody>
      </p:sp>
      <p:sp>
        <p:nvSpPr>
          <p:cNvPr id="6" name="Rectangle 42"/>
          <p:cNvSpPr>
            <a:spLocks noGrp="1" noChangeArrowheads="1"/>
          </p:cNvSpPr>
          <p:nvPr>
            <p:ph type="sldNum" sz="quarter" idx="11"/>
          </p:nvPr>
        </p:nvSpPr>
        <p:spPr>
          <a:ln/>
        </p:spPr>
        <p:txBody>
          <a:bodyPr/>
          <a:lstStyle>
            <a:lvl1pPr>
              <a:defRPr/>
            </a:lvl1pPr>
          </a:lstStyle>
          <a:p>
            <a:pPr>
              <a:defRPr/>
            </a:pPr>
            <a:fld id="{699C4D02-40D7-4B7F-B202-2A287DA45557}" type="slidenum">
              <a:rPr lang="en-US"/>
              <a:pPr>
                <a:defRPr/>
              </a:pPr>
              <a:t>‹#›</a:t>
            </a:fld>
            <a:endParaRPr lang="en-US" dirty="0"/>
          </a:p>
        </p:txBody>
      </p:sp>
    </p:spTree>
    <p:extLst>
      <p:ext uri="{BB962C8B-B14F-4D97-AF65-F5344CB8AC3E}">
        <p14:creationId xmlns:p14="http://schemas.microsoft.com/office/powerpoint/2010/main" val="1689517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1"/>
          <p:cNvSpPr>
            <a:spLocks noGrp="1" noChangeArrowheads="1"/>
          </p:cNvSpPr>
          <p:nvPr>
            <p:ph type="ftr" sz="quarter" idx="10"/>
          </p:nvPr>
        </p:nvSpPr>
        <p:spPr>
          <a:ln/>
        </p:spPr>
        <p:txBody>
          <a:bodyPr/>
          <a:lstStyle>
            <a:lvl1pPr>
              <a:defRPr/>
            </a:lvl1pPr>
          </a:lstStyle>
          <a:p>
            <a:pPr>
              <a:defRPr/>
            </a:pPr>
            <a:endParaRPr lang="en-US" dirty="0"/>
          </a:p>
        </p:txBody>
      </p:sp>
      <p:sp>
        <p:nvSpPr>
          <p:cNvPr id="5" name="Rectangle 42"/>
          <p:cNvSpPr>
            <a:spLocks noGrp="1" noChangeArrowheads="1"/>
          </p:cNvSpPr>
          <p:nvPr>
            <p:ph type="sldNum" sz="quarter" idx="11"/>
          </p:nvPr>
        </p:nvSpPr>
        <p:spPr>
          <a:ln/>
        </p:spPr>
        <p:txBody>
          <a:bodyPr/>
          <a:lstStyle>
            <a:lvl1pPr>
              <a:defRPr/>
            </a:lvl1pPr>
          </a:lstStyle>
          <a:p>
            <a:pPr>
              <a:defRPr/>
            </a:pPr>
            <a:fld id="{4056463F-6D54-4FA8-B1D9-603350F64511}"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1"/>
          <p:cNvSpPr>
            <a:spLocks noGrp="1" noChangeArrowheads="1"/>
          </p:cNvSpPr>
          <p:nvPr>
            <p:ph type="ftr" sz="quarter" idx="10"/>
          </p:nvPr>
        </p:nvSpPr>
        <p:spPr>
          <a:ln/>
        </p:spPr>
        <p:txBody>
          <a:bodyPr/>
          <a:lstStyle>
            <a:lvl1pPr>
              <a:defRPr/>
            </a:lvl1pPr>
          </a:lstStyle>
          <a:p>
            <a:pPr>
              <a:defRPr/>
            </a:pPr>
            <a:endParaRPr lang="en-US" dirty="0"/>
          </a:p>
        </p:txBody>
      </p:sp>
      <p:sp>
        <p:nvSpPr>
          <p:cNvPr id="6" name="Rectangle 42"/>
          <p:cNvSpPr>
            <a:spLocks noGrp="1" noChangeArrowheads="1"/>
          </p:cNvSpPr>
          <p:nvPr>
            <p:ph type="sldNum" sz="quarter" idx="11"/>
          </p:nvPr>
        </p:nvSpPr>
        <p:spPr>
          <a:ln/>
        </p:spPr>
        <p:txBody>
          <a:bodyPr/>
          <a:lstStyle>
            <a:lvl1pPr>
              <a:defRPr/>
            </a:lvl1pPr>
          </a:lstStyle>
          <a:p>
            <a:pPr>
              <a:defRPr/>
            </a:pPr>
            <a:fld id="{FAF69584-DC6F-4FB8-8FE4-873097925040}"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1"/>
          <p:cNvSpPr>
            <a:spLocks noGrp="1" noChangeArrowheads="1"/>
          </p:cNvSpPr>
          <p:nvPr>
            <p:ph type="ftr" sz="quarter" idx="10"/>
          </p:nvPr>
        </p:nvSpPr>
        <p:spPr>
          <a:ln/>
        </p:spPr>
        <p:txBody>
          <a:bodyPr/>
          <a:lstStyle>
            <a:lvl1pPr>
              <a:defRPr/>
            </a:lvl1pPr>
          </a:lstStyle>
          <a:p>
            <a:pPr>
              <a:defRPr/>
            </a:pPr>
            <a:endParaRPr lang="en-US" dirty="0"/>
          </a:p>
        </p:txBody>
      </p:sp>
      <p:sp>
        <p:nvSpPr>
          <p:cNvPr id="8" name="Rectangle 42"/>
          <p:cNvSpPr>
            <a:spLocks noGrp="1" noChangeArrowheads="1"/>
          </p:cNvSpPr>
          <p:nvPr>
            <p:ph type="sldNum" sz="quarter" idx="11"/>
          </p:nvPr>
        </p:nvSpPr>
        <p:spPr>
          <a:ln/>
        </p:spPr>
        <p:txBody>
          <a:bodyPr/>
          <a:lstStyle>
            <a:lvl1pPr>
              <a:defRPr/>
            </a:lvl1pPr>
          </a:lstStyle>
          <a:p>
            <a:pPr>
              <a:defRPr/>
            </a:pPr>
            <a:fld id="{16787E49-D880-4735-A2A0-7D9645A4FD9D}"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1"/>
          <p:cNvSpPr>
            <a:spLocks noGrp="1" noChangeArrowheads="1"/>
          </p:cNvSpPr>
          <p:nvPr>
            <p:ph type="ftr" sz="quarter" idx="10"/>
          </p:nvPr>
        </p:nvSpPr>
        <p:spPr>
          <a:ln/>
        </p:spPr>
        <p:txBody>
          <a:bodyPr/>
          <a:lstStyle>
            <a:lvl1pPr>
              <a:defRPr/>
            </a:lvl1pPr>
          </a:lstStyle>
          <a:p>
            <a:pPr>
              <a:defRPr/>
            </a:pPr>
            <a:endParaRPr lang="en-US" dirty="0"/>
          </a:p>
        </p:txBody>
      </p:sp>
      <p:sp>
        <p:nvSpPr>
          <p:cNvPr id="4" name="Rectangle 42"/>
          <p:cNvSpPr>
            <a:spLocks noGrp="1" noChangeArrowheads="1"/>
          </p:cNvSpPr>
          <p:nvPr>
            <p:ph type="sldNum" sz="quarter" idx="11"/>
          </p:nvPr>
        </p:nvSpPr>
        <p:spPr>
          <a:ln/>
        </p:spPr>
        <p:txBody>
          <a:bodyPr/>
          <a:lstStyle>
            <a:lvl1pPr>
              <a:defRPr/>
            </a:lvl1pPr>
          </a:lstStyle>
          <a:p>
            <a:pPr>
              <a:defRPr/>
            </a:pPr>
            <a:fld id="{B14B5EAC-6F1B-4641-A9D8-FE7A1D349753}"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1"/>
          <p:cNvSpPr>
            <a:spLocks noGrp="1" noChangeArrowheads="1"/>
          </p:cNvSpPr>
          <p:nvPr>
            <p:ph type="ftr" sz="quarter" idx="10"/>
          </p:nvPr>
        </p:nvSpPr>
        <p:spPr>
          <a:ln/>
        </p:spPr>
        <p:txBody>
          <a:bodyPr/>
          <a:lstStyle>
            <a:lvl1pPr>
              <a:defRPr/>
            </a:lvl1pPr>
          </a:lstStyle>
          <a:p>
            <a:pPr>
              <a:defRPr/>
            </a:pPr>
            <a:endParaRPr lang="en-US" dirty="0"/>
          </a:p>
        </p:txBody>
      </p:sp>
      <p:sp>
        <p:nvSpPr>
          <p:cNvPr id="3" name="Rectangle 42"/>
          <p:cNvSpPr>
            <a:spLocks noGrp="1" noChangeArrowheads="1"/>
          </p:cNvSpPr>
          <p:nvPr>
            <p:ph type="sldNum" sz="quarter" idx="11"/>
          </p:nvPr>
        </p:nvSpPr>
        <p:spPr>
          <a:ln/>
        </p:spPr>
        <p:txBody>
          <a:bodyPr/>
          <a:lstStyle>
            <a:lvl1pPr>
              <a:defRPr/>
            </a:lvl1pPr>
          </a:lstStyle>
          <a:p>
            <a:pPr>
              <a:defRPr/>
            </a:pPr>
            <a:fld id="{2EAF8323-48F9-4DF0-89A0-1C353122B7F8}"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1"/>
          <p:cNvSpPr>
            <a:spLocks noGrp="1" noChangeArrowheads="1"/>
          </p:cNvSpPr>
          <p:nvPr>
            <p:ph type="ftr" sz="quarter" idx="10"/>
          </p:nvPr>
        </p:nvSpPr>
        <p:spPr>
          <a:ln/>
        </p:spPr>
        <p:txBody>
          <a:bodyPr/>
          <a:lstStyle>
            <a:lvl1pPr>
              <a:defRPr/>
            </a:lvl1pPr>
          </a:lstStyle>
          <a:p>
            <a:pPr>
              <a:defRPr/>
            </a:pPr>
            <a:endParaRPr lang="en-US" dirty="0"/>
          </a:p>
        </p:txBody>
      </p:sp>
      <p:sp>
        <p:nvSpPr>
          <p:cNvPr id="6" name="Rectangle 42"/>
          <p:cNvSpPr>
            <a:spLocks noGrp="1" noChangeArrowheads="1"/>
          </p:cNvSpPr>
          <p:nvPr>
            <p:ph type="sldNum" sz="quarter" idx="11"/>
          </p:nvPr>
        </p:nvSpPr>
        <p:spPr>
          <a:ln/>
        </p:spPr>
        <p:txBody>
          <a:bodyPr/>
          <a:lstStyle>
            <a:lvl1pPr>
              <a:defRPr/>
            </a:lvl1pPr>
          </a:lstStyle>
          <a:p>
            <a:pPr>
              <a:defRPr/>
            </a:pPr>
            <a:fld id="{18152B1C-2696-4990-A849-FB3752B53C19}"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1"/>
          <p:cNvSpPr>
            <a:spLocks noGrp="1" noChangeArrowheads="1"/>
          </p:cNvSpPr>
          <p:nvPr>
            <p:ph type="ftr" sz="quarter" idx="10"/>
          </p:nvPr>
        </p:nvSpPr>
        <p:spPr>
          <a:ln/>
        </p:spPr>
        <p:txBody>
          <a:bodyPr/>
          <a:lstStyle>
            <a:lvl1pPr>
              <a:defRPr/>
            </a:lvl1pPr>
          </a:lstStyle>
          <a:p>
            <a:pPr>
              <a:defRPr/>
            </a:pPr>
            <a:endParaRPr lang="en-US" dirty="0"/>
          </a:p>
        </p:txBody>
      </p:sp>
      <p:sp>
        <p:nvSpPr>
          <p:cNvPr id="6" name="Rectangle 42"/>
          <p:cNvSpPr>
            <a:spLocks noGrp="1" noChangeArrowheads="1"/>
          </p:cNvSpPr>
          <p:nvPr>
            <p:ph type="sldNum" sz="quarter" idx="11"/>
          </p:nvPr>
        </p:nvSpPr>
        <p:spPr>
          <a:ln/>
        </p:spPr>
        <p:txBody>
          <a:bodyPr/>
          <a:lstStyle>
            <a:lvl1pPr>
              <a:defRPr/>
            </a:lvl1pPr>
          </a:lstStyle>
          <a:p>
            <a:pPr>
              <a:defRPr/>
            </a:pPr>
            <a:fld id="{0FEC2CFE-D0DB-46E9-A442-EB61FA382A9D}"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6663" name="Rectangle 39"/>
          <p:cNvSpPr>
            <a:spLocks noGrp="1" noChangeArrowheads="1"/>
          </p:cNvSpPr>
          <p:nvPr>
            <p:ph type="title"/>
          </p:nvPr>
        </p:nvSpPr>
        <p:spPr bwMode="auto">
          <a:xfrm>
            <a:off x="457200" y="277813"/>
            <a:ext cx="8229600" cy="1139825"/>
          </a:xfrm>
          <a:prstGeom prst="rect">
            <a:avLst/>
          </a:prstGeom>
          <a:noFill/>
          <a:ln>
            <a:noFill/>
          </a:ln>
          <a:effectLst/>
          <a:ex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26665" name="Rectangle 41"/>
          <p:cNvSpPr>
            <a:spLocks noGrp="1" noChangeArrowheads="1"/>
          </p:cNvSpPr>
          <p:nvPr>
            <p:ph type="ftr" sz="quarter" idx="3"/>
          </p:nvPr>
        </p:nvSpPr>
        <p:spPr bwMode="auto">
          <a:xfrm>
            <a:off x="3124200" y="6248400"/>
            <a:ext cx="28956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spcBef>
                <a:spcPct val="0"/>
              </a:spcBef>
              <a:buClrTx/>
              <a:defRPr sz="1000">
                <a:effectLst>
                  <a:outerShdw blurRad="38100" dist="38100" dir="2700000" algn="tl">
                    <a:srgbClr val="FFFFFF"/>
                  </a:outerShdw>
                </a:effectLst>
              </a:defRPr>
            </a:lvl1pPr>
          </a:lstStyle>
          <a:p>
            <a:pPr>
              <a:defRPr/>
            </a:pPr>
            <a:endParaRPr lang="en-US" dirty="0"/>
          </a:p>
        </p:txBody>
      </p:sp>
      <p:sp>
        <p:nvSpPr>
          <p:cNvPr id="26666" name="Rectangle 42"/>
          <p:cNvSpPr>
            <a:spLocks noGrp="1" noChangeArrowheads="1"/>
          </p:cNvSpPr>
          <p:nvPr>
            <p:ph type="sldNum" sz="quarter" idx="4"/>
          </p:nvPr>
        </p:nvSpPr>
        <p:spPr bwMode="auto">
          <a:xfrm>
            <a:off x="6553200" y="6243638"/>
            <a:ext cx="21336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spcBef>
                <a:spcPct val="0"/>
              </a:spcBef>
              <a:buClrTx/>
              <a:defRPr sz="1400" b="1">
                <a:effectLst>
                  <a:outerShdw blurRad="38100" dist="38100" dir="2700000" algn="tl">
                    <a:srgbClr val="FFFFFF"/>
                  </a:outerShdw>
                </a:effectLst>
              </a:defRPr>
            </a:lvl1pPr>
          </a:lstStyle>
          <a:p>
            <a:pPr>
              <a:defRPr/>
            </a:pPr>
            <a:fld id="{3DA08CAD-3A1E-4EEC-8B0F-DC9B4C2BD91B}" type="slidenum">
              <a:rPr lang="en-US"/>
              <a:pPr>
                <a:defRPr/>
              </a:pPr>
              <a:t>‹#›</a:t>
            </a:fld>
            <a:endParaRPr lang="en-US" dirty="0"/>
          </a:p>
        </p:txBody>
      </p:sp>
      <p:sp>
        <p:nvSpPr>
          <p:cNvPr id="26667" name="Rectangle 43"/>
          <p:cNvSpPr>
            <a:spLocks noGrp="1" noChangeArrowheads="1"/>
          </p:cNvSpPr>
          <p:nvPr>
            <p:ph type="body" idx="1"/>
          </p:nvPr>
        </p:nvSpPr>
        <p:spPr bwMode="auto">
          <a:xfrm>
            <a:off x="457200" y="1600200"/>
            <a:ext cx="8229600" cy="4530725"/>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75"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000" b="1">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000" b="1">
          <a:solidFill>
            <a:schemeClr val="tx2"/>
          </a:solidFill>
          <a:effectLst>
            <a:outerShdw blurRad="38100" dist="38100" dir="2700000" algn="tl">
              <a:srgbClr val="FFFFFF"/>
            </a:outerShdw>
          </a:effectLst>
          <a:latin typeface="Tahoma" pitchFamily="34" charset="0"/>
        </a:defRPr>
      </a:lvl2pPr>
      <a:lvl3pPr algn="ctr" rtl="0" eaLnBrk="0" fontAlgn="base" hangingPunct="0">
        <a:spcBef>
          <a:spcPct val="0"/>
        </a:spcBef>
        <a:spcAft>
          <a:spcPct val="0"/>
        </a:spcAft>
        <a:defRPr sz="4000" b="1">
          <a:solidFill>
            <a:schemeClr val="tx2"/>
          </a:solidFill>
          <a:effectLst>
            <a:outerShdw blurRad="38100" dist="38100" dir="2700000" algn="tl">
              <a:srgbClr val="FFFFFF"/>
            </a:outerShdw>
          </a:effectLst>
          <a:latin typeface="Tahoma" pitchFamily="34" charset="0"/>
        </a:defRPr>
      </a:lvl3pPr>
      <a:lvl4pPr algn="ctr" rtl="0" eaLnBrk="0" fontAlgn="base" hangingPunct="0">
        <a:spcBef>
          <a:spcPct val="0"/>
        </a:spcBef>
        <a:spcAft>
          <a:spcPct val="0"/>
        </a:spcAft>
        <a:defRPr sz="4000" b="1">
          <a:solidFill>
            <a:schemeClr val="tx2"/>
          </a:solidFill>
          <a:effectLst>
            <a:outerShdw blurRad="38100" dist="38100" dir="2700000" algn="tl">
              <a:srgbClr val="FFFFFF"/>
            </a:outerShdw>
          </a:effectLst>
          <a:latin typeface="Tahoma" pitchFamily="34" charset="0"/>
        </a:defRPr>
      </a:lvl4pPr>
      <a:lvl5pPr algn="ctr" rtl="0" eaLnBrk="0" fontAlgn="base" hangingPunct="0">
        <a:spcBef>
          <a:spcPct val="0"/>
        </a:spcBef>
        <a:spcAft>
          <a:spcPct val="0"/>
        </a:spcAft>
        <a:defRPr sz="4000" b="1">
          <a:solidFill>
            <a:schemeClr val="tx2"/>
          </a:solidFill>
          <a:effectLst>
            <a:outerShdw blurRad="38100" dist="38100" dir="2700000" algn="tl">
              <a:srgbClr val="FFFFFF"/>
            </a:outerShdw>
          </a:effectLst>
          <a:latin typeface="Tahoma" pitchFamily="34" charset="0"/>
        </a:defRPr>
      </a:lvl5pPr>
      <a:lvl6pPr marL="457200" algn="ctr" rtl="0" fontAlgn="base">
        <a:spcBef>
          <a:spcPct val="0"/>
        </a:spcBef>
        <a:spcAft>
          <a:spcPct val="0"/>
        </a:spcAft>
        <a:defRPr sz="4000" b="1">
          <a:solidFill>
            <a:schemeClr val="tx2"/>
          </a:solidFill>
          <a:effectLst>
            <a:outerShdw blurRad="38100" dist="38100" dir="2700000" algn="tl">
              <a:srgbClr val="FFFFFF"/>
            </a:outerShdw>
          </a:effectLst>
          <a:latin typeface="Tahoma" pitchFamily="34" charset="0"/>
        </a:defRPr>
      </a:lvl6pPr>
      <a:lvl7pPr marL="914400" algn="ctr" rtl="0" fontAlgn="base">
        <a:spcBef>
          <a:spcPct val="0"/>
        </a:spcBef>
        <a:spcAft>
          <a:spcPct val="0"/>
        </a:spcAft>
        <a:defRPr sz="4000" b="1">
          <a:solidFill>
            <a:schemeClr val="tx2"/>
          </a:solidFill>
          <a:effectLst>
            <a:outerShdw blurRad="38100" dist="38100" dir="2700000" algn="tl">
              <a:srgbClr val="FFFFFF"/>
            </a:outerShdw>
          </a:effectLst>
          <a:latin typeface="Tahoma" pitchFamily="34" charset="0"/>
        </a:defRPr>
      </a:lvl7pPr>
      <a:lvl8pPr marL="1371600" algn="ctr" rtl="0" fontAlgn="base">
        <a:spcBef>
          <a:spcPct val="0"/>
        </a:spcBef>
        <a:spcAft>
          <a:spcPct val="0"/>
        </a:spcAft>
        <a:defRPr sz="4000" b="1">
          <a:solidFill>
            <a:schemeClr val="tx2"/>
          </a:solidFill>
          <a:effectLst>
            <a:outerShdw blurRad="38100" dist="38100" dir="2700000" algn="tl">
              <a:srgbClr val="FFFFFF"/>
            </a:outerShdw>
          </a:effectLst>
          <a:latin typeface="Tahoma" pitchFamily="34" charset="0"/>
        </a:defRPr>
      </a:lvl8pPr>
      <a:lvl9pPr marL="1828800" algn="ctr" rtl="0" fontAlgn="base">
        <a:spcBef>
          <a:spcPct val="0"/>
        </a:spcBef>
        <a:spcAft>
          <a:spcPct val="0"/>
        </a:spcAft>
        <a:defRPr sz="4000" b="1">
          <a:solidFill>
            <a:schemeClr val="tx2"/>
          </a:solidFill>
          <a:effectLst>
            <a:outerShdw blurRad="38100" dist="38100" dir="2700000" algn="tl">
              <a:srgbClr val="FFFFFF"/>
            </a:outerShdw>
          </a:effectLst>
          <a:latin typeface="Tahoma" pitchFamily="34" charset="0"/>
        </a:defRPr>
      </a:lvl9pPr>
    </p:titleStyle>
    <p:bodyStyle>
      <a:lvl1pPr marL="342900" indent="-342900" algn="l" rtl="0" eaLnBrk="0" fontAlgn="base" hangingPunct="0">
        <a:spcBef>
          <a:spcPct val="20000"/>
        </a:spcBef>
        <a:spcAft>
          <a:spcPct val="0"/>
        </a:spcAft>
        <a:buClr>
          <a:schemeClr val="tx1"/>
        </a:buClr>
        <a:buFont typeface="Wingdings" pitchFamily="2" charset="2"/>
        <a:buChar char="n"/>
        <a:defRPr sz="3200">
          <a:solidFill>
            <a:schemeClr val="tx1"/>
          </a:solidFill>
          <a:effectLst>
            <a:outerShdw blurRad="38100" dist="38100" dir="2700000" algn="tl">
              <a:srgbClr val="FFFFFF"/>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FFFFFF"/>
            </a:outerShdw>
          </a:effectLst>
          <a:latin typeface="+mn-lt"/>
        </a:defRPr>
      </a:lvl2pPr>
      <a:lvl3pPr marL="1143000" indent="-228600" algn="l" rtl="0" eaLnBrk="0" fontAlgn="base" hangingPunct="0">
        <a:spcBef>
          <a:spcPct val="20000"/>
        </a:spcBef>
        <a:spcAft>
          <a:spcPct val="0"/>
        </a:spcAft>
        <a:buClr>
          <a:schemeClr val="tx1"/>
        </a:buClr>
        <a:buFont typeface="Wingdings" pitchFamily="2" charset="2"/>
        <a:buChar char="Ø"/>
        <a:defRPr sz="2400">
          <a:solidFill>
            <a:schemeClr val="tx1"/>
          </a:solidFill>
          <a:effectLst>
            <a:outerShdw blurRad="38100" dist="38100" dir="2700000" algn="tl">
              <a:srgbClr val="FFFFFF"/>
            </a:outerShdw>
          </a:effectLst>
          <a:latin typeface="+mn-lt"/>
        </a:defRPr>
      </a:lvl3pPr>
      <a:lvl4pPr marL="1600200" indent="-228600" algn="l" rtl="0" eaLnBrk="0" fontAlgn="base" hangingPunct="0">
        <a:spcBef>
          <a:spcPct val="20000"/>
        </a:spcBef>
        <a:spcAft>
          <a:spcPct val="0"/>
        </a:spcAft>
        <a:buClr>
          <a:schemeClr val="tx1"/>
        </a:buClr>
        <a:buFont typeface="Tahoma" pitchFamily="34" charset="0"/>
        <a:buChar char="◦"/>
        <a:defRPr sz="2000">
          <a:solidFill>
            <a:schemeClr val="tx1"/>
          </a:solidFill>
          <a:effectLst>
            <a:outerShdw blurRad="38100" dist="38100" dir="2700000" algn="tl">
              <a:srgbClr val="FFFFFF"/>
            </a:outerShdw>
          </a:effectLst>
          <a:latin typeface="+mn-lt"/>
        </a:defRPr>
      </a:lvl4pPr>
      <a:lvl5pPr marL="2057400" indent="-228600" algn="l" rtl="0" eaLnBrk="0" fontAlgn="base" hangingPunct="0">
        <a:spcBef>
          <a:spcPct val="20000"/>
        </a:spcBef>
        <a:spcAft>
          <a:spcPct val="0"/>
        </a:spcAft>
        <a:buClr>
          <a:schemeClr val="tx1"/>
        </a:buClr>
        <a:buFont typeface="Wingdings" pitchFamily="2" charset="2"/>
        <a:buChar char="n"/>
        <a:defRPr sz="2000">
          <a:solidFill>
            <a:schemeClr val="tx1"/>
          </a:solidFill>
          <a:effectLst>
            <a:outerShdw blurRad="38100" dist="38100" dir="2700000" algn="tl">
              <a:srgbClr val="FFFFFF"/>
            </a:outerShdw>
          </a:effectLst>
          <a:latin typeface="+mn-lt"/>
        </a:defRPr>
      </a:lvl5pPr>
      <a:lvl6pPr marL="2514600" indent="-228600" algn="l" rtl="0" fontAlgn="base">
        <a:spcBef>
          <a:spcPct val="20000"/>
        </a:spcBef>
        <a:spcAft>
          <a:spcPct val="0"/>
        </a:spcAft>
        <a:buClr>
          <a:schemeClr val="tx1"/>
        </a:buClr>
        <a:buFont typeface="Wingdings" pitchFamily="2" charset="2"/>
        <a:buChar char="n"/>
        <a:defRPr sz="2000">
          <a:solidFill>
            <a:schemeClr val="tx1"/>
          </a:solidFill>
          <a:effectLst>
            <a:outerShdw blurRad="38100" dist="38100" dir="2700000" algn="tl">
              <a:srgbClr val="FFFFFF"/>
            </a:outerShdw>
          </a:effectLst>
          <a:latin typeface="+mn-lt"/>
        </a:defRPr>
      </a:lvl6pPr>
      <a:lvl7pPr marL="2971800" indent="-228600" algn="l" rtl="0" fontAlgn="base">
        <a:spcBef>
          <a:spcPct val="20000"/>
        </a:spcBef>
        <a:spcAft>
          <a:spcPct val="0"/>
        </a:spcAft>
        <a:buClr>
          <a:schemeClr val="tx1"/>
        </a:buClr>
        <a:buFont typeface="Wingdings" pitchFamily="2" charset="2"/>
        <a:buChar char="n"/>
        <a:defRPr sz="2000">
          <a:solidFill>
            <a:schemeClr val="tx1"/>
          </a:solidFill>
          <a:effectLst>
            <a:outerShdw blurRad="38100" dist="38100" dir="2700000" algn="tl">
              <a:srgbClr val="FFFFFF"/>
            </a:outerShdw>
          </a:effectLst>
          <a:latin typeface="+mn-lt"/>
        </a:defRPr>
      </a:lvl7pPr>
      <a:lvl8pPr marL="3429000" indent="-228600" algn="l" rtl="0" fontAlgn="base">
        <a:spcBef>
          <a:spcPct val="20000"/>
        </a:spcBef>
        <a:spcAft>
          <a:spcPct val="0"/>
        </a:spcAft>
        <a:buClr>
          <a:schemeClr val="tx1"/>
        </a:buClr>
        <a:buFont typeface="Wingdings" pitchFamily="2" charset="2"/>
        <a:buChar char="n"/>
        <a:defRPr sz="2000">
          <a:solidFill>
            <a:schemeClr val="tx1"/>
          </a:solidFill>
          <a:effectLst>
            <a:outerShdw blurRad="38100" dist="38100" dir="2700000" algn="tl">
              <a:srgbClr val="FFFFFF"/>
            </a:outerShdw>
          </a:effectLst>
          <a:latin typeface="+mn-lt"/>
        </a:defRPr>
      </a:lvl8pPr>
      <a:lvl9pPr marL="3886200" indent="-228600" algn="l" rtl="0" fontAlgn="base">
        <a:spcBef>
          <a:spcPct val="20000"/>
        </a:spcBef>
        <a:spcAft>
          <a:spcPct val="0"/>
        </a:spcAft>
        <a:buClr>
          <a:schemeClr val="tx1"/>
        </a:buClr>
        <a:buFont typeface="Wingdings" pitchFamily="2" charset="2"/>
        <a:buChar char="n"/>
        <a:defRPr sz="2000">
          <a:solidFill>
            <a:schemeClr val="tx1"/>
          </a:solidFill>
          <a:effectLst>
            <a:outerShdw blurRad="38100" dist="38100" dir="2700000" algn="tl">
              <a:srgbClr val="FFFFFF"/>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6663" name="Rectangle 39"/>
          <p:cNvSpPr>
            <a:spLocks noGrp="1" noChangeArrowheads="1"/>
          </p:cNvSpPr>
          <p:nvPr>
            <p:ph type="title"/>
          </p:nvPr>
        </p:nvSpPr>
        <p:spPr bwMode="auto">
          <a:xfrm>
            <a:off x="457200" y="277815"/>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26665" name="Rectangle 41"/>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750">
                <a:effectLst>
                  <a:outerShdw blurRad="38100" dist="38100" dir="2700000" algn="tl">
                    <a:srgbClr val="FFFFFF"/>
                  </a:outerShdw>
                </a:effectLst>
              </a:defRPr>
            </a:lvl1pPr>
          </a:lstStyle>
          <a:p>
            <a:pPr>
              <a:defRPr/>
            </a:pPr>
            <a:endParaRPr lang="en-US" dirty="0"/>
          </a:p>
        </p:txBody>
      </p:sp>
      <p:sp>
        <p:nvSpPr>
          <p:cNvPr id="26667" name="Rectangle 43"/>
          <p:cNvSpPr>
            <a:spLocks noGrp="1" noChangeArrowheads="1"/>
          </p:cNvSpPr>
          <p:nvPr>
            <p:ph type="body" idx="1"/>
          </p:nvPr>
        </p:nvSpPr>
        <p:spPr bwMode="auto">
          <a:xfrm>
            <a:off x="457200" y="1600202"/>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6666" name="Rectangle 42"/>
          <p:cNvSpPr>
            <a:spLocks noGrp="1" noChangeArrowheads="1"/>
          </p:cNvSpPr>
          <p:nvPr>
            <p:ph type="sldNum" sz="quarter" idx="4"/>
          </p:nvPr>
        </p:nvSpPr>
        <p:spPr bwMode="auto">
          <a:xfrm>
            <a:off x="8178801" y="6243638"/>
            <a:ext cx="83185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b="1"/>
            </a:lvl1pPr>
          </a:lstStyle>
          <a:p>
            <a:pPr>
              <a:defRPr/>
            </a:pPr>
            <a:fld id="{C1020361-4ABA-49E3-AABE-4BF5F7FBE548}" type="slidenum">
              <a:rPr lang="en-US"/>
              <a:pPr>
                <a:defRPr/>
              </a:pPr>
              <a:t>‹#›</a:t>
            </a:fld>
            <a:endParaRPr lang="en-US" dirty="0"/>
          </a:p>
        </p:txBody>
      </p:sp>
    </p:spTree>
    <p:extLst>
      <p:ext uri="{BB962C8B-B14F-4D97-AF65-F5344CB8AC3E}">
        <p14:creationId xmlns:p14="http://schemas.microsoft.com/office/powerpoint/2010/main" val="2542251496"/>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3000" b="1">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3000" b="1">
          <a:solidFill>
            <a:schemeClr val="tx2"/>
          </a:solidFill>
          <a:effectLst>
            <a:outerShdw blurRad="38100" dist="38100" dir="2700000" algn="tl">
              <a:srgbClr val="FFFFFF"/>
            </a:outerShdw>
          </a:effectLst>
          <a:latin typeface="Tahoma" pitchFamily="34" charset="0"/>
        </a:defRPr>
      </a:lvl2pPr>
      <a:lvl3pPr algn="ctr" rtl="0" eaLnBrk="0" fontAlgn="base" hangingPunct="0">
        <a:spcBef>
          <a:spcPct val="0"/>
        </a:spcBef>
        <a:spcAft>
          <a:spcPct val="0"/>
        </a:spcAft>
        <a:defRPr sz="3000" b="1">
          <a:solidFill>
            <a:schemeClr val="tx2"/>
          </a:solidFill>
          <a:effectLst>
            <a:outerShdw blurRad="38100" dist="38100" dir="2700000" algn="tl">
              <a:srgbClr val="FFFFFF"/>
            </a:outerShdw>
          </a:effectLst>
          <a:latin typeface="Tahoma" pitchFamily="34" charset="0"/>
        </a:defRPr>
      </a:lvl3pPr>
      <a:lvl4pPr algn="ctr" rtl="0" eaLnBrk="0" fontAlgn="base" hangingPunct="0">
        <a:spcBef>
          <a:spcPct val="0"/>
        </a:spcBef>
        <a:spcAft>
          <a:spcPct val="0"/>
        </a:spcAft>
        <a:defRPr sz="3000" b="1">
          <a:solidFill>
            <a:schemeClr val="tx2"/>
          </a:solidFill>
          <a:effectLst>
            <a:outerShdw blurRad="38100" dist="38100" dir="2700000" algn="tl">
              <a:srgbClr val="FFFFFF"/>
            </a:outerShdw>
          </a:effectLst>
          <a:latin typeface="Tahoma" pitchFamily="34" charset="0"/>
        </a:defRPr>
      </a:lvl4pPr>
      <a:lvl5pPr algn="ctr" rtl="0" eaLnBrk="0" fontAlgn="base" hangingPunct="0">
        <a:spcBef>
          <a:spcPct val="0"/>
        </a:spcBef>
        <a:spcAft>
          <a:spcPct val="0"/>
        </a:spcAft>
        <a:defRPr sz="3000" b="1">
          <a:solidFill>
            <a:schemeClr val="tx2"/>
          </a:solidFill>
          <a:effectLst>
            <a:outerShdw blurRad="38100" dist="38100" dir="2700000" algn="tl">
              <a:srgbClr val="FFFFFF"/>
            </a:outerShdw>
          </a:effectLst>
          <a:latin typeface="Tahoma" pitchFamily="34" charset="0"/>
        </a:defRPr>
      </a:lvl5pPr>
      <a:lvl6pPr marL="342900" algn="ctr" rtl="0" fontAlgn="base">
        <a:spcBef>
          <a:spcPct val="0"/>
        </a:spcBef>
        <a:spcAft>
          <a:spcPct val="0"/>
        </a:spcAft>
        <a:defRPr sz="3000" b="1">
          <a:solidFill>
            <a:schemeClr val="tx2"/>
          </a:solidFill>
          <a:effectLst>
            <a:outerShdw blurRad="38100" dist="38100" dir="2700000" algn="tl">
              <a:srgbClr val="FFFFFF"/>
            </a:outerShdw>
          </a:effectLst>
          <a:latin typeface="Tahoma" pitchFamily="34" charset="0"/>
        </a:defRPr>
      </a:lvl6pPr>
      <a:lvl7pPr marL="685800" algn="ctr" rtl="0" fontAlgn="base">
        <a:spcBef>
          <a:spcPct val="0"/>
        </a:spcBef>
        <a:spcAft>
          <a:spcPct val="0"/>
        </a:spcAft>
        <a:defRPr sz="3000" b="1">
          <a:solidFill>
            <a:schemeClr val="tx2"/>
          </a:solidFill>
          <a:effectLst>
            <a:outerShdw blurRad="38100" dist="38100" dir="2700000" algn="tl">
              <a:srgbClr val="FFFFFF"/>
            </a:outerShdw>
          </a:effectLst>
          <a:latin typeface="Tahoma" pitchFamily="34" charset="0"/>
        </a:defRPr>
      </a:lvl7pPr>
      <a:lvl8pPr marL="1028700" algn="ctr" rtl="0" fontAlgn="base">
        <a:spcBef>
          <a:spcPct val="0"/>
        </a:spcBef>
        <a:spcAft>
          <a:spcPct val="0"/>
        </a:spcAft>
        <a:defRPr sz="3000" b="1">
          <a:solidFill>
            <a:schemeClr val="tx2"/>
          </a:solidFill>
          <a:effectLst>
            <a:outerShdw blurRad="38100" dist="38100" dir="2700000" algn="tl">
              <a:srgbClr val="FFFFFF"/>
            </a:outerShdw>
          </a:effectLst>
          <a:latin typeface="Tahoma" pitchFamily="34" charset="0"/>
        </a:defRPr>
      </a:lvl8pPr>
      <a:lvl9pPr marL="1371600" algn="ctr" rtl="0" fontAlgn="base">
        <a:spcBef>
          <a:spcPct val="0"/>
        </a:spcBef>
        <a:spcAft>
          <a:spcPct val="0"/>
        </a:spcAft>
        <a:defRPr sz="3000" b="1">
          <a:solidFill>
            <a:schemeClr val="tx2"/>
          </a:solidFill>
          <a:effectLst>
            <a:outerShdw blurRad="38100" dist="38100" dir="2700000" algn="tl">
              <a:srgbClr val="FFFFFF"/>
            </a:outerShdw>
          </a:effectLst>
          <a:latin typeface="Tahoma" pitchFamily="34" charset="0"/>
        </a:defRPr>
      </a:lvl9pPr>
    </p:titleStyle>
    <p:bodyStyle>
      <a:lvl1pPr marL="257175" indent="-257175" algn="l" rtl="0" eaLnBrk="0" fontAlgn="base" hangingPunct="0">
        <a:spcBef>
          <a:spcPct val="20000"/>
        </a:spcBef>
        <a:spcAft>
          <a:spcPct val="0"/>
        </a:spcAft>
        <a:buClr>
          <a:schemeClr val="tx1"/>
        </a:buClr>
        <a:buFont typeface="Wingdings" pitchFamily="2" charset="2"/>
        <a:buChar char="n"/>
        <a:defRPr sz="2400">
          <a:solidFill>
            <a:schemeClr val="tx1"/>
          </a:solidFill>
          <a:effectLst>
            <a:outerShdw blurRad="38100" dist="38100" dir="2700000" algn="tl">
              <a:srgbClr val="FFFFFF"/>
            </a:outerShdw>
          </a:effectLst>
          <a:latin typeface="+mn-lt"/>
          <a:ea typeface="+mn-ea"/>
          <a:cs typeface="+mn-cs"/>
        </a:defRPr>
      </a:lvl1pPr>
      <a:lvl2pPr marL="557213" indent="-214313" algn="l" rtl="0" eaLnBrk="0" fontAlgn="base" hangingPunct="0">
        <a:spcBef>
          <a:spcPct val="20000"/>
        </a:spcBef>
        <a:spcAft>
          <a:spcPct val="0"/>
        </a:spcAft>
        <a:buClr>
          <a:schemeClr val="tx1"/>
        </a:buClr>
        <a:buChar char="•"/>
        <a:defRPr sz="2100">
          <a:solidFill>
            <a:schemeClr val="tx1"/>
          </a:solidFill>
          <a:effectLst>
            <a:outerShdw blurRad="38100" dist="38100" dir="2700000" algn="tl">
              <a:srgbClr val="FFFFFF"/>
            </a:outerShdw>
          </a:effectLst>
          <a:latin typeface="+mn-lt"/>
        </a:defRPr>
      </a:lvl2pPr>
      <a:lvl3pPr marL="857250" indent="-171450" algn="l" rtl="0" eaLnBrk="0" fontAlgn="base" hangingPunct="0">
        <a:spcBef>
          <a:spcPct val="20000"/>
        </a:spcBef>
        <a:spcAft>
          <a:spcPct val="0"/>
        </a:spcAft>
        <a:buClr>
          <a:schemeClr val="tx1"/>
        </a:buClr>
        <a:buFont typeface="Wingdings" pitchFamily="2" charset="2"/>
        <a:buChar char="Ø"/>
        <a:defRPr sz="1800">
          <a:solidFill>
            <a:schemeClr val="tx1"/>
          </a:solidFill>
          <a:effectLst>
            <a:outerShdw blurRad="38100" dist="38100" dir="2700000" algn="tl">
              <a:srgbClr val="FFFFFF"/>
            </a:outerShdw>
          </a:effectLst>
          <a:latin typeface="+mn-lt"/>
        </a:defRPr>
      </a:lvl3pPr>
      <a:lvl4pPr marL="1200150" indent="-171450" algn="l" rtl="0" eaLnBrk="0" fontAlgn="base" hangingPunct="0">
        <a:spcBef>
          <a:spcPct val="20000"/>
        </a:spcBef>
        <a:spcAft>
          <a:spcPct val="0"/>
        </a:spcAft>
        <a:buClr>
          <a:schemeClr val="tx1"/>
        </a:buClr>
        <a:buFont typeface="Tahoma" pitchFamily="34" charset="0"/>
        <a:buChar char="◦"/>
        <a:defRPr sz="1500">
          <a:solidFill>
            <a:schemeClr val="tx1"/>
          </a:solidFill>
          <a:effectLst>
            <a:outerShdw blurRad="38100" dist="38100" dir="2700000" algn="tl">
              <a:srgbClr val="FFFFFF"/>
            </a:outerShdw>
          </a:effectLst>
          <a:latin typeface="+mn-lt"/>
        </a:defRPr>
      </a:lvl4pPr>
      <a:lvl5pPr marL="1543050" indent="-171450" algn="l" rtl="0" eaLnBrk="0" fontAlgn="base" hangingPunct="0">
        <a:spcBef>
          <a:spcPct val="20000"/>
        </a:spcBef>
        <a:spcAft>
          <a:spcPct val="0"/>
        </a:spcAft>
        <a:buClr>
          <a:schemeClr val="tx1"/>
        </a:buClr>
        <a:buFont typeface="Wingdings" pitchFamily="2" charset="2"/>
        <a:buChar char="n"/>
        <a:defRPr sz="1500">
          <a:solidFill>
            <a:schemeClr val="tx1"/>
          </a:solidFill>
          <a:effectLst>
            <a:outerShdw blurRad="38100" dist="38100" dir="2700000" algn="tl">
              <a:srgbClr val="FFFFFF"/>
            </a:outerShdw>
          </a:effectLst>
          <a:latin typeface="+mn-lt"/>
        </a:defRPr>
      </a:lvl5pPr>
      <a:lvl6pPr marL="1885950" indent="-171450" algn="l" rtl="0" fontAlgn="base">
        <a:spcBef>
          <a:spcPct val="20000"/>
        </a:spcBef>
        <a:spcAft>
          <a:spcPct val="0"/>
        </a:spcAft>
        <a:buClr>
          <a:schemeClr val="tx1"/>
        </a:buClr>
        <a:buFont typeface="Wingdings" pitchFamily="2" charset="2"/>
        <a:buChar char="n"/>
        <a:defRPr sz="1500">
          <a:solidFill>
            <a:schemeClr val="tx1"/>
          </a:solidFill>
          <a:effectLst>
            <a:outerShdw blurRad="38100" dist="38100" dir="2700000" algn="tl">
              <a:srgbClr val="FFFFFF"/>
            </a:outerShdw>
          </a:effectLst>
          <a:latin typeface="+mn-lt"/>
        </a:defRPr>
      </a:lvl6pPr>
      <a:lvl7pPr marL="2228850" indent="-171450" algn="l" rtl="0" fontAlgn="base">
        <a:spcBef>
          <a:spcPct val="20000"/>
        </a:spcBef>
        <a:spcAft>
          <a:spcPct val="0"/>
        </a:spcAft>
        <a:buClr>
          <a:schemeClr val="tx1"/>
        </a:buClr>
        <a:buFont typeface="Wingdings" pitchFamily="2" charset="2"/>
        <a:buChar char="n"/>
        <a:defRPr sz="1500">
          <a:solidFill>
            <a:schemeClr val="tx1"/>
          </a:solidFill>
          <a:effectLst>
            <a:outerShdw blurRad="38100" dist="38100" dir="2700000" algn="tl">
              <a:srgbClr val="FFFFFF"/>
            </a:outerShdw>
          </a:effectLst>
          <a:latin typeface="+mn-lt"/>
        </a:defRPr>
      </a:lvl7pPr>
      <a:lvl8pPr marL="2571750" indent="-171450" algn="l" rtl="0" fontAlgn="base">
        <a:spcBef>
          <a:spcPct val="20000"/>
        </a:spcBef>
        <a:spcAft>
          <a:spcPct val="0"/>
        </a:spcAft>
        <a:buClr>
          <a:schemeClr val="tx1"/>
        </a:buClr>
        <a:buFont typeface="Wingdings" pitchFamily="2" charset="2"/>
        <a:buChar char="n"/>
        <a:defRPr sz="1500">
          <a:solidFill>
            <a:schemeClr val="tx1"/>
          </a:solidFill>
          <a:effectLst>
            <a:outerShdw blurRad="38100" dist="38100" dir="2700000" algn="tl">
              <a:srgbClr val="FFFFFF"/>
            </a:outerShdw>
          </a:effectLst>
          <a:latin typeface="+mn-lt"/>
        </a:defRPr>
      </a:lvl8pPr>
      <a:lvl9pPr marL="2914650" indent="-171450" algn="l" rtl="0" fontAlgn="base">
        <a:spcBef>
          <a:spcPct val="20000"/>
        </a:spcBef>
        <a:spcAft>
          <a:spcPct val="0"/>
        </a:spcAft>
        <a:buClr>
          <a:schemeClr val="tx1"/>
        </a:buClr>
        <a:buFont typeface="Wingdings" pitchFamily="2" charset="2"/>
        <a:buChar char="n"/>
        <a:defRPr sz="1500">
          <a:solidFill>
            <a:schemeClr val="tx1"/>
          </a:solidFill>
          <a:effectLst>
            <a:outerShdw blurRad="38100" dist="38100" dir="2700000" algn="tl">
              <a:srgbClr val="FFFFFF"/>
            </a:outerShdw>
          </a:effectLst>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hyperlink" Target="http://www.dfw.state.or.us/" TargetMode="External"/><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chart" Target="../charts/chart3.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2"/>
          <p:cNvSpPr>
            <a:spLocks noGrp="1"/>
          </p:cNvSpPr>
          <p:nvPr>
            <p:ph type="sldNum" sz="quarter" idx="11"/>
          </p:nvPr>
        </p:nvSpPr>
        <p:spPr/>
        <p:txBody>
          <a:bodyPr/>
          <a:lstStyle/>
          <a:p>
            <a:pPr>
              <a:defRPr/>
            </a:pPr>
            <a:fld id="{C378573F-C592-4786-A147-5AC7CB9300D5}" type="slidenum">
              <a:rPr lang="en-US"/>
              <a:pPr>
                <a:defRPr/>
              </a:pPr>
              <a:t>1</a:t>
            </a:fld>
            <a:endParaRPr lang="en-US" dirty="0"/>
          </a:p>
        </p:txBody>
      </p:sp>
      <p:sp>
        <p:nvSpPr>
          <p:cNvPr id="15362" name="Rectangle 2"/>
          <p:cNvSpPr>
            <a:spLocks noChangeArrowheads="1"/>
          </p:cNvSpPr>
          <p:nvPr/>
        </p:nvSpPr>
        <p:spPr bwMode="auto">
          <a:xfrm>
            <a:off x="735705" y="586581"/>
            <a:ext cx="7772400" cy="1736725"/>
          </a:xfrm>
          <a:prstGeom prst="rect">
            <a:avLst/>
          </a:prstGeom>
          <a:noFill/>
          <a:ln w="9525">
            <a:noFill/>
            <a:miter lim="800000"/>
            <a:headEnd/>
            <a:tailEnd/>
          </a:ln>
        </p:spPr>
        <p:txBody>
          <a:bodyPr anchor="b" anchorCtr="1"/>
          <a:lstStyle/>
          <a:p>
            <a:pPr algn="ctr"/>
            <a:r>
              <a:rPr lang="en-US" sz="4400" dirty="0">
                <a:solidFill>
                  <a:schemeClr val="tx2"/>
                </a:solidFill>
                <a:latin typeface="Calibri" panose="020F0502020204030204" pitchFamily="34" charset="0"/>
                <a:cs typeface="Calibri" panose="020F0502020204030204" pitchFamily="34" charset="0"/>
              </a:rPr>
              <a:t>SARs and Juvenile </a:t>
            </a:r>
            <a:r>
              <a:rPr lang="en-US" sz="4400" dirty="0" smtClean="0">
                <a:solidFill>
                  <a:schemeClr val="tx2"/>
                </a:solidFill>
                <a:latin typeface="Calibri" panose="020F0502020204030204" pitchFamily="34" charset="0"/>
                <a:cs typeface="Calibri" panose="020F0502020204030204" pitchFamily="34" charset="0"/>
              </a:rPr>
              <a:t>Survival of </a:t>
            </a:r>
            <a:r>
              <a:rPr lang="en-US" sz="4400" dirty="0">
                <a:solidFill>
                  <a:schemeClr val="tx2"/>
                </a:solidFill>
                <a:latin typeface="Calibri" panose="020F0502020204030204" pitchFamily="34" charset="0"/>
                <a:cs typeface="Calibri" panose="020F0502020204030204" pitchFamily="34" charset="0"/>
              </a:rPr>
              <a:t>Upper Columbia Stocks</a:t>
            </a:r>
          </a:p>
        </p:txBody>
      </p:sp>
      <p:sp>
        <p:nvSpPr>
          <p:cNvPr id="2051" name="Rectangle 3"/>
          <p:cNvSpPr>
            <a:spLocks noChangeArrowheads="1"/>
          </p:cNvSpPr>
          <p:nvPr/>
        </p:nvSpPr>
        <p:spPr bwMode="auto">
          <a:xfrm>
            <a:off x="785611" y="3046413"/>
            <a:ext cx="7672589" cy="763587"/>
          </a:xfrm>
          <a:prstGeom prst="rect">
            <a:avLst/>
          </a:prstGeom>
          <a:noFill/>
          <a:ln>
            <a:noFill/>
          </a:ln>
          <a:extLst/>
        </p:spPr>
        <p:txBody>
          <a:bodyPr/>
          <a:lstStyle/>
          <a:p>
            <a:pPr algn="ctr">
              <a:spcBef>
                <a:spcPct val="20000"/>
              </a:spcBef>
              <a:buClr>
                <a:schemeClr val="tx1"/>
              </a:buClr>
              <a:buFont typeface="Wingdings" pitchFamily="2" charset="2"/>
              <a:buNone/>
              <a:defRPr/>
            </a:pPr>
            <a:r>
              <a:rPr lang="en-US" sz="3200" dirty="0" smtClean="0">
                <a:effectLst>
                  <a:outerShdw blurRad="38100" dist="38100" dir="2700000" algn="tl">
                    <a:srgbClr val="FFFFFF"/>
                  </a:outerShdw>
                </a:effectLst>
                <a:latin typeface="Calibri" panose="020F0502020204030204" pitchFamily="34" charset="0"/>
                <a:cs typeface="Calibri" panose="020F0502020204030204" pitchFamily="34" charset="0"/>
              </a:rPr>
              <a:t>Dan </a:t>
            </a:r>
            <a:r>
              <a:rPr lang="en-US" sz="3200" dirty="0" smtClean="0">
                <a:effectLst>
                  <a:outerShdw blurRad="38100" dist="38100" dir="2700000" algn="tl">
                    <a:srgbClr val="FFFFFF"/>
                  </a:outerShdw>
                </a:effectLst>
                <a:latin typeface="Calibri" panose="020F0502020204030204" pitchFamily="34" charset="0"/>
                <a:cs typeface="Calibri" panose="020F0502020204030204" pitchFamily="34" charset="0"/>
              </a:rPr>
              <a:t>Rawding (WDFW)</a:t>
            </a:r>
            <a:endParaRPr lang="en-US" sz="3200" dirty="0">
              <a:effectLst>
                <a:outerShdw blurRad="38100" dist="38100" dir="2700000" algn="tl">
                  <a:srgbClr val="FFFFFF"/>
                </a:outerShdw>
              </a:effectLst>
              <a:latin typeface="Calibri" panose="020F0502020204030204" pitchFamily="34" charset="0"/>
              <a:cs typeface="Calibri" panose="020F0502020204030204" pitchFamily="34" charset="0"/>
            </a:endParaRPr>
          </a:p>
          <a:p>
            <a:pPr algn="ctr">
              <a:spcBef>
                <a:spcPct val="20000"/>
              </a:spcBef>
              <a:buClr>
                <a:schemeClr val="tx1"/>
              </a:buClr>
              <a:buFont typeface="Wingdings" pitchFamily="2" charset="2"/>
              <a:buNone/>
              <a:defRPr/>
            </a:pPr>
            <a:endParaRPr lang="en-US" sz="3200" dirty="0">
              <a:effectLst>
                <a:outerShdw blurRad="38100" dist="38100" dir="2700000" algn="tl">
                  <a:srgbClr val="FFFFFF"/>
                </a:outerShdw>
              </a:effectLst>
            </a:endParaRPr>
          </a:p>
        </p:txBody>
      </p:sp>
      <p:grpSp>
        <p:nvGrpSpPr>
          <p:cNvPr id="15364" name="Group 10"/>
          <p:cNvGrpSpPr>
            <a:grpSpLocks/>
          </p:cNvGrpSpPr>
          <p:nvPr/>
        </p:nvGrpSpPr>
        <p:grpSpPr bwMode="auto">
          <a:xfrm>
            <a:off x="447675" y="4924425"/>
            <a:ext cx="8205788" cy="1619250"/>
            <a:chOff x="282" y="3102"/>
            <a:chExt cx="5169" cy="1020"/>
          </a:xfrm>
        </p:grpSpPr>
        <p:pic>
          <p:nvPicPr>
            <p:cNvPr id="15365" name="Picture 4"/>
            <p:cNvPicPr>
              <a:picLocks noChangeAspect="1" noChangeArrowheads="1"/>
            </p:cNvPicPr>
            <p:nvPr/>
          </p:nvPicPr>
          <p:blipFill>
            <a:blip r:embed="rId3"/>
            <a:srcRect/>
            <a:stretch>
              <a:fillRect/>
            </a:stretch>
          </p:blipFill>
          <p:spPr bwMode="auto">
            <a:xfrm>
              <a:off x="3846" y="3144"/>
              <a:ext cx="805" cy="922"/>
            </a:xfrm>
            <a:prstGeom prst="rect">
              <a:avLst/>
            </a:prstGeom>
            <a:noFill/>
            <a:ln w="9525">
              <a:noFill/>
              <a:miter lim="800000"/>
              <a:headEnd/>
              <a:tailEnd/>
            </a:ln>
          </p:spPr>
        </p:pic>
        <p:pic>
          <p:nvPicPr>
            <p:cNvPr id="15366" name="Picture 6" descr="ODFW Logo">
              <a:hlinkClick r:id="rId4"/>
            </p:cNvPr>
            <p:cNvPicPr>
              <a:picLocks noChangeAspect="1" noChangeArrowheads="1"/>
            </p:cNvPicPr>
            <p:nvPr/>
          </p:nvPicPr>
          <p:blipFill>
            <a:blip r:embed="rId5"/>
            <a:srcRect/>
            <a:stretch>
              <a:fillRect/>
            </a:stretch>
          </p:blipFill>
          <p:spPr bwMode="auto">
            <a:xfrm>
              <a:off x="4761" y="3102"/>
              <a:ext cx="690" cy="997"/>
            </a:xfrm>
            <a:prstGeom prst="rect">
              <a:avLst/>
            </a:prstGeom>
            <a:noFill/>
            <a:ln w="9525">
              <a:noFill/>
              <a:miter lim="800000"/>
              <a:headEnd/>
              <a:tailEnd/>
            </a:ln>
          </p:spPr>
        </p:pic>
        <p:pic>
          <p:nvPicPr>
            <p:cNvPr id="15367" name="Picture 13"/>
            <p:cNvPicPr>
              <a:picLocks noChangeAspect="1" noChangeArrowheads="1"/>
            </p:cNvPicPr>
            <p:nvPr/>
          </p:nvPicPr>
          <p:blipFill>
            <a:blip r:embed="rId6"/>
            <a:srcRect/>
            <a:stretch>
              <a:fillRect/>
            </a:stretch>
          </p:blipFill>
          <p:spPr bwMode="auto">
            <a:xfrm>
              <a:off x="282" y="3144"/>
              <a:ext cx="948" cy="924"/>
            </a:xfrm>
            <a:prstGeom prst="rect">
              <a:avLst/>
            </a:prstGeom>
            <a:noFill/>
            <a:ln w="9525">
              <a:noFill/>
              <a:miter lim="800000"/>
              <a:headEnd/>
              <a:tailEnd/>
            </a:ln>
          </p:spPr>
        </p:pic>
        <p:pic>
          <p:nvPicPr>
            <p:cNvPr id="15368" name="Picture 14"/>
            <p:cNvPicPr>
              <a:picLocks noChangeAspect="1" noChangeArrowheads="1"/>
            </p:cNvPicPr>
            <p:nvPr/>
          </p:nvPicPr>
          <p:blipFill>
            <a:blip r:embed="rId7"/>
            <a:srcRect/>
            <a:stretch>
              <a:fillRect/>
            </a:stretch>
          </p:blipFill>
          <p:spPr bwMode="auto">
            <a:xfrm>
              <a:off x="2979" y="3144"/>
              <a:ext cx="858" cy="858"/>
            </a:xfrm>
            <a:prstGeom prst="rect">
              <a:avLst/>
            </a:prstGeom>
            <a:noFill/>
            <a:ln w="9525">
              <a:noFill/>
              <a:miter lim="800000"/>
              <a:headEnd/>
              <a:tailEnd/>
            </a:ln>
          </p:spPr>
        </p:pic>
        <p:pic>
          <p:nvPicPr>
            <p:cNvPr id="15369" name="Picture 15"/>
            <p:cNvPicPr>
              <a:picLocks noChangeAspect="1" noChangeArrowheads="1"/>
            </p:cNvPicPr>
            <p:nvPr/>
          </p:nvPicPr>
          <p:blipFill>
            <a:blip r:embed="rId8"/>
            <a:srcRect/>
            <a:stretch>
              <a:fillRect/>
            </a:stretch>
          </p:blipFill>
          <p:spPr bwMode="auto">
            <a:xfrm>
              <a:off x="1311" y="3162"/>
              <a:ext cx="762" cy="912"/>
            </a:xfrm>
            <a:prstGeom prst="rect">
              <a:avLst/>
            </a:prstGeom>
            <a:noFill/>
            <a:ln w="9525">
              <a:noFill/>
              <a:miter lim="800000"/>
              <a:headEnd/>
              <a:tailEnd/>
            </a:ln>
          </p:spPr>
        </p:pic>
        <p:pic>
          <p:nvPicPr>
            <p:cNvPr id="15370" name="Picture 16"/>
            <p:cNvPicPr>
              <a:picLocks noChangeAspect="1" noChangeArrowheads="1"/>
            </p:cNvPicPr>
            <p:nvPr/>
          </p:nvPicPr>
          <p:blipFill>
            <a:blip r:embed="rId9"/>
            <a:srcRect/>
            <a:stretch>
              <a:fillRect/>
            </a:stretch>
          </p:blipFill>
          <p:spPr bwMode="auto">
            <a:xfrm>
              <a:off x="2154" y="3144"/>
              <a:ext cx="783" cy="978"/>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a:xfrm>
            <a:off x="436651" y="0"/>
            <a:ext cx="8229600" cy="708917"/>
          </a:xfrm>
        </p:spPr>
        <p:txBody>
          <a:bodyPr/>
          <a:lstStyle/>
          <a:p>
            <a:pPr algn="l" eaLnBrk="1" hangingPunct="1">
              <a:defRPr/>
            </a:pPr>
            <a:r>
              <a:rPr lang="en-US" sz="4400" dirty="0">
                <a:latin typeface="Calibri" panose="020F0502020204030204" pitchFamily="34" charset="0"/>
                <a:cs typeface="Calibri" panose="020F0502020204030204" pitchFamily="34" charset="0"/>
              </a:rPr>
              <a:t>Upper Columbia Mark Groups</a:t>
            </a:r>
            <a:endParaRPr lang="en-US" sz="4400" dirty="0" smtClean="0">
              <a:latin typeface="Calibri" panose="020F0502020204030204" pitchFamily="34" charset="0"/>
              <a:cs typeface="Calibri" panose="020F0502020204030204" pitchFamily="34" charset="0"/>
            </a:endParaRPr>
          </a:p>
        </p:txBody>
      </p:sp>
      <p:sp>
        <p:nvSpPr>
          <p:cNvPr id="204803" name="Rectangle 3"/>
          <p:cNvSpPr>
            <a:spLocks noGrp="1" noChangeArrowheads="1"/>
          </p:cNvSpPr>
          <p:nvPr>
            <p:ph idx="1"/>
          </p:nvPr>
        </p:nvSpPr>
        <p:spPr>
          <a:xfrm>
            <a:off x="0" y="856252"/>
            <a:ext cx="9235440" cy="5270228"/>
          </a:xfrm>
        </p:spPr>
        <p:txBody>
          <a:bodyPr/>
          <a:lstStyle/>
          <a:p>
            <a:pPr eaLnBrk="1" hangingPunct="1">
              <a:lnSpc>
                <a:spcPct val="90000"/>
              </a:lnSpc>
              <a:spcBef>
                <a:spcPct val="0"/>
              </a:spcBef>
              <a:spcAft>
                <a:spcPts val="300"/>
              </a:spcAft>
              <a:buFont typeface="Arial" panose="020B0604020202020204" pitchFamily="34" charset="0"/>
              <a:buChar char="•"/>
              <a:defRPr/>
            </a:pPr>
            <a:r>
              <a:rPr lang="en-US" sz="2800" b="1" dirty="0" smtClean="0">
                <a:solidFill>
                  <a:srgbClr val="3333CC"/>
                </a:solidFill>
                <a:latin typeface="Calibri" panose="020F0502020204030204" pitchFamily="34" charset="0"/>
                <a:cs typeface="Calibri" panose="020F0502020204030204" pitchFamily="34" charset="0"/>
              </a:rPr>
              <a:t>Eight</a:t>
            </a:r>
            <a:r>
              <a:rPr lang="en-US" sz="2800" b="1" dirty="0" smtClean="0">
                <a:solidFill>
                  <a:srgbClr val="3333CC"/>
                </a:solidFill>
                <a:latin typeface="Calibri" panose="020F0502020204030204" pitchFamily="34" charset="0"/>
                <a:cs typeface="Calibri" panose="020F0502020204030204" pitchFamily="34" charset="0"/>
              </a:rPr>
              <a:t> </a:t>
            </a:r>
            <a:r>
              <a:rPr lang="en-US" sz="2800" b="1" dirty="0" smtClean="0">
                <a:solidFill>
                  <a:srgbClr val="3333CC"/>
                </a:solidFill>
                <a:latin typeface="Calibri" panose="020F0502020204030204" pitchFamily="34" charset="0"/>
                <a:cs typeface="Calibri" panose="020F0502020204030204" pitchFamily="34" charset="0"/>
              </a:rPr>
              <a:t>groups – basin and rear-type specific</a:t>
            </a:r>
          </a:p>
          <a:p>
            <a:pPr lvl="1" eaLnBrk="1" hangingPunct="1">
              <a:lnSpc>
                <a:spcPct val="90000"/>
              </a:lnSpc>
              <a:spcBef>
                <a:spcPct val="0"/>
              </a:spcBef>
              <a:spcAft>
                <a:spcPts val="1200"/>
              </a:spcAft>
              <a:buFont typeface="Arial" panose="020B0604020202020204" pitchFamily="34" charset="0"/>
              <a:buChar char="•"/>
              <a:defRPr/>
            </a:pPr>
            <a:r>
              <a:rPr lang="en-US" sz="2400" dirty="0">
                <a:latin typeface="Calibri" panose="020F0502020204030204" pitchFamily="34" charset="0"/>
                <a:cs typeface="Calibri" panose="020F0502020204030204" pitchFamily="34" charset="0"/>
              </a:rPr>
              <a:t>Wenatchee </a:t>
            </a:r>
            <a:r>
              <a:rPr lang="en-US" sz="2400" dirty="0">
                <a:solidFill>
                  <a:srgbClr val="3333CC"/>
                </a:solidFill>
                <a:latin typeface="Calibri" panose="020F0502020204030204" pitchFamily="34" charset="0"/>
                <a:cs typeface="Calibri" panose="020F0502020204030204" pitchFamily="34" charset="0"/>
              </a:rPr>
              <a:t>hatchery spring Chinook </a:t>
            </a:r>
            <a:r>
              <a:rPr lang="en-US" sz="2400" dirty="0">
                <a:latin typeface="Calibri" panose="020F0502020204030204" pitchFamily="34" charset="0"/>
                <a:cs typeface="Calibri" panose="020F0502020204030204" pitchFamily="34" charset="0"/>
              </a:rPr>
              <a:t>(Leavenworth)</a:t>
            </a:r>
          </a:p>
          <a:p>
            <a:pPr lvl="1" eaLnBrk="1" hangingPunct="1">
              <a:lnSpc>
                <a:spcPct val="90000"/>
              </a:lnSpc>
              <a:spcBef>
                <a:spcPct val="0"/>
              </a:spcBef>
              <a:spcAft>
                <a:spcPts val="1200"/>
              </a:spcAft>
              <a:buFont typeface="Arial" panose="020B0604020202020204" pitchFamily="34" charset="0"/>
              <a:buChar char="•"/>
              <a:defRPr/>
            </a:pPr>
            <a:r>
              <a:rPr lang="en-US" sz="2400" dirty="0">
                <a:latin typeface="Calibri" panose="020F0502020204030204" pitchFamily="34" charset="0"/>
                <a:cs typeface="Calibri" panose="020F0502020204030204" pitchFamily="34" charset="0"/>
              </a:rPr>
              <a:t>Wenatchee </a:t>
            </a:r>
            <a:r>
              <a:rPr lang="en-US" sz="2400" dirty="0">
                <a:solidFill>
                  <a:srgbClr val="3333CC"/>
                </a:solidFill>
                <a:latin typeface="Calibri" panose="020F0502020204030204" pitchFamily="34" charset="0"/>
                <a:cs typeface="Calibri" panose="020F0502020204030204" pitchFamily="34" charset="0"/>
              </a:rPr>
              <a:t>wild Chinook</a:t>
            </a:r>
          </a:p>
          <a:p>
            <a:pPr lvl="1" eaLnBrk="1" hangingPunct="1">
              <a:lnSpc>
                <a:spcPct val="90000"/>
              </a:lnSpc>
              <a:spcBef>
                <a:spcPct val="0"/>
              </a:spcBef>
              <a:spcAft>
                <a:spcPts val="1200"/>
              </a:spcAft>
              <a:buFont typeface="Arial" panose="020B0604020202020204" pitchFamily="34" charset="0"/>
              <a:buChar char="•"/>
              <a:defRPr/>
            </a:pPr>
            <a:r>
              <a:rPr lang="en-US" sz="2400" dirty="0">
                <a:latin typeface="Calibri" panose="020F0502020204030204" pitchFamily="34" charset="0"/>
                <a:cs typeface="Calibri" panose="020F0502020204030204" pitchFamily="34" charset="0"/>
              </a:rPr>
              <a:t>Wenatchee </a:t>
            </a:r>
            <a:r>
              <a:rPr lang="en-US" sz="2400" dirty="0" smtClean="0">
                <a:solidFill>
                  <a:srgbClr val="0000FF"/>
                </a:solidFill>
                <a:latin typeface="Calibri" panose="020F0502020204030204" pitchFamily="34" charset="0"/>
                <a:cs typeface="Calibri" panose="020F0502020204030204" pitchFamily="34" charset="0"/>
              </a:rPr>
              <a:t>hatchery </a:t>
            </a:r>
            <a:r>
              <a:rPr lang="en-US" sz="2400" dirty="0" smtClean="0">
                <a:solidFill>
                  <a:srgbClr val="3333CC"/>
                </a:solidFill>
                <a:latin typeface="Calibri" panose="020F0502020204030204" pitchFamily="34" charset="0"/>
                <a:cs typeface="Calibri" panose="020F0502020204030204" pitchFamily="34" charset="0"/>
              </a:rPr>
              <a:t>Steelhead</a:t>
            </a:r>
          </a:p>
          <a:p>
            <a:pPr lvl="1" eaLnBrk="1" hangingPunct="1">
              <a:lnSpc>
                <a:spcPct val="90000"/>
              </a:lnSpc>
              <a:spcBef>
                <a:spcPct val="0"/>
              </a:spcBef>
              <a:spcAft>
                <a:spcPts val="1200"/>
              </a:spcAft>
              <a:buFont typeface="Arial" panose="020B0604020202020204" pitchFamily="34" charset="0"/>
              <a:buChar char="•"/>
              <a:defRPr/>
            </a:pPr>
            <a:r>
              <a:rPr lang="en-US" sz="2400" dirty="0">
                <a:latin typeface="Calibri" panose="020F0502020204030204" pitchFamily="34" charset="0"/>
                <a:cs typeface="Calibri" panose="020F0502020204030204" pitchFamily="34" charset="0"/>
              </a:rPr>
              <a:t>Wenatchee </a:t>
            </a:r>
            <a:r>
              <a:rPr lang="en-US" sz="2400" dirty="0">
                <a:solidFill>
                  <a:srgbClr val="3333CC"/>
                </a:solidFill>
                <a:latin typeface="Calibri" panose="020F0502020204030204" pitchFamily="34" charset="0"/>
                <a:cs typeface="Calibri" panose="020F0502020204030204" pitchFamily="34" charset="0"/>
              </a:rPr>
              <a:t>wild Sockeye </a:t>
            </a:r>
            <a:r>
              <a:rPr lang="en-US" sz="2400" dirty="0">
                <a:latin typeface="Calibri" panose="020F0502020204030204" pitchFamily="34" charset="0"/>
                <a:cs typeface="Calibri" panose="020F0502020204030204" pitchFamily="34" charset="0"/>
              </a:rPr>
              <a:t>(new in 2017</a:t>
            </a:r>
            <a:r>
              <a:rPr lang="en-US" sz="2400" dirty="0" smtClean="0">
                <a:latin typeface="Calibri" panose="020F0502020204030204" pitchFamily="34" charset="0"/>
                <a:cs typeface="Calibri" panose="020F0502020204030204" pitchFamily="34" charset="0"/>
              </a:rPr>
              <a:t>)</a:t>
            </a:r>
          </a:p>
          <a:p>
            <a:pPr marL="457200" lvl="1" indent="0" eaLnBrk="1" hangingPunct="1">
              <a:lnSpc>
                <a:spcPct val="90000"/>
              </a:lnSpc>
              <a:spcBef>
                <a:spcPct val="0"/>
              </a:spcBef>
              <a:spcAft>
                <a:spcPts val="1200"/>
              </a:spcAft>
              <a:buNone/>
              <a:defRPr/>
            </a:pPr>
            <a:endParaRPr lang="en-US" sz="2400" dirty="0">
              <a:latin typeface="Calibri" panose="020F0502020204030204" pitchFamily="34" charset="0"/>
              <a:cs typeface="Calibri" panose="020F0502020204030204" pitchFamily="34" charset="0"/>
            </a:endParaRPr>
          </a:p>
          <a:p>
            <a:pPr lvl="1" eaLnBrk="1" hangingPunct="1">
              <a:lnSpc>
                <a:spcPct val="90000"/>
              </a:lnSpc>
              <a:spcBef>
                <a:spcPct val="0"/>
              </a:spcBef>
              <a:spcAft>
                <a:spcPts val="1200"/>
              </a:spcAft>
              <a:buFont typeface="Arial" panose="020B0604020202020204" pitchFamily="34" charset="0"/>
              <a:buChar char="•"/>
              <a:defRPr/>
            </a:pPr>
            <a:r>
              <a:rPr lang="en-US" sz="2400" dirty="0">
                <a:latin typeface="Calibri" panose="020F0502020204030204" pitchFamily="34" charset="0"/>
                <a:cs typeface="Calibri" panose="020F0502020204030204" pitchFamily="34" charset="0"/>
              </a:rPr>
              <a:t>Entiat-Methow aggregate  </a:t>
            </a:r>
            <a:r>
              <a:rPr lang="en-US" sz="2400" dirty="0">
                <a:solidFill>
                  <a:srgbClr val="3333CC"/>
                </a:solidFill>
                <a:latin typeface="Calibri" panose="020F0502020204030204" pitchFamily="34" charset="0"/>
                <a:cs typeface="Calibri" panose="020F0502020204030204" pitchFamily="34" charset="0"/>
              </a:rPr>
              <a:t>wild Chinook</a:t>
            </a:r>
          </a:p>
          <a:p>
            <a:pPr lvl="1" eaLnBrk="1" hangingPunct="1">
              <a:lnSpc>
                <a:spcPct val="90000"/>
              </a:lnSpc>
              <a:spcBef>
                <a:spcPct val="0"/>
              </a:spcBef>
              <a:spcAft>
                <a:spcPts val="1200"/>
              </a:spcAft>
              <a:buFont typeface="Arial" panose="020B0604020202020204" pitchFamily="34" charset="0"/>
              <a:buChar char="•"/>
              <a:defRPr/>
            </a:pPr>
            <a:r>
              <a:rPr lang="en-US" sz="2400" dirty="0">
                <a:latin typeface="Calibri" panose="020F0502020204030204" pitchFamily="34" charset="0"/>
                <a:cs typeface="Calibri" panose="020F0502020204030204" pitchFamily="34" charset="0"/>
              </a:rPr>
              <a:t>Wenatchee-Entiat-Methow aggregate </a:t>
            </a:r>
            <a:r>
              <a:rPr lang="en-US" sz="2400" dirty="0">
                <a:solidFill>
                  <a:srgbClr val="3333CC"/>
                </a:solidFill>
                <a:latin typeface="Calibri" panose="020F0502020204030204" pitchFamily="34" charset="0"/>
                <a:cs typeface="Calibri" panose="020F0502020204030204" pitchFamily="34" charset="0"/>
              </a:rPr>
              <a:t>wild </a:t>
            </a:r>
            <a:r>
              <a:rPr lang="en-US" sz="2400" dirty="0" smtClean="0">
                <a:solidFill>
                  <a:srgbClr val="3333CC"/>
                </a:solidFill>
                <a:latin typeface="Calibri" panose="020F0502020204030204" pitchFamily="34" charset="0"/>
                <a:cs typeface="Calibri" panose="020F0502020204030204" pitchFamily="34" charset="0"/>
              </a:rPr>
              <a:t>Steelhead</a:t>
            </a:r>
          </a:p>
          <a:p>
            <a:pPr marL="457200" lvl="1" indent="0" eaLnBrk="1" hangingPunct="1">
              <a:lnSpc>
                <a:spcPct val="90000"/>
              </a:lnSpc>
              <a:spcBef>
                <a:spcPct val="0"/>
              </a:spcBef>
              <a:spcAft>
                <a:spcPts val="1200"/>
              </a:spcAft>
              <a:buNone/>
              <a:defRPr/>
            </a:pPr>
            <a:endParaRPr lang="en-US" sz="2400" dirty="0">
              <a:solidFill>
                <a:srgbClr val="3333CC"/>
              </a:solidFill>
              <a:latin typeface="Calibri" panose="020F0502020204030204" pitchFamily="34" charset="0"/>
              <a:cs typeface="Calibri" panose="020F0502020204030204" pitchFamily="34" charset="0"/>
            </a:endParaRPr>
          </a:p>
          <a:p>
            <a:pPr lvl="1" eaLnBrk="1" hangingPunct="1">
              <a:lnSpc>
                <a:spcPct val="90000"/>
              </a:lnSpc>
              <a:spcBef>
                <a:spcPct val="0"/>
              </a:spcBef>
              <a:spcAft>
                <a:spcPts val="1200"/>
              </a:spcAft>
              <a:buFont typeface="Arial" panose="020B0604020202020204" pitchFamily="34" charset="0"/>
              <a:buChar char="•"/>
              <a:defRPr/>
            </a:pPr>
            <a:r>
              <a:rPr lang="en-US" sz="2400" dirty="0">
                <a:latin typeface="Calibri" panose="020F0502020204030204" pitchFamily="34" charset="0"/>
                <a:cs typeface="Calibri" panose="020F0502020204030204" pitchFamily="34" charset="0"/>
              </a:rPr>
              <a:t>Okanogan/Columbia River above Wells Dam </a:t>
            </a:r>
            <a:r>
              <a:rPr lang="en-US" sz="2400" dirty="0">
                <a:solidFill>
                  <a:srgbClr val="3333CC"/>
                </a:solidFill>
                <a:latin typeface="Calibri" panose="020F0502020204030204" pitchFamily="34" charset="0"/>
                <a:cs typeface="Calibri" panose="020F0502020204030204" pitchFamily="34" charset="0"/>
              </a:rPr>
              <a:t>wild </a:t>
            </a:r>
            <a:r>
              <a:rPr lang="en-US" sz="2400" dirty="0" smtClean="0">
                <a:solidFill>
                  <a:srgbClr val="3333CC"/>
                </a:solidFill>
                <a:latin typeface="Calibri" panose="020F0502020204030204" pitchFamily="34" charset="0"/>
                <a:cs typeface="Calibri" panose="020F0502020204030204" pitchFamily="34" charset="0"/>
              </a:rPr>
              <a:t>summer Chinook</a:t>
            </a:r>
            <a:endParaRPr lang="en-US" sz="2400" dirty="0">
              <a:solidFill>
                <a:srgbClr val="3333CC"/>
              </a:solidFill>
              <a:latin typeface="Calibri" panose="020F0502020204030204" pitchFamily="34" charset="0"/>
              <a:cs typeface="Calibri" panose="020F0502020204030204" pitchFamily="34" charset="0"/>
            </a:endParaRPr>
          </a:p>
          <a:p>
            <a:pPr lvl="1" eaLnBrk="1" hangingPunct="1">
              <a:lnSpc>
                <a:spcPct val="90000"/>
              </a:lnSpc>
              <a:spcBef>
                <a:spcPct val="0"/>
              </a:spcBef>
              <a:spcAft>
                <a:spcPts val="1200"/>
              </a:spcAft>
              <a:buFont typeface="Arial" panose="020B0604020202020204" pitchFamily="34" charset="0"/>
              <a:buChar char="•"/>
              <a:defRPr/>
            </a:pPr>
            <a:r>
              <a:rPr lang="en-US" sz="2400" dirty="0">
                <a:latin typeface="Calibri" panose="020F0502020204030204" pitchFamily="34" charset="0"/>
                <a:cs typeface="Calibri" panose="020F0502020204030204" pitchFamily="34" charset="0"/>
              </a:rPr>
              <a:t>Okanogan</a:t>
            </a:r>
            <a:r>
              <a:rPr lang="en-US" sz="2400" dirty="0">
                <a:solidFill>
                  <a:srgbClr val="3333CC"/>
                </a:solidFill>
                <a:latin typeface="Calibri" panose="020F0502020204030204" pitchFamily="34" charset="0"/>
                <a:cs typeface="Calibri" panose="020F0502020204030204" pitchFamily="34" charset="0"/>
              </a:rPr>
              <a:t> wild </a:t>
            </a:r>
            <a:r>
              <a:rPr lang="en-US" sz="2400" dirty="0" smtClean="0">
                <a:solidFill>
                  <a:srgbClr val="3333CC"/>
                </a:solidFill>
                <a:latin typeface="Calibri" panose="020F0502020204030204" pitchFamily="34" charset="0"/>
                <a:cs typeface="Calibri" panose="020F0502020204030204" pitchFamily="34" charset="0"/>
              </a:rPr>
              <a:t>Sockeye </a:t>
            </a:r>
            <a:r>
              <a:rPr lang="en-US" sz="2400" dirty="0" smtClean="0">
                <a:latin typeface="Calibri" panose="020F0502020204030204" pitchFamily="34" charset="0"/>
                <a:cs typeface="Calibri" panose="020F0502020204030204" pitchFamily="34" charset="0"/>
              </a:rPr>
              <a:t>(</a:t>
            </a:r>
            <a:r>
              <a:rPr lang="en-US" sz="2400" dirty="0">
                <a:latin typeface="Calibri" panose="020F0502020204030204" pitchFamily="34" charset="0"/>
                <a:cs typeface="Calibri" panose="020F0502020204030204" pitchFamily="34" charset="0"/>
              </a:rPr>
              <a:t>n</a:t>
            </a:r>
            <a:r>
              <a:rPr lang="en-US" sz="2400" dirty="0" smtClean="0">
                <a:latin typeface="Calibri" panose="020F0502020204030204" pitchFamily="34" charset="0"/>
                <a:cs typeface="Calibri" panose="020F0502020204030204" pitchFamily="34" charset="0"/>
              </a:rPr>
              <a:t>ew </a:t>
            </a:r>
            <a:r>
              <a:rPr lang="en-US" sz="2400" dirty="0">
                <a:latin typeface="Calibri" panose="020F0502020204030204" pitchFamily="34" charset="0"/>
                <a:cs typeface="Calibri" panose="020F0502020204030204" pitchFamily="34" charset="0"/>
              </a:rPr>
              <a:t>in </a:t>
            </a:r>
            <a:r>
              <a:rPr lang="en-US" sz="2400" dirty="0" smtClean="0">
                <a:latin typeface="Calibri" panose="020F0502020204030204" pitchFamily="34" charset="0"/>
                <a:cs typeface="Calibri" panose="020F0502020204030204" pitchFamily="34" charset="0"/>
              </a:rPr>
              <a:t>2016)</a:t>
            </a:r>
          </a:p>
          <a:p>
            <a:pPr eaLnBrk="1" hangingPunct="1">
              <a:lnSpc>
                <a:spcPct val="90000"/>
              </a:lnSpc>
              <a:spcBef>
                <a:spcPct val="0"/>
              </a:spcBef>
              <a:spcAft>
                <a:spcPts val="300"/>
              </a:spcAft>
              <a:buFont typeface="Wingdings" panose="05000000000000000000" pitchFamily="2" charset="2"/>
              <a:buChar char="§"/>
              <a:defRPr/>
            </a:pPr>
            <a:endParaRPr lang="en-US" sz="2600" b="1" dirty="0">
              <a:solidFill>
                <a:srgbClr val="3333CC"/>
              </a:solidFill>
            </a:endParaRPr>
          </a:p>
        </p:txBody>
      </p:sp>
      <p:sp>
        <p:nvSpPr>
          <p:cNvPr id="4" name="Slide Number Placeholder 4"/>
          <p:cNvSpPr>
            <a:spLocks noGrp="1"/>
          </p:cNvSpPr>
          <p:nvPr>
            <p:ph type="sldNum" sz="quarter" idx="11"/>
          </p:nvPr>
        </p:nvSpPr>
        <p:spPr/>
        <p:txBody>
          <a:bodyPr/>
          <a:lstStyle/>
          <a:p>
            <a:pPr>
              <a:defRPr/>
            </a:pPr>
            <a:fld id="{3EFEE4DE-D7B4-4956-96E2-BD95A1290B72}" type="slidenum">
              <a:rPr lang="en-US"/>
              <a:pPr>
                <a:defRPr/>
              </a:pPr>
              <a:t>10</a:t>
            </a:fld>
            <a:endParaRPr lang="en-US" dirty="0"/>
          </a:p>
        </p:txBody>
      </p:sp>
    </p:spTree>
    <p:extLst>
      <p:ext uri="{BB962C8B-B14F-4D97-AF65-F5344CB8AC3E}">
        <p14:creationId xmlns:p14="http://schemas.microsoft.com/office/powerpoint/2010/main" val="13785004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5" descr="C:\Users\lsutton\Desktop\css_tagrel_sites_2011uppercolumbia_4-4-2012.png"/>
          <p:cNvPicPr>
            <a:picLocks noChangeAspect="1" noChangeArrowheads="1"/>
          </p:cNvPicPr>
          <p:nvPr/>
        </p:nvPicPr>
        <p:blipFill>
          <a:blip r:embed="rId3"/>
          <a:srcRect/>
          <a:stretch>
            <a:fillRect/>
          </a:stretch>
        </p:blipFill>
        <p:spPr bwMode="auto">
          <a:xfrm>
            <a:off x="0" y="-31750"/>
            <a:ext cx="9144000" cy="6889750"/>
          </a:xfrm>
          <a:prstGeom prst="rect">
            <a:avLst/>
          </a:prstGeom>
          <a:noFill/>
          <a:ln w="9525">
            <a:solidFill>
              <a:schemeClr val="accent1"/>
            </a:solidFill>
            <a:miter lim="800000"/>
            <a:headEnd/>
            <a:tailEnd/>
          </a:ln>
        </p:spPr>
      </p:pic>
      <p:sp>
        <p:nvSpPr>
          <p:cNvPr id="2" name="TextBox 1"/>
          <p:cNvSpPr txBox="1"/>
          <p:nvPr/>
        </p:nvSpPr>
        <p:spPr>
          <a:xfrm>
            <a:off x="309092" y="3583846"/>
            <a:ext cx="2688107" cy="2646878"/>
          </a:xfrm>
          <a:prstGeom prst="rect">
            <a:avLst/>
          </a:prstGeom>
          <a:solidFill>
            <a:schemeClr val="accent3"/>
          </a:solidFill>
          <a:ln>
            <a:solidFill>
              <a:schemeClr val="tx2"/>
            </a:solidFill>
          </a:ln>
        </p:spPr>
        <p:txBody>
          <a:bodyPr wrap="square" rtlCol="0">
            <a:spAutoFit/>
          </a:bodyPr>
          <a:lstStyle/>
          <a:p>
            <a:r>
              <a:rPr lang="en-US" dirty="0" smtClean="0">
                <a:solidFill>
                  <a:srgbClr val="FF0000"/>
                </a:solidFill>
              </a:rPr>
              <a:t>Wenatchee Basin</a:t>
            </a:r>
            <a:endParaRPr lang="en-US" dirty="0" smtClean="0"/>
          </a:p>
          <a:p>
            <a:pPr marL="285750" indent="-285750">
              <a:spcAft>
                <a:spcPts val="1200"/>
              </a:spcAft>
              <a:buFont typeface="Arial" panose="020B0604020202020204" pitchFamily="34" charset="0"/>
              <a:buChar char="•"/>
            </a:pPr>
            <a:r>
              <a:rPr lang="en-US" dirty="0" smtClean="0">
                <a:solidFill>
                  <a:srgbClr val="FF0000"/>
                </a:solidFill>
              </a:rPr>
              <a:t>Hatchery </a:t>
            </a:r>
            <a:r>
              <a:rPr lang="en-US" dirty="0" smtClean="0">
                <a:solidFill>
                  <a:srgbClr val="FF0000"/>
                </a:solidFill>
              </a:rPr>
              <a:t>Chinook (Leavenworth)</a:t>
            </a:r>
          </a:p>
          <a:p>
            <a:pPr marL="285750" indent="-285750">
              <a:spcAft>
                <a:spcPts val="1200"/>
              </a:spcAft>
              <a:buFont typeface="Arial" panose="020B0604020202020204" pitchFamily="34" charset="0"/>
              <a:buChar char="•"/>
            </a:pPr>
            <a:r>
              <a:rPr lang="en-US" dirty="0" smtClean="0">
                <a:solidFill>
                  <a:srgbClr val="FF0000"/>
                </a:solidFill>
              </a:rPr>
              <a:t>Wild Chinook</a:t>
            </a:r>
          </a:p>
          <a:p>
            <a:pPr marL="285750" indent="-285750">
              <a:spcAft>
                <a:spcPts val="1200"/>
              </a:spcAft>
              <a:buFont typeface="Arial" panose="020B0604020202020204" pitchFamily="34" charset="0"/>
              <a:buChar char="•"/>
            </a:pPr>
            <a:r>
              <a:rPr lang="en-US" dirty="0" smtClean="0">
                <a:solidFill>
                  <a:srgbClr val="FF0000"/>
                </a:solidFill>
              </a:rPr>
              <a:t>Steelhead (Hatchery)</a:t>
            </a:r>
          </a:p>
          <a:p>
            <a:pPr marL="285750" indent="-285750">
              <a:spcAft>
                <a:spcPts val="1200"/>
              </a:spcAft>
              <a:buFont typeface="Arial" panose="020B0604020202020204" pitchFamily="34" charset="0"/>
              <a:buChar char="•"/>
            </a:pPr>
            <a:r>
              <a:rPr lang="en-US" dirty="0" smtClean="0">
                <a:solidFill>
                  <a:srgbClr val="FF0000"/>
                </a:solidFill>
              </a:rPr>
              <a:t>Wild Sockeye</a:t>
            </a:r>
          </a:p>
          <a:p>
            <a:pPr marL="285750" indent="-285750">
              <a:spcAft>
                <a:spcPts val="1200"/>
              </a:spcAft>
              <a:buFont typeface="Arial" panose="020B0604020202020204" pitchFamily="34" charset="0"/>
              <a:buChar char="•"/>
            </a:pPr>
            <a:r>
              <a:rPr lang="en-US" dirty="0"/>
              <a:t>Detection </a:t>
            </a:r>
            <a:r>
              <a:rPr lang="en-US" dirty="0" smtClean="0"/>
              <a:t>at McNary</a:t>
            </a:r>
            <a:endParaRPr lang="en-US" dirty="0"/>
          </a:p>
        </p:txBody>
      </p:sp>
      <p:sp>
        <p:nvSpPr>
          <p:cNvPr id="4" name="Oval 3"/>
          <p:cNvSpPr/>
          <p:nvPr/>
        </p:nvSpPr>
        <p:spPr bwMode="auto">
          <a:xfrm rot="2020793">
            <a:off x="1195199" y="2408436"/>
            <a:ext cx="1944710" cy="1127896"/>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chemeClr val="tx1"/>
              </a:buClr>
              <a:buSzTx/>
              <a:buFontTx/>
              <a:buNone/>
              <a:tabLst/>
            </a:pPr>
            <a:endParaRPr kumimoji="0" lang="en-US" sz="1800" b="0" i="0" u="none" strike="noStrike" cap="none" normalizeH="0" baseline="0" dirty="0" smtClean="0">
              <a:ln>
                <a:noFill/>
              </a:ln>
              <a:solidFill>
                <a:schemeClr val="tx1"/>
              </a:solidFill>
              <a:effectLst>
                <a:outerShdw blurRad="38100" dist="38100" dir="2700000" algn="tl">
                  <a:srgbClr val="000000">
                    <a:alpha val="43137"/>
                  </a:srgbClr>
                </a:outerShdw>
              </a:effectLst>
              <a:latin typeface="Tahoma" pitchFamily="34" charset="0"/>
            </a:endParaRPr>
          </a:p>
        </p:txBody>
      </p:sp>
      <p:grpSp>
        <p:nvGrpSpPr>
          <p:cNvPr id="6" name="Group 5"/>
          <p:cNvGrpSpPr/>
          <p:nvPr/>
        </p:nvGrpSpPr>
        <p:grpSpPr>
          <a:xfrm>
            <a:off x="3191723" y="3809604"/>
            <a:ext cx="191595" cy="161709"/>
            <a:chOff x="3075905" y="3151197"/>
            <a:chExt cx="1496095" cy="1407924"/>
          </a:xfrm>
        </p:grpSpPr>
        <p:sp>
          <p:nvSpPr>
            <p:cNvPr id="7" name="Oval 6"/>
            <p:cNvSpPr/>
            <p:nvPr/>
          </p:nvSpPr>
          <p:spPr bwMode="auto">
            <a:xfrm>
              <a:off x="3075905" y="3151197"/>
              <a:ext cx="1496095" cy="1407924"/>
            </a:xfrm>
            <a:prstGeom prst="ellipse">
              <a:avLst/>
            </a:prstGeom>
            <a:solidFill>
              <a:srgbClr val="0070C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chemeClr val="tx1"/>
                </a:buClr>
                <a:buSzTx/>
                <a:buFontTx/>
                <a:buNone/>
                <a:tabLst/>
              </a:pPr>
              <a:endParaRPr kumimoji="0" lang="en-US" sz="1800" b="0" i="0" u="none" strike="noStrike" cap="none" normalizeH="0" baseline="0" dirty="0" smtClean="0">
                <a:ln>
                  <a:noFill/>
                </a:ln>
                <a:solidFill>
                  <a:schemeClr val="tx1"/>
                </a:solidFill>
                <a:effectLst>
                  <a:outerShdw blurRad="38100" dist="38100" dir="2700000" algn="tl">
                    <a:srgbClr val="000000">
                      <a:alpha val="43137"/>
                    </a:srgbClr>
                  </a:outerShdw>
                </a:effectLst>
                <a:latin typeface="Tahoma" pitchFamily="34" charset="0"/>
              </a:endParaRPr>
            </a:p>
          </p:txBody>
        </p:sp>
        <p:sp>
          <p:nvSpPr>
            <p:cNvPr id="8" name="Rectangle 7"/>
            <p:cNvSpPr/>
            <p:nvPr/>
          </p:nvSpPr>
          <p:spPr bwMode="auto">
            <a:xfrm>
              <a:off x="3383921" y="3382937"/>
              <a:ext cx="917623" cy="944364"/>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chemeClr val="tx1"/>
                </a:buClr>
                <a:buSzTx/>
                <a:buFontTx/>
                <a:buNone/>
                <a:tabLst/>
              </a:pPr>
              <a:endParaRPr kumimoji="0" lang="en-US" sz="1800" b="0" i="0" u="none" strike="noStrike" cap="none" normalizeH="0" baseline="0" dirty="0" smtClean="0">
                <a:ln>
                  <a:noFill/>
                </a:ln>
                <a:solidFill>
                  <a:schemeClr val="tx1"/>
                </a:solidFill>
                <a:effectLst>
                  <a:outerShdw blurRad="38100" dist="38100" dir="2700000" algn="tl">
                    <a:srgbClr val="000000">
                      <a:alpha val="43137"/>
                    </a:srgbClr>
                  </a:outerShdw>
                </a:effectLst>
                <a:latin typeface="Tahoma" pitchFamily="34" charset="0"/>
              </a:endParaRPr>
            </a:p>
          </p:txBody>
        </p:sp>
      </p:grpSp>
      <p:sp>
        <p:nvSpPr>
          <p:cNvPr id="12" name="Oval 11"/>
          <p:cNvSpPr/>
          <p:nvPr/>
        </p:nvSpPr>
        <p:spPr bwMode="auto">
          <a:xfrm rot="2020793" flipV="1">
            <a:off x="3793925" y="6279637"/>
            <a:ext cx="536057" cy="456171"/>
          </a:xfrm>
          <a:prstGeom prst="ellips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chemeClr val="tx1"/>
              </a:buClr>
              <a:buSzTx/>
              <a:buFontTx/>
              <a:buNone/>
              <a:tabLst/>
            </a:pPr>
            <a:endParaRPr kumimoji="0" lang="en-US" sz="1800" b="0" i="0" u="none" strike="noStrike" cap="none" normalizeH="0" baseline="0" dirty="0" smtClean="0">
              <a:ln>
                <a:noFill/>
              </a:ln>
              <a:effectLst>
                <a:outerShdw blurRad="38100" dist="38100" dir="2700000" algn="tl">
                  <a:srgbClr val="000000">
                    <a:alpha val="43137"/>
                  </a:srgbClr>
                </a:outerShdw>
              </a:effectLst>
              <a:latin typeface="Tahoma" pitchFamily="34" charset="0"/>
            </a:endParaRPr>
          </a:p>
        </p:txBody>
      </p:sp>
      <p:sp>
        <p:nvSpPr>
          <p:cNvPr id="9" name="TextBox 8"/>
          <p:cNvSpPr txBox="1"/>
          <p:nvPr/>
        </p:nvSpPr>
        <p:spPr>
          <a:xfrm>
            <a:off x="660399" y="487002"/>
            <a:ext cx="2842492" cy="646331"/>
          </a:xfrm>
          <a:prstGeom prst="rect">
            <a:avLst/>
          </a:prstGeom>
          <a:solidFill>
            <a:schemeClr val="accent3"/>
          </a:solidFill>
          <a:ln>
            <a:solidFill>
              <a:srgbClr val="0000FF"/>
            </a:solidFill>
          </a:ln>
        </p:spPr>
        <p:txBody>
          <a:bodyPr wrap="square" rtlCol="0">
            <a:spAutoFit/>
          </a:bodyPr>
          <a:lstStyle/>
          <a:p>
            <a:r>
              <a:rPr lang="en-US" dirty="0" smtClean="0"/>
              <a:t>Wild </a:t>
            </a:r>
            <a:r>
              <a:rPr lang="en-US" dirty="0" smtClean="0"/>
              <a:t>Chinook &amp; Steelhead</a:t>
            </a:r>
            <a:endParaRPr lang="en-US" dirty="0" smtClean="0"/>
          </a:p>
          <a:p>
            <a:pPr>
              <a:buFont typeface="Arial" panose="020B0604020202020204" pitchFamily="34" charset="0"/>
              <a:buChar char="•"/>
            </a:pPr>
            <a:r>
              <a:rPr lang="en-US" dirty="0" smtClean="0">
                <a:solidFill>
                  <a:srgbClr val="0000FF"/>
                </a:solidFill>
              </a:rPr>
              <a:t> </a:t>
            </a:r>
            <a:r>
              <a:rPr lang="en-US" dirty="0" err="1" smtClean="0">
                <a:solidFill>
                  <a:srgbClr val="0000FF"/>
                </a:solidFill>
              </a:rPr>
              <a:t>Methow</a:t>
            </a:r>
            <a:r>
              <a:rPr lang="en-US" dirty="0" smtClean="0">
                <a:solidFill>
                  <a:srgbClr val="0000FF"/>
                </a:solidFill>
              </a:rPr>
              <a:t>/</a:t>
            </a:r>
            <a:r>
              <a:rPr lang="en-US" dirty="0" err="1" smtClean="0">
                <a:solidFill>
                  <a:srgbClr val="0000FF"/>
                </a:solidFill>
              </a:rPr>
              <a:t>Entiat</a:t>
            </a:r>
            <a:endParaRPr lang="en-US" dirty="0" smtClean="0">
              <a:solidFill>
                <a:srgbClr val="0000FF"/>
              </a:solidFill>
            </a:endParaRPr>
          </a:p>
        </p:txBody>
      </p:sp>
      <p:sp>
        <p:nvSpPr>
          <p:cNvPr id="10" name="Oval 9"/>
          <p:cNvSpPr/>
          <p:nvPr/>
        </p:nvSpPr>
        <p:spPr bwMode="auto">
          <a:xfrm rot="2020793">
            <a:off x="1809298" y="1398154"/>
            <a:ext cx="2210354" cy="1243700"/>
          </a:xfrm>
          <a:prstGeom prst="ellipse">
            <a:avLst/>
          </a:prstGeom>
          <a:noFill/>
          <a:ln w="38100" cap="flat" cmpd="sng" algn="ctr">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chemeClr val="tx1"/>
              </a:buClr>
              <a:buSzTx/>
              <a:buFontTx/>
              <a:buNone/>
              <a:tabLst/>
            </a:pPr>
            <a:endParaRPr kumimoji="0" lang="en-US" sz="1800" b="0" i="0" u="none" strike="noStrike" cap="none" normalizeH="0" baseline="0" dirty="0" smtClean="0">
              <a:ln>
                <a:noFill/>
              </a:ln>
              <a:solidFill>
                <a:schemeClr val="tx1"/>
              </a:solidFill>
              <a:effectLst>
                <a:outerShdw blurRad="38100" dist="38100" dir="2700000" algn="tl">
                  <a:srgbClr val="000000">
                    <a:alpha val="43137"/>
                  </a:srgbClr>
                </a:outerShdw>
              </a:effectLst>
              <a:latin typeface="Tahoma" pitchFamily="34" charset="0"/>
            </a:endParaRPr>
          </a:p>
        </p:txBody>
      </p:sp>
      <p:sp>
        <p:nvSpPr>
          <p:cNvPr id="11" name="TextBox 10"/>
          <p:cNvSpPr txBox="1"/>
          <p:nvPr/>
        </p:nvSpPr>
        <p:spPr>
          <a:xfrm>
            <a:off x="3712428" y="243322"/>
            <a:ext cx="2682183" cy="646331"/>
          </a:xfrm>
          <a:prstGeom prst="rect">
            <a:avLst/>
          </a:prstGeom>
          <a:solidFill>
            <a:schemeClr val="accent3"/>
          </a:solidFill>
          <a:ln>
            <a:solidFill>
              <a:srgbClr val="FF00FF"/>
            </a:solidFill>
          </a:ln>
        </p:spPr>
        <p:txBody>
          <a:bodyPr wrap="square" rtlCol="0">
            <a:spAutoFit/>
          </a:bodyPr>
          <a:lstStyle/>
          <a:p>
            <a:pPr algn="ctr"/>
            <a:r>
              <a:rPr lang="en-US" dirty="0" smtClean="0">
                <a:solidFill>
                  <a:srgbClr val="FF00FF"/>
                </a:solidFill>
              </a:rPr>
              <a:t>Wild Chinook &amp; Sockeye</a:t>
            </a:r>
          </a:p>
          <a:p>
            <a:r>
              <a:rPr lang="en-US" dirty="0" smtClean="0">
                <a:solidFill>
                  <a:srgbClr val="FF00FF"/>
                </a:solidFill>
              </a:rPr>
              <a:t>- Okanogan/Wells</a:t>
            </a:r>
            <a:endParaRPr lang="en-US" dirty="0">
              <a:solidFill>
                <a:srgbClr val="FF00FF"/>
              </a:solidFill>
            </a:endParaRPr>
          </a:p>
        </p:txBody>
      </p:sp>
      <p:sp>
        <p:nvSpPr>
          <p:cNvPr id="3" name="Oval 2"/>
          <p:cNvSpPr/>
          <p:nvPr/>
        </p:nvSpPr>
        <p:spPr bwMode="auto">
          <a:xfrm rot="1124828">
            <a:off x="3622445" y="1603943"/>
            <a:ext cx="542550" cy="914400"/>
          </a:xfrm>
          <a:prstGeom prst="ellipse">
            <a:avLst/>
          </a:prstGeom>
          <a:noFill/>
          <a:ln w="38100" cap="flat" cmpd="sng" algn="ctr">
            <a:solidFill>
              <a:srgbClr val="FF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chemeClr val="tx1"/>
              </a:buClr>
              <a:buSzTx/>
              <a:buFontTx/>
              <a:buNone/>
              <a:tabLst/>
            </a:pPr>
            <a:endParaRPr kumimoji="0" lang="en-US" sz="1800" b="0" i="0" u="none" strike="noStrike" cap="none" normalizeH="0" baseline="0" smtClean="0">
              <a:ln>
                <a:noFill/>
              </a:ln>
              <a:solidFill>
                <a:schemeClr val="tx1"/>
              </a:solidFill>
              <a:effectLst>
                <a:outerShdw blurRad="38100" dist="38100" dir="2700000" algn="tl">
                  <a:srgbClr val="000000">
                    <a:alpha val="43137"/>
                  </a:srgbClr>
                </a:outerShdw>
              </a:effectLst>
              <a:latin typeface="Tahoma"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latin typeface="Calibri" panose="020F0502020204030204" pitchFamily="34" charset="0"/>
                <a:cs typeface="Calibri" panose="020F0502020204030204" pitchFamily="34" charset="0"/>
              </a:rPr>
              <a:t>McNary to Bonneville SARs</a:t>
            </a:r>
          </a:p>
        </p:txBody>
      </p:sp>
      <p:sp>
        <p:nvSpPr>
          <p:cNvPr id="3" name="Content Placeholder 2"/>
          <p:cNvSpPr>
            <a:spLocks noGrp="1"/>
          </p:cNvSpPr>
          <p:nvPr>
            <p:ph idx="1"/>
          </p:nvPr>
        </p:nvSpPr>
        <p:spPr>
          <a:xfrm>
            <a:off x="508715" y="1293790"/>
            <a:ext cx="8229600" cy="4900948"/>
          </a:xfrm>
        </p:spPr>
        <p:txBody>
          <a:bodyPr/>
          <a:lstStyle/>
          <a:p>
            <a:pPr eaLnBrk="1" hangingPunct="1">
              <a:buFont typeface="Wingdings" panose="05000000000000000000" pitchFamily="2" charset="2"/>
              <a:buChar char="Ø"/>
              <a:defRPr/>
            </a:pPr>
            <a:r>
              <a:rPr lang="en-US" dirty="0">
                <a:latin typeface="Calibri" panose="020F0502020204030204" pitchFamily="34" charset="0"/>
                <a:cs typeface="Calibri" panose="020F0502020204030204" pitchFamily="34" charset="0"/>
              </a:rPr>
              <a:t>Lack of juvenile detection sites and small tag groups often preclude us from calculating SARs from the uppermost dam </a:t>
            </a:r>
            <a:endParaRPr lang="en-US" dirty="0" smtClean="0">
              <a:latin typeface="Calibri" panose="020F0502020204030204" pitchFamily="34" charset="0"/>
              <a:cs typeface="Calibri" panose="020F0502020204030204" pitchFamily="34" charset="0"/>
            </a:endParaRPr>
          </a:p>
          <a:p>
            <a:pPr eaLnBrk="1" hangingPunct="1">
              <a:buFont typeface="Wingdings" panose="05000000000000000000" pitchFamily="2" charset="2"/>
              <a:buChar char="Ø"/>
              <a:defRPr/>
            </a:pPr>
            <a:endParaRPr lang="en-US" dirty="0" smtClean="0">
              <a:latin typeface="Calibri" panose="020F0502020204030204" pitchFamily="34" charset="0"/>
              <a:cs typeface="Calibri" panose="020F0502020204030204" pitchFamily="34" charset="0"/>
            </a:endParaRPr>
          </a:p>
          <a:p>
            <a:pPr eaLnBrk="1" hangingPunct="1">
              <a:buFont typeface="Wingdings" panose="05000000000000000000" pitchFamily="2" charset="2"/>
              <a:buChar char="Ø"/>
              <a:defRPr/>
            </a:pPr>
            <a:r>
              <a:rPr lang="en-US" dirty="0" smtClean="0">
                <a:latin typeface="Calibri" panose="020F0502020204030204" pitchFamily="34" charset="0"/>
                <a:cs typeface="Calibri" panose="020F0502020204030204" pitchFamily="34" charset="0"/>
              </a:rPr>
              <a:t>When we report on BON-MCN SARs juvenile mortality occurring upstream of McNary Dam is not included</a:t>
            </a:r>
          </a:p>
          <a:p>
            <a:pPr marL="457200" lvl="1" indent="0" eaLnBrk="1" hangingPunct="1">
              <a:buNone/>
              <a:defRPr/>
            </a:pPr>
            <a:endParaRPr lang="en-US" dirty="0" smtClean="0"/>
          </a:p>
        </p:txBody>
      </p:sp>
      <p:sp>
        <p:nvSpPr>
          <p:cNvPr id="4" name="Slide Number Placeholder 3"/>
          <p:cNvSpPr>
            <a:spLocks noGrp="1"/>
          </p:cNvSpPr>
          <p:nvPr>
            <p:ph type="sldNum" sz="quarter" idx="11"/>
          </p:nvPr>
        </p:nvSpPr>
        <p:spPr/>
        <p:txBody>
          <a:bodyPr/>
          <a:lstStyle/>
          <a:p>
            <a:pPr>
              <a:defRPr/>
            </a:pPr>
            <a:fld id="{13B8BE66-750A-4CD2-A639-8FB59E0FDF8E}" type="slidenum">
              <a:rPr lang="en-US"/>
              <a:pPr>
                <a:defRPr/>
              </a:pPr>
              <a:t>12</a:t>
            </a:fld>
            <a:endParaRPr lang="en-US" dirty="0"/>
          </a:p>
        </p:txBody>
      </p:sp>
    </p:spTree>
    <p:extLst>
      <p:ext uri="{BB962C8B-B14F-4D97-AF65-F5344CB8AC3E}">
        <p14:creationId xmlns:p14="http://schemas.microsoft.com/office/powerpoint/2010/main" val="38124001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0764" y="152399"/>
            <a:ext cx="3972222" cy="6454861"/>
          </a:xfrm>
          <a:prstGeom prst="rect">
            <a:avLst/>
          </a:prstGeom>
        </p:spPr>
      </p:pic>
      <p:sp>
        <p:nvSpPr>
          <p:cNvPr id="2" name="Title 1"/>
          <p:cNvSpPr>
            <a:spLocks noGrp="1"/>
          </p:cNvSpPr>
          <p:nvPr>
            <p:ph type="title" idx="4294967295"/>
          </p:nvPr>
        </p:nvSpPr>
        <p:spPr>
          <a:xfrm>
            <a:off x="109537" y="25401"/>
            <a:ext cx="5132163" cy="611598"/>
          </a:xfrm>
        </p:spPr>
        <p:txBody>
          <a:bodyPr anchor="b"/>
          <a:lstStyle/>
          <a:p>
            <a:pPr eaLnBrk="1" hangingPunct="1">
              <a:defRPr/>
            </a:pPr>
            <a:r>
              <a:rPr lang="en-US" sz="2400" dirty="0" smtClean="0"/>
              <a:t/>
            </a:r>
            <a:br>
              <a:rPr lang="en-US" sz="2400" dirty="0" smtClean="0"/>
            </a:br>
            <a:r>
              <a:rPr lang="en-US" sz="2400" dirty="0"/>
              <a:t/>
            </a:r>
            <a:br>
              <a:rPr lang="en-US" sz="2400" dirty="0"/>
            </a:br>
            <a:r>
              <a:rPr lang="en-US" sz="2400" dirty="0" smtClean="0"/>
              <a:t/>
            </a:r>
            <a:br>
              <a:rPr lang="en-US" sz="2400" dirty="0" smtClean="0"/>
            </a:br>
            <a:r>
              <a:rPr lang="en-US" sz="2400" dirty="0" smtClean="0"/>
              <a:t>MCN to BON SARs Chinook </a:t>
            </a:r>
          </a:p>
        </p:txBody>
      </p:sp>
      <p:sp>
        <p:nvSpPr>
          <p:cNvPr id="4" name="Text Placeholder 3"/>
          <p:cNvSpPr>
            <a:spLocks noGrp="1"/>
          </p:cNvSpPr>
          <p:nvPr>
            <p:ph type="body" sz="half" idx="4294967295"/>
          </p:nvPr>
        </p:nvSpPr>
        <p:spPr>
          <a:xfrm>
            <a:off x="171450" y="953036"/>
            <a:ext cx="4774037" cy="5747802"/>
          </a:xfrm>
        </p:spPr>
        <p:txBody>
          <a:bodyPr/>
          <a:lstStyle/>
          <a:p>
            <a:pPr marL="0" indent="0" eaLnBrk="1" hangingPunct="1">
              <a:lnSpc>
                <a:spcPct val="80000"/>
              </a:lnSpc>
              <a:buFont typeface="Wingdings" pitchFamily="2" charset="2"/>
              <a:buNone/>
              <a:defRPr/>
            </a:pPr>
            <a:r>
              <a:rPr lang="en-US" sz="2000" b="1" dirty="0" smtClean="0"/>
              <a:t>Entiat/Methow  Wild Chinook </a:t>
            </a:r>
          </a:p>
          <a:p>
            <a:pPr eaLnBrk="1" hangingPunct="1">
              <a:lnSpc>
                <a:spcPct val="80000"/>
              </a:lnSpc>
              <a:buFont typeface="Tahoma" panose="020B0604030504040204" pitchFamily="34" charset="0"/>
              <a:buChar char="−"/>
              <a:defRPr/>
            </a:pPr>
            <a:r>
              <a:rPr lang="en-US" sz="1800" dirty="0" smtClean="0"/>
              <a:t>SARs averaged 1.7% (0.5%-3.2%) </a:t>
            </a:r>
          </a:p>
          <a:p>
            <a:pPr eaLnBrk="1" hangingPunct="1">
              <a:lnSpc>
                <a:spcPct val="80000"/>
              </a:lnSpc>
              <a:buFont typeface="Tahoma" panose="020B0604030504040204" pitchFamily="34" charset="0"/>
              <a:buChar char="−"/>
              <a:defRPr/>
            </a:pPr>
            <a:r>
              <a:rPr lang="en-US" sz="1800" dirty="0" smtClean="0"/>
              <a:t>exceeded 2% in 2008, 2009, and 2013</a:t>
            </a:r>
          </a:p>
          <a:p>
            <a:pPr marL="0" indent="0" eaLnBrk="1" hangingPunct="1">
              <a:lnSpc>
                <a:spcPct val="80000"/>
              </a:lnSpc>
              <a:buFont typeface="Wingdings" pitchFamily="2" charset="2"/>
              <a:buChar char="v"/>
              <a:defRPr/>
            </a:pPr>
            <a:endParaRPr lang="en-US" sz="2000" b="1" dirty="0" smtClean="0"/>
          </a:p>
          <a:p>
            <a:pPr marL="0" indent="0" eaLnBrk="1" hangingPunct="1">
              <a:lnSpc>
                <a:spcPct val="80000"/>
              </a:lnSpc>
              <a:buFont typeface="Wingdings" pitchFamily="2" charset="2"/>
              <a:buNone/>
              <a:defRPr/>
            </a:pPr>
            <a:endParaRPr lang="en-US" sz="2000" b="1" dirty="0" smtClean="0"/>
          </a:p>
          <a:p>
            <a:pPr marL="0" indent="0" eaLnBrk="1" hangingPunct="1">
              <a:lnSpc>
                <a:spcPct val="80000"/>
              </a:lnSpc>
              <a:buFont typeface="Wingdings" pitchFamily="2" charset="2"/>
              <a:buNone/>
              <a:defRPr/>
            </a:pPr>
            <a:r>
              <a:rPr lang="en-US" sz="2000" b="1" dirty="0" smtClean="0"/>
              <a:t>Wenatchee Wild Chinook </a:t>
            </a:r>
          </a:p>
          <a:p>
            <a:pPr eaLnBrk="1" hangingPunct="1">
              <a:lnSpc>
                <a:spcPct val="80000"/>
              </a:lnSpc>
              <a:buFont typeface="Tahoma" panose="020B0604030504040204" pitchFamily="34" charset="0"/>
              <a:buChar char="−"/>
              <a:defRPr/>
            </a:pPr>
            <a:r>
              <a:rPr lang="en-US" sz="1800" dirty="0"/>
              <a:t>SARs averaged </a:t>
            </a:r>
            <a:r>
              <a:rPr lang="en-US" sz="1800" dirty="0" smtClean="0"/>
              <a:t>1.4% </a:t>
            </a:r>
            <a:r>
              <a:rPr lang="en-US" sz="1800" dirty="0"/>
              <a:t>(</a:t>
            </a:r>
            <a:r>
              <a:rPr lang="en-US" sz="1800" dirty="0" smtClean="0"/>
              <a:t>0.2%-</a:t>
            </a:r>
            <a:r>
              <a:rPr lang="en-US" sz="1800" dirty="0"/>
              <a:t>2.9%)</a:t>
            </a:r>
          </a:p>
          <a:p>
            <a:pPr eaLnBrk="1" hangingPunct="1">
              <a:lnSpc>
                <a:spcPct val="80000"/>
              </a:lnSpc>
              <a:buFont typeface="Tahoma" panose="020B0604030504040204" pitchFamily="34" charset="0"/>
              <a:buChar char="−"/>
              <a:defRPr/>
            </a:pPr>
            <a:r>
              <a:rPr lang="en-US" sz="1800" dirty="0"/>
              <a:t>exceeded 2% in 2008 and 2009</a:t>
            </a:r>
          </a:p>
          <a:p>
            <a:pPr eaLnBrk="1" hangingPunct="1">
              <a:lnSpc>
                <a:spcPct val="80000"/>
              </a:lnSpc>
              <a:buFont typeface="Wingdings" panose="05000000000000000000" pitchFamily="2" charset="2"/>
              <a:buChar char="§"/>
              <a:defRPr/>
            </a:pPr>
            <a:endParaRPr lang="en-US" sz="2000" b="1" dirty="0" smtClean="0"/>
          </a:p>
          <a:p>
            <a:pPr marL="0" indent="0" eaLnBrk="1" hangingPunct="1">
              <a:lnSpc>
                <a:spcPct val="80000"/>
              </a:lnSpc>
              <a:buFont typeface="Wingdings" pitchFamily="2" charset="2"/>
              <a:buNone/>
              <a:defRPr/>
            </a:pPr>
            <a:endParaRPr lang="en-US" sz="2000" b="1" dirty="0" smtClean="0"/>
          </a:p>
          <a:p>
            <a:pPr marL="0" indent="0" eaLnBrk="1" hangingPunct="1">
              <a:lnSpc>
                <a:spcPct val="80000"/>
              </a:lnSpc>
              <a:buFont typeface="Wingdings" pitchFamily="2" charset="2"/>
              <a:buNone/>
              <a:defRPr/>
            </a:pPr>
            <a:r>
              <a:rPr lang="en-US" sz="2000" b="1" dirty="0" smtClean="0"/>
              <a:t>Leavenworth Hatchery Chinook </a:t>
            </a:r>
          </a:p>
          <a:p>
            <a:pPr eaLnBrk="1" hangingPunct="1">
              <a:lnSpc>
                <a:spcPct val="80000"/>
              </a:lnSpc>
              <a:buFont typeface="Tahoma" panose="020B0604030504040204" pitchFamily="34" charset="0"/>
              <a:buChar char="−"/>
              <a:defRPr/>
            </a:pPr>
            <a:r>
              <a:rPr lang="en-US" sz="1800" dirty="0"/>
              <a:t>SARs averaged </a:t>
            </a:r>
            <a:r>
              <a:rPr lang="en-US" sz="1800" dirty="0" smtClean="0"/>
              <a:t>0.7 </a:t>
            </a:r>
            <a:r>
              <a:rPr lang="en-US" sz="1800" dirty="0"/>
              <a:t>(</a:t>
            </a:r>
            <a:r>
              <a:rPr lang="en-US" sz="1800" dirty="0" smtClean="0"/>
              <a:t>0.1% </a:t>
            </a:r>
            <a:r>
              <a:rPr lang="en-US" sz="1800" dirty="0"/>
              <a:t>- 2.1%)</a:t>
            </a:r>
          </a:p>
          <a:p>
            <a:pPr eaLnBrk="1" hangingPunct="1">
              <a:lnSpc>
                <a:spcPct val="80000"/>
              </a:lnSpc>
              <a:buFont typeface="Tahoma" panose="020B0604030504040204" pitchFamily="34" charset="0"/>
              <a:buChar char="−"/>
              <a:defRPr/>
            </a:pPr>
            <a:r>
              <a:rPr lang="en-US" sz="1800" dirty="0"/>
              <a:t>exceeded 2% in 2008</a:t>
            </a:r>
          </a:p>
          <a:p>
            <a:pPr marL="0" indent="0" eaLnBrk="1" hangingPunct="1">
              <a:lnSpc>
                <a:spcPct val="80000"/>
              </a:lnSpc>
              <a:buNone/>
              <a:defRPr/>
            </a:pPr>
            <a:endParaRPr lang="en-US" sz="1800" dirty="0" smtClean="0"/>
          </a:p>
          <a:p>
            <a:pPr marL="0" indent="0" eaLnBrk="1" hangingPunct="1">
              <a:lnSpc>
                <a:spcPct val="80000"/>
              </a:lnSpc>
              <a:buNone/>
              <a:defRPr/>
            </a:pPr>
            <a:endParaRPr lang="en-US" sz="1800" dirty="0" smtClean="0"/>
          </a:p>
          <a:p>
            <a:pPr marL="0" indent="0" eaLnBrk="1" hangingPunct="1">
              <a:lnSpc>
                <a:spcPct val="80000"/>
              </a:lnSpc>
              <a:buNone/>
              <a:defRPr/>
            </a:pPr>
            <a:r>
              <a:rPr lang="en-US" sz="2000" b="1" dirty="0" smtClean="0"/>
              <a:t>All Groups</a:t>
            </a:r>
          </a:p>
          <a:p>
            <a:pPr eaLnBrk="1" hangingPunct="1">
              <a:lnSpc>
                <a:spcPct val="80000"/>
              </a:lnSpc>
              <a:buFont typeface="Tahoma" panose="020B0604030504040204" pitchFamily="34" charset="0"/>
              <a:buChar char="−"/>
              <a:defRPr/>
            </a:pPr>
            <a:r>
              <a:rPr lang="en-US" sz="1800" dirty="0"/>
              <a:t>Upper </a:t>
            </a:r>
            <a:r>
              <a:rPr lang="en-US" sz="1800" dirty="0" smtClean="0"/>
              <a:t>reaches </a:t>
            </a:r>
            <a:r>
              <a:rPr lang="en-US" sz="1800" dirty="0"/>
              <a:t>not included in SARs </a:t>
            </a:r>
          </a:p>
          <a:p>
            <a:pPr eaLnBrk="1" hangingPunct="1">
              <a:lnSpc>
                <a:spcPct val="80000"/>
              </a:lnSpc>
              <a:buFont typeface="Tahoma" panose="020B0604030504040204" pitchFamily="34" charset="0"/>
              <a:buChar char="−"/>
              <a:defRPr/>
            </a:pPr>
            <a:r>
              <a:rPr lang="en-US" sz="1800" dirty="0" smtClean="0"/>
              <a:t>2016 </a:t>
            </a:r>
            <a:r>
              <a:rPr lang="en-US" sz="1800" dirty="0"/>
              <a:t>data does not include 3-salt fish</a:t>
            </a:r>
          </a:p>
        </p:txBody>
      </p:sp>
      <p:sp>
        <p:nvSpPr>
          <p:cNvPr id="5" name="Slide Number Placeholder 4"/>
          <p:cNvSpPr txBox="1">
            <a:spLocks noGrp="1"/>
          </p:cNvSpPr>
          <p:nvPr/>
        </p:nvSpPr>
        <p:spPr bwMode="auto">
          <a:xfrm>
            <a:off x="6909386" y="6379152"/>
            <a:ext cx="2133600" cy="457200"/>
          </a:xfrm>
          <a:prstGeom prst="rect">
            <a:avLst/>
          </a:prstGeom>
          <a:noFill/>
          <a:extLst/>
        </p:spPr>
        <p:txBody>
          <a:bodyPr/>
          <a:lstStyle/>
          <a:p>
            <a:pPr algn="r">
              <a:defRPr/>
            </a:pPr>
            <a:fld id="{394B67C8-AE74-471F-B158-5DF98A36B1AD}" type="slidenum">
              <a:rPr lang="en-US" sz="1400" b="1">
                <a:effectLst>
                  <a:outerShdw blurRad="38100" dist="38100" dir="2700000" algn="tl">
                    <a:srgbClr val="FFFFFF"/>
                  </a:outerShdw>
                </a:effectLst>
              </a:rPr>
              <a:pPr algn="r">
                <a:defRPr/>
              </a:pPr>
              <a:t>13</a:t>
            </a:fld>
            <a:endParaRPr lang="en-US" sz="1400" b="1" dirty="0">
              <a:effectLst>
                <a:outerShdw blurRad="38100" dist="38100" dir="2700000" algn="tl">
                  <a:srgbClr val="FFFFFF"/>
                </a:outerShdw>
              </a:effectLst>
            </a:endParaRPr>
          </a:p>
        </p:txBody>
      </p:sp>
    </p:spTree>
    <p:extLst>
      <p:ext uri="{BB962C8B-B14F-4D97-AF65-F5344CB8AC3E}">
        <p14:creationId xmlns:p14="http://schemas.microsoft.com/office/powerpoint/2010/main" val="26345826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0764" y="152399"/>
            <a:ext cx="3972222" cy="6454861"/>
          </a:xfrm>
          <a:prstGeom prst="rect">
            <a:avLst/>
          </a:prstGeom>
        </p:spPr>
      </p:pic>
      <p:sp>
        <p:nvSpPr>
          <p:cNvPr id="2" name="Title 1"/>
          <p:cNvSpPr>
            <a:spLocks noGrp="1"/>
          </p:cNvSpPr>
          <p:nvPr>
            <p:ph type="title" idx="4294967295"/>
          </p:nvPr>
        </p:nvSpPr>
        <p:spPr>
          <a:xfrm>
            <a:off x="109537" y="25401"/>
            <a:ext cx="5132163" cy="611598"/>
          </a:xfrm>
        </p:spPr>
        <p:txBody>
          <a:bodyPr anchor="b"/>
          <a:lstStyle/>
          <a:p>
            <a:pPr eaLnBrk="1" hangingPunct="1">
              <a:defRPr/>
            </a:pPr>
            <a:r>
              <a:rPr lang="en-US" sz="2400" dirty="0" smtClean="0"/>
              <a:t/>
            </a:r>
            <a:br>
              <a:rPr lang="en-US" sz="2400" dirty="0" smtClean="0"/>
            </a:br>
            <a:r>
              <a:rPr lang="en-US" sz="2400" dirty="0"/>
              <a:t/>
            </a:r>
            <a:br>
              <a:rPr lang="en-US" sz="2400" dirty="0"/>
            </a:br>
            <a:r>
              <a:rPr lang="en-US" sz="2400" dirty="0" smtClean="0"/>
              <a:t/>
            </a:r>
            <a:br>
              <a:rPr lang="en-US" sz="2400" dirty="0" smtClean="0"/>
            </a:br>
            <a:r>
              <a:rPr lang="en-US" sz="2400" dirty="0" smtClean="0"/>
              <a:t>MCN to BON SARs Chinook </a:t>
            </a:r>
          </a:p>
        </p:txBody>
      </p:sp>
      <p:sp>
        <p:nvSpPr>
          <p:cNvPr id="4" name="Text Placeholder 3"/>
          <p:cNvSpPr>
            <a:spLocks noGrp="1"/>
          </p:cNvSpPr>
          <p:nvPr>
            <p:ph type="body" sz="half" idx="4294967295"/>
          </p:nvPr>
        </p:nvSpPr>
        <p:spPr>
          <a:xfrm>
            <a:off x="171450" y="953036"/>
            <a:ext cx="4774037" cy="5747802"/>
          </a:xfrm>
        </p:spPr>
        <p:txBody>
          <a:bodyPr/>
          <a:lstStyle/>
          <a:p>
            <a:pPr marL="0" indent="0" eaLnBrk="1" hangingPunct="1">
              <a:lnSpc>
                <a:spcPct val="80000"/>
              </a:lnSpc>
              <a:buFont typeface="Wingdings" pitchFamily="2" charset="2"/>
              <a:buNone/>
              <a:defRPr/>
            </a:pPr>
            <a:r>
              <a:rPr lang="en-US" sz="2000" b="1" dirty="0" smtClean="0"/>
              <a:t>Entiat/Methow  Wild Chinook </a:t>
            </a:r>
          </a:p>
          <a:p>
            <a:pPr eaLnBrk="1" hangingPunct="1">
              <a:lnSpc>
                <a:spcPct val="80000"/>
              </a:lnSpc>
              <a:buFont typeface="Tahoma" panose="020B0604030504040204" pitchFamily="34" charset="0"/>
              <a:buChar char="−"/>
              <a:defRPr/>
            </a:pPr>
            <a:r>
              <a:rPr lang="en-US" sz="1800" dirty="0" smtClean="0"/>
              <a:t>SARs averaged 1.7% (0.5%-3.2%) </a:t>
            </a:r>
          </a:p>
          <a:p>
            <a:pPr eaLnBrk="1" hangingPunct="1">
              <a:lnSpc>
                <a:spcPct val="80000"/>
              </a:lnSpc>
              <a:buFont typeface="Tahoma" panose="020B0604030504040204" pitchFamily="34" charset="0"/>
              <a:buChar char="−"/>
              <a:defRPr/>
            </a:pPr>
            <a:r>
              <a:rPr lang="en-US" sz="1800" dirty="0" smtClean="0"/>
              <a:t>exceeded 2% in 2008, 2009, and 2013</a:t>
            </a:r>
          </a:p>
          <a:p>
            <a:pPr eaLnBrk="1" hangingPunct="1">
              <a:lnSpc>
                <a:spcPct val="80000"/>
              </a:lnSpc>
              <a:buFont typeface="Tahoma" panose="020B0604030504040204" pitchFamily="34" charset="0"/>
              <a:buChar char="−"/>
              <a:defRPr/>
            </a:pPr>
            <a:r>
              <a:rPr lang="en-US" sz="1800" dirty="0">
                <a:solidFill>
                  <a:srgbClr val="FF0000"/>
                </a:solidFill>
              </a:rPr>
              <a:t>SARs </a:t>
            </a:r>
            <a:r>
              <a:rPr lang="en-US" sz="1800" dirty="0" smtClean="0">
                <a:solidFill>
                  <a:srgbClr val="FF0000"/>
                </a:solidFill>
              </a:rPr>
              <a:t>also </a:t>
            </a:r>
            <a:r>
              <a:rPr lang="en-US" sz="1800" dirty="0">
                <a:solidFill>
                  <a:srgbClr val="FF0000"/>
                </a:solidFill>
              </a:rPr>
              <a:t>available for Rocky Reach to </a:t>
            </a:r>
            <a:r>
              <a:rPr lang="en-US" sz="1800" dirty="0" smtClean="0">
                <a:solidFill>
                  <a:srgbClr val="FF0000"/>
                </a:solidFill>
              </a:rPr>
              <a:t>Bonneville</a:t>
            </a:r>
            <a:endParaRPr lang="en-US" sz="2000" b="1" dirty="0" smtClean="0"/>
          </a:p>
          <a:p>
            <a:pPr marL="0" indent="0" eaLnBrk="1" hangingPunct="1">
              <a:lnSpc>
                <a:spcPct val="80000"/>
              </a:lnSpc>
              <a:buFont typeface="Wingdings" pitchFamily="2" charset="2"/>
              <a:buNone/>
              <a:defRPr/>
            </a:pPr>
            <a:endParaRPr lang="en-US" sz="2000" b="1" dirty="0" smtClean="0"/>
          </a:p>
        </p:txBody>
      </p:sp>
      <p:sp>
        <p:nvSpPr>
          <p:cNvPr id="5" name="Slide Number Placeholder 4"/>
          <p:cNvSpPr txBox="1">
            <a:spLocks noGrp="1"/>
          </p:cNvSpPr>
          <p:nvPr/>
        </p:nvSpPr>
        <p:spPr bwMode="auto">
          <a:xfrm>
            <a:off x="6909386" y="6379152"/>
            <a:ext cx="2133600" cy="457200"/>
          </a:xfrm>
          <a:prstGeom prst="rect">
            <a:avLst/>
          </a:prstGeom>
          <a:noFill/>
          <a:extLst/>
        </p:spPr>
        <p:txBody>
          <a:bodyPr/>
          <a:lstStyle/>
          <a:p>
            <a:pPr algn="r">
              <a:defRPr/>
            </a:pPr>
            <a:fld id="{394B67C8-AE74-471F-B158-5DF98A36B1AD}" type="slidenum">
              <a:rPr lang="en-US" sz="1400" b="1">
                <a:effectLst>
                  <a:outerShdw blurRad="38100" dist="38100" dir="2700000" algn="tl">
                    <a:srgbClr val="FFFFFF"/>
                  </a:outerShdw>
                </a:effectLst>
              </a:rPr>
              <a:pPr algn="r">
                <a:defRPr/>
              </a:pPr>
              <a:t>14</a:t>
            </a:fld>
            <a:endParaRPr lang="en-US" sz="1400" b="1" dirty="0">
              <a:effectLst>
                <a:outerShdw blurRad="38100" dist="38100" dir="2700000" algn="tl">
                  <a:srgbClr val="FFFFFF"/>
                </a:outerShdw>
              </a:effectLst>
            </a:endParaRPr>
          </a:p>
        </p:txBody>
      </p:sp>
      <p:sp>
        <p:nvSpPr>
          <p:cNvPr id="7" name="Rectangle 6"/>
          <p:cNvSpPr/>
          <p:nvPr/>
        </p:nvSpPr>
        <p:spPr bwMode="auto">
          <a:xfrm>
            <a:off x="5190187" y="130880"/>
            <a:ext cx="3822137" cy="2045649"/>
          </a:xfrm>
          <a:prstGeom prst="rect">
            <a:avLst/>
          </a:prstGeom>
          <a:noFill/>
          <a:ln w="76200" cap="flat" cmpd="sng" algn="ctr">
            <a:solidFill>
              <a:srgbClr val="3333C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chemeClr val="tx1"/>
              </a:buClr>
              <a:buSzTx/>
              <a:buFontTx/>
              <a:buNone/>
              <a:tabLst/>
            </a:pPr>
            <a:endParaRPr kumimoji="0" lang="en-US" sz="1800" b="0" i="0" u="none" strike="noStrike" cap="none" normalizeH="0" baseline="0" dirty="0" smtClean="0">
              <a:ln>
                <a:noFill/>
              </a:ln>
              <a:solidFill>
                <a:schemeClr val="tx1"/>
              </a:solidFill>
              <a:effectLst>
                <a:outerShdw blurRad="38100" dist="38100" dir="2700000" algn="tl">
                  <a:srgbClr val="000000">
                    <a:alpha val="43137"/>
                  </a:srgbClr>
                </a:outerShdw>
              </a:effectLst>
              <a:latin typeface="Tahoma" pitchFamily="34" charset="0"/>
            </a:endParaRPr>
          </a:p>
        </p:txBody>
      </p:sp>
    </p:spTree>
    <p:extLst>
      <p:ext uri="{BB962C8B-B14F-4D97-AF65-F5344CB8AC3E}">
        <p14:creationId xmlns:p14="http://schemas.microsoft.com/office/powerpoint/2010/main" val="37670828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246032" y="5631458"/>
            <a:ext cx="8408440" cy="1069380"/>
          </a:xfrm>
        </p:spPr>
        <p:txBody>
          <a:bodyPr/>
          <a:lstStyle/>
          <a:p>
            <a:pPr eaLnBrk="1" hangingPunct="1">
              <a:lnSpc>
                <a:spcPct val="80000"/>
              </a:lnSpc>
              <a:buFont typeface="Wingdings" pitchFamily="2" charset="2"/>
              <a:buChar char="v"/>
              <a:defRPr/>
            </a:pPr>
            <a:endParaRPr lang="en-US" sz="1800" dirty="0" smtClean="0"/>
          </a:p>
          <a:p>
            <a:pPr marL="285750" indent="-285750" eaLnBrk="1" hangingPunct="1">
              <a:spcBef>
                <a:spcPts val="600"/>
              </a:spcBef>
              <a:spcAft>
                <a:spcPts val="600"/>
              </a:spcAft>
              <a:buFont typeface="Arial" panose="020B0604020202020204" pitchFamily="34" charset="0"/>
              <a:buChar char="•"/>
              <a:defRPr/>
            </a:pPr>
            <a:r>
              <a:rPr lang="en-US" sz="1800" dirty="0" smtClean="0"/>
              <a:t>SARs for </a:t>
            </a:r>
            <a:r>
              <a:rPr lang="en-US" sz="1800" dirty="0" smtClean="0">
                <a:solidFill>
                  <a:srgbClr val="FF0000"/>
                </a:solidFill>
              </a:rPr>
              <a:t>RRE to BON </a:t>
            </a:r>
            <a:r>
              <a:rPr lang="en-US" sz="1800" dirty="0" smtClean="0"/>
              <a:t>are much lower than those calculated for MCN to BON</a:t>
            </a:r>
          </a:p>
        </p:txBody>
      </p:sp>
      <p:sp>
        <p:nvSpPr>
          <p:cNvPr id="5" name="Slide Number Placeholder 4"/>
          <p:cNvSpPr>
            <a:spLocks noGrp="1"/>
          </p:cNvSpPr>
          <p:nvPr>
            <p:ph type="sldNum" sz="quarter" idx="11"/>
          </p:nvPr>
        </p:nvSpPr>
        <p:spPr>
          <a:xfrm>
            <a:off x="8075054" y="6243638"/>
            <a:ext cx="611746" cy="457200"/>
          </a:xfrm>
        </p:spPr>
        <p:txBody>
          <a:bodyPr/>
          <a:lstStyle/>
          <a:p>
            <a:pPr>
              <a:defRPr/>
            </a:pPr>
            <a:fld id="{1B2554E1-6C81-481E-A75D-EFA8A7C73535}" type="slidenum">
              <a:rPr lang="en-US"/>
              <a:pPr>
                <a:defRPr/>
              </a:pPr>
              <a:t>15</a:t>
            </a:fld>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032" y="153709"/>
            <a:ext cx="8177531" cy="5646728"/>
          </a:xfrm>
          <a:prstGeom prst="rect">
            <a:avLst/>
          </a:prstGeom>
        </p:spPr>
      </p:pic>
      <p:pic>
        <p:nvPicPr>
          <p:cNvPr id="7" name="Picture 6"/>
          <p:cNvPicPr>
            <a:picLocks noChangeAspect="1"/>
          </p:cNvPicPr>
          <p:nvPr/>
        </p:nvPicPr>
        <p:blipFill rotWithShape="1">
          <a:blip r:embed="rId4"/>
          <a:srcRect l="70959" t="17382" r="9535" b="70222"/>
          <a:stretch/>
        </p:blipFill>
        <p:spPr>
          <a:xfrm>
            <a:off x="6142181" y="1191491"/>
            <a:ext cx="1597891" cy="692728"/>
          </a:xfrm>
          <a:prstGeom prst="rect">
            <a:avLst/>
          </a:prstGeom>
        </p:spPr>
      </p:pic>
    </p:spTree>
    <p:extLst>
      <p:ext uri="{BB962C8B-B14F-4D97-AF65-F5344CB8AC3E}">
        <p14:creationId xmlns:p14="http://schemas.microsoft.com/office/powerpoint/2010/main" val="37082151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270456" y="5670467"/>
            <a:ext cx="8408440" cy="904994"/>
          </a:xfrm>
        </p:spPr>
        <p:txBody>
          <a:bodyPr/>
          <a:lstStyle/>
          <a:p>
            <a:pPr eaLnBrk="1" hangingPunct="1">
              <a:lnSpc>
                <a:spcPct val="80000"/>
              </a:lnSpc>
              <a:buFont typeface="Wingdings" pitchFamily="2" charset="2"/>
              <a:buChar char="v"/>
              <a:defRPr/>
            </a:pPr>
            <a:endParaRPr lang="en-US" sz="1800" dirty="0" smtClean="0"/>
          </a:p>
          <a:p>
            <a:pPr marL="285750" indent="-285750" eaLnBrk="1" hangingPunct="1">
              <a:spcBef>
                <a:spcPts val="600"/>
              </a:spcBef>
              <a:spcAft>
                <a:spcPts val="600"/>
              </a:spcAft>
              <a:buFont typeface="Arial" panose="020B0604020202020204" pitchFamily="34" charset="0"/>
              <a:buChar char="•"/>
              <a:defRPr/>
            </a:pPr>
            <a:r>
              <a:rPr lang="en-US" sz="1800" dirty="0" smtClean="0"/>
              <a:t>SARs for </a:t>
            </a:r>
            <a:r>
              <a:rPr lang="en-US" sz="1800" dirty="0" smtClean="0">
                <a:solidFill>
                  <a:srgbClr val="FF0000"/>
                </a:solidFill>
              </a:rPr>
              <a:t>RRE to BON </a:t>
            </a:r>
            <a:r>
              <a:rPr lang="en-US" sz="1800" dirty="0" smtClean="0"/>
              <a:t>are lower than those calculated for MCN to BON</a:t>
            </a:r>
          </a:p>
        </p:txBody>
      </p:sp>
      <p:sp>
        <p:nvSpPr>
          <p:cNvPr id="5" name="Slide Number Placeholder 4"/>
          <p:cNvSpPr>
            <a:spLocks noGrp="1"/>
          </p:cNvSpPr>
          <p:nvPr>
            <p:ph type="sldNum" sz="quarter" idx="11"/>
          </p:nvPr>
        </p:nvSpPr>
        <p:spPr>
          <a:xfrm>
            <a:off x="8075054" y="6243638"/>
            <a:ext cx="611746" cy="457200"/>
          </a:xfrm>
        </p:spPr>
        <p:txBody>
          <a:bodyPr/>
          <a:lstStyle/>
          <a:p>
            <a:pPr>
              <a:defRPr/>
            </a:pPr>
            <a:fld id="{1B2554E1-6C81-481E-A75D-EFA8A7C73535}" type="slidenum">
              <a:rPr lang="en-US"/>
              <a:pPr>
                <a:defRPr/>
              </a:pPr>
              <a:t>16</a:t>
            </a:fld>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267" y="230140"/>
            <a:ext cx="7672817" cy="5809270"/>
          </a:xfrm>
          <a:prstGeom prst="rect">
            <a:avLst/>
          </a:prstGeom>
        </p:spPr>
      </p:pic>
      <p:pic>
        <p:nvPicPr>
          <p:cNvPr id="6" name="Picture 5"/>
          <p:cNvPicPr>
            <a:picLocks noChangeAspect="1"/>
          </p:cNvPicPr>
          <p:nvPr/>
        </p:nvPicPr>
        <p:blipFill rotWithShape="1">
          <a:blip r:embed="rId4"/>
          <a:srcRect l="70959" t="17382" r="9535" b="70222"/>
          <a:stretch/>
        </p:blipFill>
        <p:spPr>
          <a:xfrm>
            <a:off x="6197599" y="1293091"/>
            <a:ext cx="1597891" cy="692728"/>
          </a:xfrm>
          <a:prstGeom prst="rect">
            <a:avLst/>
          </a:prstGeom>
        </p:spPr>
      </p:pic>
    </p:spTree>
    <p:extLst>
      <p:ext uri="{BB962C8B-B14F-4D97-AF65-F5344CB8AC3E}">
        <p14:creationId xmlns:p14="http://schemas.microsoft.com/office/powerpoint/2010/main" val="25301025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idx="4294967295"/>
          </p:nvPr>
        </p:nvSpPr>
        <p:spPr>
          <a:xfrm>
            <a:off x="168275" y="114299"/>
            <a:ext cx="3694808" cy="993283"/>
          </a:xfrm>
        </p:spPr>
        <p:txBody>
          <a:bodyPr anchor="t"/>
          <a:lstStyle/>
          <a:p>
            <a:pPr eaLnBrk="1" hangingPunct="1">
              <a:defRPr/>
            </a:pPr>
            <a:r>
              <a:rPr lang="en-US" sz="2400" dirty="0"/>
              <a:t>MCN to BON </a:t>
            </a:r>
            <a:r>
              <a:rPr lang="en-US" sz="2400" dirty="0" smtClean="0"/>
              <a:t>SARs</a:t>
            </a:r>
            <a:br>
              <a:rPr lang="en-US" sz="2400" dirty="0" smtClean="0"/>
            </a:br>
            <a:r>
              <a:rPr lang="en-US" sz="2400" dirty="0" smtClean="0"/>
              <a:t>Steelhead</a:t>
            </a:r>
          </a:p>
        </p:txBody>
      </p:sp>
      <p:sp>
        <p:nvSpPr>
          <p:cNvPr id="8" name="Text Placeholder 7"/>
          <p:cNvSpPr>
            <a:spLocks noGrp="1"/>
          </p:cNvSpPr>
          <p:nvPr>
            <p:ph type="body" sz="half" idx="4294967295"/>
          </p:nvPr>
        </p:nvSpPr>
        <p:spPr>
          <a:xfrm>
            <a:off x="117811" y="1068946"/>
            <a:ext cx="3810245" cy="5631892"/>
          </a:xfrm>
        </p:spPr>
        <p:txBody>
          <a:bodyPr/>
          <a:lstStyle/>
          <a:p>
            <a:pPr marL="0" indent="0" eaLnBrk="1" hangingPunct="1">
              <a:buFont typeface="Wingdings" pitchFamily="2" charset="2"/>
              <a:buNone/>
              <a:defRPr/>
            </a:pPr>
            <a:r>
              <a:rPr lang="en-US" sz="2000" b="1" dirty="0" smtClean="0"/>
              <a:t>Wild Steelhead </a:t>
            </a:r>
            <a:r>
              <a:rPr lang="en-US" sz="2000" dirty="0" smtClean="0"/>
              <a:t> </a:t>
            </a:r>
          </a:p>
          <a:p>
            <a:pPr eaLnBrk="1" hangingPunct="1">
              <a:buFont typeface="Tahoma" panose="020B0604030504040204" pitchFamily="34" charset="0"/>
              <a:buChar char="−"/>
              <a:defRPr/>
            </a:pPr>
            <a:r>
              <a:rPr lang="en-US" sz="1800" dirty="0" smtClean="0"/>
              <a:t>Aggregate </a:t>
            </a:r>
          </a:p>
          <a:p>
            <a:pPr eaLnBrk="1" hangingPunct="1">
              <a:buFont typeface="Tahoma" panose="020B0604030504040204" pitchFamily="34" charset="0"/>
              <a:buChar char="−"/>
              <a:defRPr/>
            </a:pPr>
            <a:r>
              <a:rPr lang="en-US" sz="1800" dirty="0" smtClean="0"/>
              <a:t>SARs averaged 3.7%</a:t>
            </a:r>
          </a:p>
          <a:p>
            <a:pPr marL="0" indent="0" eaLnBrk="1" hangingPunct="1">
              <a:buFont typeface="Wingdings" pitchFamily="2" charset="2"/>
              <a:buNone/>
              <a:defRPr/>
            </a:pPr>
            <a:endParaRPr lang="en-US" sz="1800" dirty="0" smtClean="0">
              <a:solidFill>
                <a:srgbClr val="FF3300"/>
              </a:solidFill>
              <a:effectLst>
                <a:outerShdw blurRad="38100" dist="38100" dir="2700000" algn="tl">
                  <a:srgbClr val="000000"/>
                </a:outerShdw>
              </a:effectLst>
            </a:endParaRPr>
          </a:p>
          <a:p>
            <a:pPr marL="0" indent="0" eaLnBrk="1" hangingPunct="1">
              <a:buFont typeface="Wingdings" pitchFamily="2" charset="2"/>
              <a:buNone/>
              <a:defRPr/>
            </a:pPr>
            <a:endParaRPr lang="en-US" sz="1800" dirty="0" smtClean="0">
              <a:solidFill>
                <a:srgbClr val="FF3300"/>
              </a:solidFill>
              <a:effectLst>
                <a:outerShdw blurRad="38100" dist="38100" dir="2700000" algn="tl">
                  <a:srgbClr val="000000"/>
                </a:outerShdw>
              </a:effectLst>
            </a:endParaRPr>
          </a:p>
          <a:p>
            <a:pPr marL="0" indent="0" eaLnBrk="1" hangingPunct="1">
              <a:buFont typeface="Wingdings" pitchFamily="2" charset="2"/>
              <a:buNone/>
              <a:defRPr/>
            </a:pPr>
            <a:endParaRPr lang="en-US" sz="2000" b="1" dirty="0" smtClean="0"/>
          </a:p>
          <a:p>
            <a:pPr marL="0" indent="0" eaLnBrk="1" hangingPunct="1">
              <a:buFont typeface="Wingdings" pitchFamily="2" charset="2"/>
              <a:buNone/>
              <a:defRPr/>
            </a:pPr>
            <a:endParaRPr lang="en-US" sz="2000" b="1" dirty="0"/>
          </a:p>
          <a:p>
            <a:pPr marL="0" indent="0" eaLnBrk="1" hangingPunct="1">
              <a:buFont typeface="Wingdings" pitchFamily="2" charset="2"/>
              <a:buNone/>
              <a:defRPr/>
            </a:pPr>
            <a:r>
              <a:rPr lang="en-US" sz="2000" b="1" dirty="0" smtClean="0"/>
              <a:t>Hatchery Steelhead </a:t>
            </a:r>
          </a:p>
          <a:p>
            <a:pPr eaLnBrk="1" hangingPunct="1">
              <a:buFont typeface="Tahoma" panose="020B0604030504040204" pitchFamily="34" charset="0"/>
              <a:buChar char="−"/>
              <a:defRPr/>
            </a:pPr>
            <a:r>
              <a:rPr lang="en-US" sz="1800" dirty="0" smtClean="0"/>
              <a:t>Wenatchee River</a:t>
            </a:r>
          </a:p>
          <a:p>
            <a:pPr eaLnBrk="1" hangingPunct="1">
              <a:buFont typeface="Tahoma" panose="020B0604030504040204" pitchFamily="34" charset="0"/>
              <a:buChar char="−"/>
              <a:defRPr/>
            </a:pPr>
            <a:r>
              <a:rPr lang="en-US" sz="1800" dirty="0" smtClean="0"/>
              <a:t>SARs </a:t>
            </a:r>
            <a:r>
              <a:rPr lang="en-US" sz="1800" dirty="0"/>
              <a:t>averaged </a:t>
            </a:r>
            <a:r>
              <a:rPr lang="en-US" sz="1800" dirty="0" smtClean="0"/>
              <a:t>2.2%</a:t>
            </a:r>
          </a:p>
          <a:p>
            <a:pPr eaLnBrk="1" hangingPunct="1">
              <a:buFont typeface="Tahoma" panose="020B0604030504040204" pitchFamily="34" charset="0"/>
              <a:buChar char="−"/>
              <a:defRPr/>
            </a:pPr>
            <a:endParaRPr lang="en-US" sz="1800" dirty="0"/>
          </a:p>
          <a:p>
            <a:pPr marL="0" indent="0" eaLnBrk="1" hangingPunct="1">
              <a:buFont typeface="Wingdings" pitchFamily="2" charset="2"/>
              <a:buNone/>
              <a:defRPr/>
            </a:pPr>
            <a:endParaRPr lang="en-US" sz="1400" b="1" dirty="0" smtClean="0"/>
          </a:p>
        </p:txBody>
      </p:sp>
      <p:sp>
        <p:nvSpPr>
          <p:cNvPr id="5" name="Slide Number Placeholder 4"/>
          <p:cNvSpPr txBox="1">
            <a:spLocks noGrp="1"/>
          </p:cNvSpPr>
          <p:nvPr/>
        </p:nvSpPr>
        <p:spPr bwMode="auto">
          <a:xfrm>
            <a:off x="6553200" y="6243638"/>
            <a:ext cx="2133600" cy="457200"/>
          </a:xfrm>
          <a:prstGeom prst="rect">
            <a:avLst/>
          </a:prstGeom>
          <a:noFill/>
          <a:extLst/>
        </p:spPr>
        <p:txBody>
          <a:bodyPr/>
          <a:lstStyle/>
          <a:p>
            <a:pPr algn="r">
              <a:defRPr/>
            </a:pPr>
            <a:fld id="{842B5EE6-0018-4183-87C0-53C53F2B24D3}" type="slidenum">
              <a:rPr lang="en-US" sz="1400" b="1">
                <a:effectLst>
                  <a:outerShdw blurRad="38100" dist="38100" dir="2700000" algn="tl">
                    <a:srgbClr val="FFFFFF"/>
                  </a:outerShdw>
                </a:effectLst>
              </a:rPr>
              <a:pPr algn="r">
                <a:defRPr/>
              </a:pPr>
              <a:t>17</a:t>
            </a:fld>
            <a:endParaRPr lang="en-US" sz="1400" b="1" dirty="0">
              <a:effectLst>
                <a:outerShdw blurRad="38100" dist="38100" dir="2700000" algn="tl">
                  <a:srgbClr val="FFFFFF"/>
                </a:outerShdw>
              </a:effectLs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9818" y="114298"/>
            <a:ext cx="5486400" cy="5787737"/>
          </a:xfrm>
          <a:prstGeom prst="rect">
            <a:avLst/>
          </a:prstGeom>
        </p:spPr>
      </p:pic>
    </p:spTree>
    <p:extLst>
      <p:ext uri="{BB962C8B-B14F-4D97-AF65-F5344CB8AC3E}">
        <p14:creationId xmlns:p14="http://schemas.microsoft.com/office/powerpoint/2010/main" val="13633217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9818" y="114298"/>
            <a:ext cx="5486400" cy="5787737"/>
          </a:xfrm>
          <a:prstGeom prst="rect">
            <a:avLst/>
          </a:prstGeom>
        </p:spPr>
      </p:pic>
      <p:sp>
        <p:nvSpPr>
          <p:cNvPr id="6" name="Title 5"/>
          <p:cNvSpPr>
            <a:spLocks noGrp="1"/>
          </p:cNvSpPr>
          <p:nvPr>
            <p:ph type="title" idx="4294967295"/>
          </p:nvPr>
        </p:nvSpPr>
        <p:spPr>
          <a:xfrm>
            <a:off x="168275" y="114299"/>
            <a:ext cx="3373415" cy="993283"/>
          </a:xfrm>
        </p:spPr>
        <p:txBody>
          <a:bodyPr anchor="t"/>
          <a:lstStyle/>
          <a:p>
            <a:pPr eaLnBrk="1" hangingPunct="1">
              <a:defRPr/>
            </a:pPr>
            <a:r>
              <a:rPr lang="en-US" sz="2400" dirty="0"/>
              <a:t>MCN to BON </a:t>
            </a:r>
            <a:r>
              <a:rPr lang="en-US" sz="2400" dirty="0" smtClean="0"/>
              <a:t>SARs</a:t>
            </a:r>
            <a:br>
              <a:rPr lang="en-US" sz="2400" dirty="0" smtClean="0"/>
            </a:br>
            <a:r>
              <a:rPr lang="en-US" sz="2400" dirty="0" smtClean="0"/>
              <a:t>Steelhead</a:t>
            </a:r>
          </a:p>
        </p:txBody>
      </p:sp>
      <p:sp>
        <p:nvSpPr>
          <p:cNvPr id="8" name="Text Placeholder 7"/>
          <p:cNvSpPr>
            <a:spLocks noGrp="1"/>
          </p:cNvSpPr>
          <p:nvPr>
            <p:ph type="body" sz="half" idx="4294967295"/>
          </p:nvPr>
        </p:nvSpPr>
        <p:spPr>
          <a:xfrm>
            <a:off x="117811" y="1068946"/>
            <a:ext cx="3810245" cy="5631892"/>
          </a:xfrm>
        </p:spPr>
        <p:txBody>
          <a:bodyPr/>
          <a:lstStyle/>
          <a:p>
            <a:pPr marL="0" indent="0" eaLnBrk="1" hangingPunct="1">
              <a:buFont typeface="Wingdings" pitchFamily="2" charset="2"/>
              <a:buNone/>
              <a:defRPr/>
            </a:pPr>
            <a:r>
              <a:rPr lang="en-US" sz="2000" b="1" dirty="0" smtClean="0"/>
              <a:t>Wild Steelhead </a:t>
            </a:r>
            <a:r>
              <a:rPr lang="en-US" sz="2000" dirty="0" smtClean="0"/>
              <a:t> </a:t>
            </a:r>
          </a:p>
          <a:p>
            <a:pPr eaLnBrk="1" hangingPunct="1">
              <a:buFont typeface="Tahoma" panose="020B0604030504040204" pitchFamily="34" charset="0"/>
              <a:buChar char="−"/>
              <a:defRPr/>
            </a:pPr>
            <a:r>
              <a:rPr lang="en-US" sz="1800" dirty="0" smtClean="0"/>
              <a:t>Aggregate </a:t>
            </a:r>
          </a:p>
          <a:p>
            <a:pPr eaLnBrk="1" hangingPunct="1">
              <a:buFont typeface="Tahoma" panose="020B0604030504040204" pitchFamily="34" charset="0"/>
              <a:buChar char="−"/>
              <a:defRPr/>
            </a:pPr>
            <a:r>
              <a:rPr lang="en-US" sz="1800" dirty="0" smtClean="0"/>
              <a:t>SARs averaged 3.7%</a:t>
            </a:r>
          </a:p>
          <a:p>
            <a:pPr eaLnBrk="1" hangingPunct="1">
              <a:buFont typeface="Tahoma" panose="020B0604030504040204" pitchFamily="34" charset="0"/>
              <a:buChar char="−"/>
              <a:defRPr/>
            </a:pPr>
            <a:r>
              <a:rPr lang="en-US" sz="1800" dirty="0">
                <a:solidFill>
                  <a:srgbClr val="FF0000"/>
                </a:solidFill>
              </a:rPr>
              <a:t>SARs also available for Rocky Reach to Bonneville</a:t>
            </a:r>
          </a:p>
          <a:p>
            <a:pPr eaLnBrk="1" hangingPunct="1">
              <a:buFont typeface="Tahoma" panose="020B0604030504040204" pitchFamily="34" charset="0"/>
              <a:buChar char="−"/>
              <a:defRPr/>
            </a:pPr>
            <a:endParaRPr lang="en-US" sz="1800" dirty="0" smtClean="0"/>
          </a:p>
          <a:p>
            <a:pPr marL="0" indent="0" eaLnBrk="1" hangingPunct="1">
              <a:buFont typeface="Wingdings" pitchFamily="2" charset="2"/>
              <a:buNone/>
              <a:defRPr/>
            </a:pPr>
            <a:endParaRPr lang="en-US" sz="1800" dirty="0" smtClean="0">
              <a:solidFill>
                <a:srgbClr val="FF3300"/>
              </a:solidFill>
              <a:effectLst>
                <a:outerShdw blurRad="38100" dist="38100" dir="2700000" algn="tl">
                  <a:srgbClr val="000000"/>
                </a:outerShdw>
              </a:effectLst>
            </a:endParaRPr>
          </a:p>
          <a:p>
            <a:pPr marL="0" indent="0" eaLnBrk="1" hangingPunct="1">
              <a:buFont typeface="Wingdings" pitchFamily="2" charset="2"/>
              <a:buNone/>
              <a:defRPr/>
            </a:pPr>
            <a:endParaRPr lang="en-US" sz="1800" dirty="0" smtClean="0">
              <a:solidFill>
                <a:srgbClr val="FF3300"/>
              </a:solidFill>
              <a:effectLst>
                <a:outerShdw blurRad="38100" dist="38100" dir="2700000" algn="tl">
                  <a:srgbClr val="000000"/>
                </a:outerShdw>
              </a:effectLst>
            </a:endParaRPr>
          </a:p>
          <a:p>
            <a:pPr marL="0" indent="0" eaLnBrk="1" hangingPunct="1">
              <a:buFont typeface="Wingdings" pitchFamily="2" charset="2"/>
              <a:buNone/>
              <a:defRPr/>
            </a:pPr>
            <a:endParaRPr lang="en-US" sz="2000" b="1" dirty="0" smtClean="0"/>
          </a:p>
          <a:p>
            <a:pPr marL="0" indent="0" eaLnBrk="1" hangingPunct="1">
              <a:buFont typeface="Wingdings" pitchFamily="2" charset="2"/>
              <a:buNone/>
              <a:defRPr/>
            </a:pPr>
            <a:endParaRPr lang="en-US" sz="2000" b="1" dirty="0"/>
          </a:p>
          <a:p>
            <a:pPr marL="0" indent="0" eaLnBrk="1" hangingPunct="1">
              <a:buFont typeface="Wingdings" pitchFamily="2" charset="2"/>
              <a:buNone/>
              <a:defRPr/>
            </a:pPr>
            <a:r>
              <a:rPr lang="en-US" sz="2000" b="1" dirty="0" smtClean="0">
                <a:solidFill>
                  <a:schemeClr val="bg2">
                    <a:lumMod val="60000"/>
                    <a:lumOff val="40000"/>
                  </a:schemeClr>
                </a:solidFill>
              </a:rPr>
              <a:t>Hatchery Steelhead </a:t>
            </a:r>
          </a:p>
          <a:p>
            <a:pPr eaLnBrk="1" hangingPunct="1">
              <a:buClr>
                <a:schemeClr val="tx2">
                  <a:lumMod val="50000"/>
                  <a:lumOff val="50000"/>
                </a:schemeClr>
              </a:buClr>
              <a:buFont typeface="Tahoma" panose="020B0604030504040204" pitchFamily="34" charset="0"/>
              <a:buChar char="−"/>
              <a:defRPr/>
            </a:pPr>
            <a:r>
              <a:rPr lang="en-US" sz="1800" dirty="0" smtClean="0">
                <a:solidFill>
                  <a:schemeClr val="bg2">
                    <a:lumMod val="60000"/>
                    <a:lumOff val="40000"/>
                  </a:schemeClr>
                </a:solidFill>
              </a:rPr>
              <a:t>Wenatchee River</a:t>
            </a:r>
          </a:p>
          <a:p>
            <a:pPr eaLnBrk="1" hangingPunct="1">
              <a:buClr>
                <a:schemeClr val="tx2">
                  <a:lumMod val="50000"/>
                  <a:lumOff val="50000"/>
                </a:schemeClr>
              </a:buClr>
              <a:buFont typeface="Tahoma" panose="020B0604030504040204" pitchFamily="34" charset="0"/>
              <a:buChar char="−"/>
              <a:defRPr/>
            </a:pPr>
            <a:r>
              <a:rPr lang="en-US" sz="1800" dirty="0" smtClean="0">
                <a:solidFill>
                  <a:schemeClr val="bg2">
                    <a:lumMod val="60000"/>
                    <a:lumOff val="40000"/>
                  </a:schemeClr>
                </a:solidFill>
              </a:rPr>
              <a:t>SARs </a:t>
            </a:r>
            <a:r>
              <a:rPr lang="en-US" sz="1800" dirty="0">
                <a:solidFill>
                  <a:schemeClr val="bg2">
                    <a:lumMod val="60000"/>
                    <a:lumOff val="40000"/>
                  </a:schemeClr>
                </a:solidFill>
              </a:rPr>
              <a:t>averaged 2.2</a:t>
            </a:r>
            <a:r>
              <a:rPr lang="en-US" sz="1800" dirty="0" smtClean="0">
                <a:solidFill>
                  <a:schemeClr val="bg2">
                    <a:lumMod val="60000"/>
                    <a:lumOff val="40000"/>
                  </a:schemeClr>
                </a:solidFill>
              </a:rPr>
              <a:t>%</a:t>
            </a:r>
          </a:p>
          <a:p>
            <a:pPr eaLnBrk="1" hangingPunct="1">
              <a:buFont typeface="Tahoma" panose="020B0604030504040204" pitchFamily="34" charset="0"/>
              <a:buChar char="−"/>
              <a:defRPr/>
            </a:pPr>
            <a:endParaRPr lang="en-US" sz="1800" dirty="0">
              <a:solidFill>
                <a:schemeClr val="bg2">
                  <a:lumMod val="60000"/>
                  <a:lumOff val="40000"/>
                </a:schemeClr>
              </a:solidFill>
            </a:endParaRPr>
          </a:p>
          <a:p>
            <a:pPr marL="0" indent="0" eaLnBrk="1" hangingPunct="1">
              <a:buFont typeface="Wingdings" pitchFamily="2" charset="2"/>
              <a:buNone/>
              <a:defRPr/>
            </a:pPr>
            <a:endParaRPr lang="en-US" sz="1400" b="1" dirty="0" smtClean="0"/>
          </a:p>
        </p:txBody>
      </p:sp>
      <p:sp>
        <p:nvSpPr>
          <p:cNvPr id="5" name="Slide Number Placeholder 4"/>
          <p:cNvSpPr txBox="1">
            <a:spLocks noGrp="1"/>
          </p:cNvSpPr>
          <p:nvPr/>
        </p:nvSpPr>
        <p:spPr bwMode="auto">
          <a:xfrm>
            <a:off x="6553200" y="6243638"/>
            <a:ext cx="2133600" cy="457200"/>
          </a:xfrm>
          <a:prstGeom prst="rect">
            <a:avLst/>
          </a:prstGeom>
          <a:noFill/>
          <a:extLst/>
        </p:spPr>
        <p:txBody>
          <a:bodyPr/>
          <a:lstStyle/>
          <a:p>
            <a:pPr algn="r">
              <a:defRPr/>
            </a:pPr>
            <a:fld id="{842B5EE6-0018-4183-87C0-53C53F2B24D3}" type="slidenum">
              <a:rPr lang="en-US" sz="1400" b="1">
                <a:effectLst>
                  <a:outerShdw blurRad="38100" dist="38100" dir="2700000" algn="tl">
                    <a:srgbClr val="FFFFFF"/>
                  </a:outerShdw>
                </a:effectLst>
              </a:rPr>
              <a:pPr algn="r">
                <a:defRPr/>
              </a:pPr>
              <a:t>18</a:t>
            </a:fld>
            <a:endParaRPr lang="en-US" sz="1400" b="1" dirty="0">
              <a:effectLst>
                <a:outerShdw blurRad="38100" dist="38100" dir="2700000" algn="tl">
                  <a:srgbClr val="FFFFFF"/>
                </a:outerShdw>
              </a:effectLst>
            </a:endParaRPr>
          </a:p>
        </p:txBody>
      </p:sp>
      <p:sp>
        <p:nvSpPr>
          <p:cNvPr id="2" name="Rectangle 1"/>
          <p:cNvSpPr/>
          <p:nvPr/>
        </p:nvSpPr>
        <p:spPr bwMode="auto">
          <a:xfrm>
            <a:off x="3703587" y="120622"/>
            <a:ext cx="5209504" cy="2756079"/>
          </a:xfrm>
          <a:prstGeom prst="rect">
            <a:avLst/>
          </a:prstGeom>
          <a:noFill/>
          <a:ln w="47625" cap="flat" cmpd="sng" algn="ctr">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chemeClr val="tx1"/>
              </a:buClr>
              <a:buSzTx/>
              <a:buFontTx/>
              <a:buNone/>
              <a:tabLst/>
            </a:pPr>
            <a:endParaRPr kumimoji="0" lang="en-US" sz="1800" b="0" i="0" u="none" strike="noStrike" cap="none" normalizeH="0" baseline="0" dirty="0" smtClean="0">
              <a:ln>
                <a:noFill/>
              </a:ln>
              <a:solidFill>
                <a:schemeClr val="tx1"/>
              </a:solidFill>
              <a:effectLst>
                <a:outerShdw blurRad="38100" dist="38100" dir="2700000" algn="tl">
                  <a:srgbClr val="000000">
                    <a:alpha val="43137"/>
                  </a:srgbClr>
                </a:outerShdw>
              </a:effectLst>
              <a:latin typeface="Tahoma" pitchFamily="34" charset="0"/>
            </a:endParaRPr>
          </a:p>
        </p:txBody>
      </p:sp>
      <p:sp>
        <p:nvSpPr>
          <p:cNvPr id="7" name="Rectangle 6"/>
          <p:cNvSpPr/>
          <p:nvPr/>
        </p:nvSpPr>
        <p:spPr bwMode="auto">
          <a:xfrm>
            <a:off x="3648851" y="2958610"/>
            <a:ext cx="5318975" cy="2943426"/>
          </a:xfrm>
          <a:prstGeom prst="rect">
            <a:avLst/>
          </a:prstGeom>
          <a:solidFill>
            <a:schemeClr val="bg1">
              <a:alpha val="50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chemeClr val="tx1"/>
              </a:buClr>
              <a:buSzTx/>
              <a:buFontTx/>
              <a:buNone/>
              <a:tabLst/>
            </a:pPr>
            <a:endParaRPr kumimoji="0" lang="en-US" sz="1800" b="0" i="0" u="none" strike="noStrike" cap="none" normalizeH="0" baseline="0" dirty="0" smtClean="0">
              <a:ln>
                <a:noFill/>
              </a:ln>
              <a:solidFill>
                <a:schemeClr val="tx1"/>
              </a:solidFill>
              <a:effectLst>
                <a:outerShdw blurRad="38100" dist="38100" dir="2700000" algn="tl">
                  <a:srgbClr val="000000">
                    <a:alpha val="43137"/>
                  </a:srgbClr>
                </a:outerShdw>
              </a:effectLst>
              <a:latin typeface="Tahoma" pitchFamily="34" charset="0"/>
            </a:endParaRPr>
          </a:p>
        </p:txBody>
      </p:sp>
    </p:spTree>
    <p:extLst>
      <p:ext uri="{BB962C8B-B14F-4D97-AF65-F5344CB8AC3E}">
        <p14:creationId xmlns:p14="http://schemas.microsoft.com/office/powerpoint/2010/main" val="11126963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245803" y="5910061"/>
            <a:ext cx="8770512" cy="667153"/>
          </a:xfrm>
        </p:spPr>
        <p:txBody>
          <a:bodyPr/>
          <a:lstStyle/>
          <a:p>
            <a:pPr marL="285750" indent="-285750" eaLnBrk="1" hangingPunct="1">
              <a:spcBef>
                <a:spcPts val="600"/>
              </a:spcBef>
              <a:spcAft>
                <a:spcPts val="600"/>
              </a:spcAft>
              <a:buFont typeface="Arial" panose="020B0604020202020204" pitchFamily="34" charset="0"/>
              <a:buChar char="•"/>
              <a:defRPr/>
            </a:pPr>
            <a:r>
              <a:rPr lang="en-US" sz="2000" dirty="0" smtClean="0"/>
              <a:t>SARs </a:t>
            </a:r>
            <a:r>
              <a:rPr lang="en-US" sz="2000" dirty="0"/>
              <a:t>for </a:t>
            </a:r>
            <a:r>
              <a:rPr lang="en-US" sz="2000" dirty="0">
                <a:solidFill>
                  <a:srgbClr val="FF0000"/>
                </a:solidFill>
              </a:rPr>
              <a:t>RRE to BON </a:t>
            </a:r>
            <a:r>
              <a:rPr lang="en-US" sz="2000" dirty="0"/>
              <a:t>are </a:t>
            </a:r>
            <a:r>
              <a:rPr lang="en-US" sz="2000" dirty="0" smtClean="0"/>
              <a:t>lower </a:t>
            </a:r>
            <a:r>
              <a:rPr lang="en-US" sz="2000" dirty="0"/>
              <a:t>than those </a:t>
            </a:r>
            <a:r>
              <a:rPr lang="en-US" sz="2000" dirty="0" smtClean="0"/>
              <a:t>for </a:t>
            </a:r>
            <a:r>
              <a:rPr lang="en-US" sz="2000" dirty="0"/>
              <a:t>MCN to </a:t>
            </a:r>
            <a:r>
              <a:rPr lang="en-US" sz="2000" dirty="0" smtClean="0"/>
              <a:t>BON</a:t>
            </a:r>
          </a:p>
        </p:txBody>
      </p:sp>
      <p:sp>
        <p:nvSpPr>
          <p:cNvPr id="5" name="Slide Number Placeholder 4"/>
          <p:cNvSpPr>
            <a:spLocks noGrp="1"/>
          </p:cNvSpPr>
          <p:nvPr>
            <p:ph type="sldNum" sz="quarter" idx="11"/>
          </p:nvPr>
        </p:nvSpPr>
        <p:spPr/>
        <p:txBody>
          <a:bodyPr/>
          <a:lstStyle/>
          <a:p>
            <a:pPr>
              <a:defRPr/>
            </a:pPr>
            <a:fld id="{1B2554E1-6C81-481E-A75D-EFA8A7C73535}" type="slidenum">
              <a:rPr lang="en-US"/>
              <a:pPr>
                <a:defRPr/>
              </a:pPr>
              <a:t>19</a:t>
            </a:fld>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292" y="134215"/>
            <a:ext cx="7721745" cy="5846314"/>
          </a:xfrm>
          <a:prstGeom prst="rect">
            <a:avLst/>
          </a:prstGeom>
        </p:spPr>
      </p:pic>
      <p:pic>
        <p:nvPicPr>
          <p:cNvPr id="6" name="Picture 5"/>
          <p:cNvPicPr>
            <a:picLocks noChangeAspect="1"/>
          </p:cNvPicPr>
          <p:nvPr/>
        </p:nvPicPr>
        <p:blipFill rotWithShape="1">
          <a:blip r:embed="rId4"/>
          <a:srcRect l="70959" t="17382" r="9535" b="70222"/>
          <a:stretch/>
        </p:blipFill>
        <p:spPr>
          <a:xfrm>
            <a:off x="6197599" y="1293091"/>
            <a:ext cx="1597891" cy="692728"/>
          </a:xfrm>
          <a:prstGeom prst="rect">
            <a:avLst/>
          </a:prstGeom>
        </p:spPr>
      </p:pic>
    </p:spTree>
    <p:extLst>
      <p:ext uri="{BB962C8B-B14F-4D97-AF65-F5344CB8AC3E}">
        <p14:creationId xmlns:p14="http://schemas.microsoft.com/office/powerpoint/2010/main" val="41496387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0" dirty="0" smtClean="0">
                <a:effectLst/>
                <a:latin typeface="Calibri" panose="020F0502020204030204" pitchFamily="34" charset="0"/>
                <a:cs typeface="Calibri" panose="020F0502020204030204" pitchFamily="34" charset="0"/>
              </a:rPr>
              <a:t>Presentation Outline</a:t>
            </a:r>
            <a:endParaRPr lang="en-US" b="0" dirty="0">
              <a:effectLst/>
              <a:latin typeface="Calibri" panose="020F0502020204030204" pitchFamily="34" charset="0"/>
              <a:cs typeface="Calibri" panose="020F0502020204030204" pitchFamily="34" charset="0"/>
            </a:endParaRPr>
          </a:p>
        </p:txBody>
      </p:sp>
      <p:sp>
        <p:nvSpPr>
          <p:cNvPr id="4" name="Content Placeholder 3"/>
          <p:cNvSpPr>
            <a:spLocks noGrp="1"/>
          </p:cNvSpPr>
          <p:nvPr>
            <p:ph idx="1"/>
          </p:nvPr>
        </p:nvSpPr>
        <p:spPr>
          <a:xfrm>
            <a:off x="198304" y="1600200"/>
            <a:ext cx="8791460" cy="4530725"/>
          </a:xfrm>
        </p:spPr>
        <p:txBody>
          <a:bodyPr/>
          <a:lstStyle/>
          <a:p>
            <a:pPr>
              <a:lnSpc>
                <a:spcPct val="150000"/>
              </a:lnSpc>
              <a:buFont typeface="Arial" panose="020B0604020202020204" pitchFamily="34" charset="0"/>
              <a:buChar char="•"/>
            </a:pPr>
            <a:r>
              <a:rPr lang="en-US" sz="3000" dirty="0" smtClean="0">
                <a:latin typeface="Calibri" panose="020F0502020204030204" pitchFamily="34" charset="0"/>
                <a:cs typeface="Calibri" panose="020F0502020204030204" pitchFamily="34" charset="0"/>
              </a:rPr>
              <a:t>Objectives </a:t>
            </a:r>
            <a:r>
              <a:rPr lang="en-US" sz="3000" dirty="0" smtClean="0">
                <a:latin typeface="Calibri" panose="020F0502020204030204" pitchFamily="34" charset="0"/>
                <a:cs typeface="Calibri" panose="020F0502020204030204" pitchFamily="34" charset="0"/>
              </a:rPr>
              <a:t>Juvenile </a:t>
            </a:r>
            <a:r>
              <a:rPr lang="en-US" sz="3000" dirty="0" smtClean="0">
                <a:latin typeface="Calibri" panose="020F0502020204030204" pitchFamily="34" charset="0"/>
                <a:cs typeface="Calibri" panose="020F0502020204030204" pitchFamily="34" charset="0"/>
              </a:rPr>
              <a:t>Metrics &amp; Reach Survivals</a:t>
            </a:r>
          </a:p>
          <a:p>
            <a:pPr>
              <a:lnSpc>
                <a:spcPct val="150000"/>
              </a:lnSpc>
              <a:buFont typeface="Arial" panose="020B0604020202020204" pitchFamily="34" charset="0"/>
              <a:buChar char="•"/>
            </a:pPr>
            <a:r>
              <a:rPr lang="en-US" sz="3000" dirty="0" smtClean="0">
                <a:latin typeface="Calibri" panose="020F0502020204030204" pitchFamily="34" charset="0"/>
                <a:cs typeface="Calibri" panose="020F0502020204030204" pitchFamily="34" charset="0"/>
              </a:rPr>
              <a:t>Smolt-to-Adult Returns (SARs)</a:t>
            </a:r>
          </a:p>
          <a:p>
            <a:pPr>
              <a:lnSpc>
                <a:spcPct val="150000"/>
              </a:lnSpc>
              <a:buFont typeface="Arial" panose="020B0604020202020204" pitchFamily="34" charset="0"/>
              <a:buChar char="•"/>
            </a:pPr>
            <a:r>
              <a:rPr lang="en-US" sz="3000" dirty="0" smtClean="0">
                <a:latin typeface="Calibri" panose="020F0502020204030204" pitchFamily="34" charset="0"/>
                <a:cs typeface="Calibri" panose="020F0502020204030204" pitchFamily="34" charset="0"/>
              </a:rPr>
              <a:t>Conclusions</a:t>
            </a:r>
            <a:endParaRPr lang="en-US" sz="3000" dirty="0" smtClean="0">
              <a:latin typeface="Calibri" panose="020F0502020204030204" pitchFamily="34" charset="0"/>
              <a:cs typeface="Calibri" panose="020F0502020204030204" pitchFamily="34" charset="0"/>
            </a:endParaRPr>
          </a:p>
          <a:p>
            <a:pPr>
              <a:buFont typeface="Arial" panose="020B0604020202020204" pitchFamily="34" charset="0"/>
              <a:buChar char="•"/>
            </a:pPr>
            <a:endParaRPr lang="en-US" dirty="0" smtClean="0"/>
          </a:p>
          <a:p>
            <a:pPr>
              <a:buFont typeface="Arial" panose="020B0604020202020204" pitchFamily="34" charset="0"/>
              <a:buChar char="•"/>
            </a:pPr>
            <a:endParaRPr lang="en-US" dirty="0" smtClean="0"/>
          </a:p>
          <a:p>
            <a:endParaRPr lang="en-US" dirty="0" smtClean="0"/>
          </a:p>
          <a:p>
            <a:endParaRPr lang="en-US" dirty="0"/>
          </a:p>
        </p:txBody>
      </p:sp>
      <p:sp>
        <p:nvSpPr>
          <p:cNvPr id="2" name="Slide Number Placeholder 1"/>
          <p:cNvSpPr>
            <a:spLocks noGrp="1"/>
          </p:cNvSpPr>
          <p:nvPr>
            <p:ph type="sldNum" sz="quarter" idx="11"/>
          </p:nvPr>
        </p:nvSpPr>
        <p:spPr/>
        <p:txBody>
          <a:bodyPr/>
          <a:lstStyle/>
          <a:p>
            <a:pPr>
              <a:defRPr/>
            </a:pPr>
            <a:fld id="{2EAF8323-48F9-4DF0-89A0-1C353122B7F8}" type="slidenum">
              <a:rPr lang="en-US" smtClean="0"/>
              <a:pPr>
                <a:defRPr/>
              </a:pPr>
              <a:t>2</a:t>
            </a:fld>
            <a:endParaRPr lang="en-US" dirty="0"/>
          </a:p>
        </p:txBody>
      </p:sp>
    </p:spTree>
    <p:extLst>
      <p:ext uri="{BB962C8B-B14F-4D97-AF65-F5344CB8AC3E}">
        <p14:creationId xmlns:p14="http://schemas.microsoft.com/office/powerpoint/2010/main" val="12306549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idx="4294967295"/>
          </p:nvPr>
        </p:nvSpPr>
        <p:spPr>
          <a:xfrm>
            <a:off x="168275" y="114299"/>
            <a:ext cx="3694808" cy="993283"/>
          </a:xfrm>
        </p:spPr>
        <p:txBody>
          <a:bodyPr anchor="t"/>
          <a:lstStyle/>
          <a:p>
            <a:pPr eaLnBrk="1" hangingPunct="1">
              <a:defRPr/>
            </a:pPr>
            <a:r>
              <a:rPr lang="en-US" sz="2400" dirty="0"/>
              <a:t>MCN to BON </a:t>
            </a:r>
            <a:r>
              <a:rPr lang="en-US" sz="2400" dirty="0" smtClean="0"/>
              <a:t>SARs</a:t>
            </a:r>
            <a:br>
              <a:rPr lang="en-US" sz="2400" dirty="0" smtClean="0"/>
            </a:br>
            <a:r>
              <a:rPr lang="en-US" sz="2400" dirty="0" smtClean="0"/>
              <a:t>Wild Sockeye</a:t>
            </a:r>
          </a:p>
        </p:txBody>
      </p:sp>
      <p:sp>
        <p:nvSpPr>
          <p:cNvPr id="8" name="Text Placeholder 7"/>
          <p:cNvSpPr>
            <a:spLocks noGrp="1"/>
          </p:cNvSpPr>
          <p:nvPr>
            <p:ph type="body" sz="half" idx="4294967295"/>
          </p:nvPr>
        </p:nvSpPr>
        <p:spPr>
          <a:xfrm>
            <a:off x="117812" y="1068946"/>
            <a:ext cx="3355062" cy="5631892"/>
          </a:xfrm>
        </p:spPr>
        <p:txBody>
          <a:bodyPr/>
          <a:lstStyle/>
          <a:p>
            <a:pPr marL="0" indent="0" eaLnBrk="1" hangingPunct="1">
              <a:buFont typeface="Wingdings" pitchFamily="2" charset="2"/>
              <a:buNone/>
              <a:defRPr/>
            </a:pPr>
            <a:r>
              <a:rPr lang="en-US" sz="2000" b="1" dirty="0" smtClean="0"/>
              <a:t>Wenatchee Sockeye </a:t>
            </a:r>
            <a:r>
              <a:rPr lang="en-US" sz="2000" dirty="0" smtClean="0"/>
              <a:t> </a:t>
            </a:r>
          </a:p>
          <a:p>
            <a:pPr eaLnBrk="1" hangingPunct="1">
              <a:buFont typeface="Tahoma" panose="020B0604030504040204" pitchFamily="34" charset="0"/>
              <a:buChar char="−"/>
              <a:defRPr/>
            </a:pPr>
            <a:r>
              <a:rPr lang="en-US" sz="1800" dirty="0" smtClean="0"/>
              <a:t>SARs averaged 1.8%</a:t>
            </a:r>
          </a:p>
          <a:p>
            <a:pPr marL="0" indent="0" eaLnBrk="1" hangingPunct="1">
              <a:buFont typeface="Wingdings" pitchFamily="2" charset="2"/>
              <a:buNone/>
              <a:defRPr/>
            </a:pPr>
            <a:endParaRPr lang="en-US" sz="1800" dirty="0" smtClean="0">
              <a:solidFill>
                <a:srgbClr val="FF3300"/>
              </a:solidFill>
              <a:effectLst>
                <a:outerShdw blurRad="38100" dist="38100" dir="2700000" algn="tl">
                  <a:srgbClr val="000000"/>
                </a:outerShdw>
              </a:effectLst>
            </a:endParaRPr>
          </a:p>
          <a:p>
            <a:pPr marL="0" indent="0" eaLnBrk="1" hangingPunct="1">
              <a:buFont typeface="Wingdings" pitchFamily="2" charset="2"/>
              <a:buNone/>
              <a:defRPr/>
            </a:pPr>
            <a:endParaRPr lang="en-US" sz="1800" dirty="0" smtClean="0">
              <a:solidFill>
                <a:srgbClr val="FF3300"/>
              </a:solidFill>
              <a:effectLst>
                <a:outerShdw blurRad="38100" dist="38100" dir="2700000" algn="tl">
                  <a:srgbClr val="000000"/>
                </a:outerShdw>
              </a:effectLst>
            </a:endParaRPr>
          </a:p>
          <a:p>
            <a:pPr marL="0" indent="0" eaLnBrk="1" hangingPunct="1">
              <a:buFont typeface="Wingdings" pitchFamily="2" charset="2"/>
              <a:buNone/>
              <a:defRPr/>
            </a:pPr>
            <a:endParaRPr lang="en-US" sz="2000" b="1" dirty="0" smtClean="0"/>
          </a:p>
          <a:p>
            <a:pPr marL="0" indent="0" eaLnBrk="1" hangingPunct="1">
              <a:buFont typeface="Wingdings" pitchFamily="2" charset="2"/>
              <a:buNone/>
              <a:defRPr/>
            </a:pPr>
            <a:endParaRPr lang="en-US" sz="2000" b="1" dirty="0"/>
          </a:p>
          <a:p>
            <a:pPr marL="0" indent="0" eaLnBrk="1" hangingPunct="1">
              <a:buFont typeface="Wingdings" pitchFamily="2" charset="2"/>
              <a:buNone/>
              <a:defRPr/>
            </a:pPr>
            <a:r>
              <a:rPr lang="en-US" sz="2000" b="1" dirty="0" smtClean="0"/>
              <a:t>Okanogan Sockeye </a:t>
            </a:r>
          </a:p>
          <a:p>
            <a:pPr eaLnBrk="1" hangingPunct="1">
              <a:buFont typeface="Tahoma" panose="020B0604030504040204" pitchFamily="34" charset="0"/>
              <a:buChar char="−"/>
              <a:defRPr/>
            </a:pPr>
            <a:r>
              <a:rPr lang="en-US" sz="1800" dirty="0" smtClean="0"/>
              <a:t>SARs </a:t>
            </a:r>
            <a:r>
              <a:rPr lang="en-US" sz="1800" dirty="0"/>
              <a:t>averaged </a:t>
            </a:r>
            <a:r>
              <a:rPr lang="en-US" sz="1800" dirty="0" smtClean="0"/>
              <a:t>2.1%</a:t>
            </a:r>
          </a:p>
          <a:p>
            <a:pPr marL="0" indent="0" eaLnBrk="1" hangingPunct="1">
              <a:buNone/>
              <a:defRPr/>
            </a:pPr>
            <a:endParaRPr lang="en-US" sz="1800" dirty="0"/>
          </a:p>
          <a:p>
            <a:pPr marL="0" indent="0" eaLnBrk="1" hangingPunct="1">
              <a:buFont typeface="Wingdings" pitchFamily="2" charset="2"/>
              <a:buNone/>
              <a:defRPr/>
            </a:pPr>
            <a:endParaRPr lang="en-US" sz="1400" b="1" dirty="0" smtClean="0"/>
          </a:p>
        </p:txBody>
      </p:sp>
      <p:sp>
        <p:nvSpPr>
          <p:cNvPr id="5" name="Slide Number Placeholder 4"/>
          <p:cNvSpPr txBox="1">
            <a:spLocks noGrp="1"/>
          </p:cNvSpPr>
          <p:nvPr/>
        </p:nvSpPr>
        <p:spPr bwMode="auto">
          <a:xfrm>
            <a:off x="6553200" y="6243638"/>
            <a:ext cx="2133600" cy="457200"/>
          </a:xfrm>
          <a:prstGeom prst="rect">
            <a:avLst/>
          </a:prstGeom>
          <a:noFill/>
          <a:extLst/>
        </p:spPr>
        <p:txBody>
          <a:bodyPr/>
          <a:lstStyle/>
          <a:p>
            <a:pPr algn="r">
              <a:defRPr/>
            </a:pPr>
            <a:fld id="{842B5EE6-0018-4183-87C0-53C53F2B24D3}" type="slidenum">
              <a:rPr lang="en-US" sz="1400" b="1">
                <a:effectLst>
                  <a:outerShdw blurRad="38100" dist="38100" dir="2700000" algn="tl">
                    <a:srgbClr val="FFFFFF"/>
                  </a:outerShdw>
                </a:effectLst>
              </a:rPr>
              <a:pPr algn="r">
                <a:defRPr/>
              </a:pPr>
              <a:t>20</a:t>
            </a:fld>
            <a:endParaRPr lang="en-US" sz="1400" b="1" dirty="0">
              <a:effectLst>
                <a:outerShdw blurRad="38100" dist="38100" dir="2700000" algn="tl">
                  <a:srgbClr val="FFFFFF"/>
                </a:outerShdw>
              </a:effectLst>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3337" y="114299"/>
            <a:ext cx="5486400" cy="5486400"/>
          </a:xfrm>
          <a:prstGeom prst="rect">
            <a:avLst/>
          </a:prstGeom>
        </p:spPr>
      </p:pic>
    </p:spTree>
    <p:extLst>
      <p:ext uri="{BB962C8B-B14F-4D97-AF65-F5344CB8AC3E}">
        <p14:creationId xmlns:p14="http://schemas.microsoft.com/office/powerpoint/2010/main" val="13237188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3337" y="114299"/>
            <a:ext cx="5486400" cy="5486400"/>
          </a:xfrm>
          <a:prstGeom prst="rect">
            <a:avLst/>
          </a:prstGeom>
        </p:spPr>
      </p:pic>
      <p:sp>
        <p:nvSpPr>
          <p:cNvPr id="6" name="Title 5"/>
          <p:cNvSpPr>
            <a:spLocks noGrp="1"/>
          </p:cNvSpPr>
          <p:nvPr>
            <p:ph type="title" idx="4294967295"/>
          </p:nvPr>
        </p:nvSpPr>
        <p:spPr>
          <a:xfrm>
            <a:off x="168275" y="114299"/>
            <a:ext cx="3694808" cy="993283"/>
          </a:xfrm>
        </p:spPr>
        <p:txBody>
          <a:bodyPr anchor="t"/>
          <a:lstStyle/>
          <a:p>
            <a:pPr eaLnBrk="1" hangingPunct="1">
              <a:defRPr/>
            </a:pPr>
            <a:r>
              <a:rPr lang="en-US" sz="2400" dirty="0"/>
              <a:t>MCN to BON </a:t>
            </a:r>
            <a:r>
              <a:rPr lang="en-US" sz="2400" dirty="0" smtClean="0"/>
              <a:t>SARs</a:t>
            </a:r>
            <a:br>
              <a:rPr lang="en-US" sz="2400" dirty="0" smtClean="0"/>
            </a:br>
            <a:r>
              <a:rPr lang="en-US" sz="2400" dirty="0" smtClean="0"/>
              <a:t>Wild Sockeye</a:t>
            </a:r>
          </a:p>
        </p:txBody>
      </p:sp>
      <p:sp>
        <p:nvSpPr>
          <p:cNvPr id="8" name="Text Placeholder 7"/>
          <p:cNvSpPr>
            <a:spLocks noGrp="1"/>
          </p:cNvSpPr>
          <p:nvPr>
            <p:ph type="body" sz="half" idx="4294967295"/>
          </p:nvPr>
        </p:nvSpPr>
        <p:spPr>
          <a:xfrm>
            <a:off x="117812" y="1068946"/>
            <a:ext cx="3355062" cy="5631892"/>
          </a:xfrm>
        </p:spPr>
        <p:txBody>
          <a:bodyPr/>
          <a:lstStyle/>
          <a:p>
            <a:pPr marL="0" indent="0" eaLnBrk="1" hangingPunct="1">
              <a:buFont typeface="Wingdings" pitchFamily="2" charset="2"/>
              <a:buNone/>
              <a:defRPr/>
            </a:pPr>
            <a:endParaRPr lang="en-US" sz="2000" b="1" dirty="0" smtClean="0"/>
          </a:p>
          <a:p>
            <a:pPr marL="0" indent="0" eaLnBrk="1" hangingPunct="1">
              <a:buFont typeface="Wingdings" pitchFamily="2" charset="2"/>
              <a:buNone/>
              <a:defRPr/>
            </a:pPr>
            <a:endParaRPr lang="en-US" sz="2000" b="1" dirty="0"/>
          </a:p>
          <a:p>
            <a:pPr marL="0" indent="0" eaLnBrk="1" hangingPunct="1">
              <a:buFont typeface="Wingdings" pitchFamily="2" charset="2"/>
              <a:buNone/>
              <a:defRPr/>
            </a:pPr>
            <a:endParaRPr lang="en-US" sz="2000" b="1" dirty="0" smtClean="0"/>
          </a:p>
          <a:p>
            <a:pPr marL="0" indent="0" eaLnBrk="1" hangingPunct="1">
              <a:buFont typeface="Wingdings" pitchFamily="2" charset="2"/>
              <a:buNone/>
              <a:defRPr/>
            </a:pPr>
            <a:endParaRPr lang="en-US" sz="2000" b="1" dirty="0"/>
          </a:p>
          <a:p>
            <a:pPr marL="0" indent="0" eaLnBrk="1" hangingPunct="1">
              <a:buFont typeface="Wingdings" pitchFamily="2" charset="2"/>
              <a:buNone/>
              <a:defRPr/>
            </a:pPr>
            <a:endParaRPr lang="en-US" sz="2000" b="1" dirty="0" smtClean="0"/>
          </a:p>
          <a:p>
            <a:pPr marL="0" indent="0" eaLnBrk="1" hangingPunct="1">
              <a:buFont typeface="Wingdings" pitchFamily="2" charset="2"/>
              <a:buNone/>
              <a:defRPr/>
            </a:pPr>
            <a:endParaRPr lang="en-US" sz="2000" b="1" dirty="0"/>
          </a:p>
          <a:p>
            <a:pPr marL="0" indent="0" eaLnBrk="1" hangingPunct="1">
              <a:buFont typeface="Wingdings" pitchFamily="2" charset="2"/>
              <a:buNone/>
              <a:defRPr/>
            </a:pPr>
            <a:r>
              <a:rPr lang="en-US" sz="2000" b="1" dirty="0" smtClean="0"/>
              <a:t>Okanogan Sockeye </a:t>
            </a:r>
          </a:p>
          <a:p>
            <a:pPr eaLnBrk="1" hangingPunct="1">
              <a:buFont typeface="Tahoma" panose="020B0604030504040204" pitchFamily="34" charset="0"/>
              <a:buChar char="−"/>
              <a:defRPr/>
            </a:pPr>
            <a:r>
              <a:rPr lang="en-US" sz="1800" dirty="0" smtClean="0"/>
              <a:t>Short time series</a:t>
            </a:r>
            <a:endParaRPr lang="en-US" sz="1800" dirty="0"/>
          </a:p>
          <a:p>
            <a:pPr eaLnBrk="1" hangingPunct="1">
              <a:buFont typeface="Tahoma" panose="020B0604030504040204" pitchFamily="34" charset="0"/>
              <a:buChar char="−"/>
              <a:defRPr/>
            </a:pPr>
            <a:r>
              <a:rPr lang="en-US" sz="1800" dirty="0" smtClean="0"/>
              <a:t>SARs </a:t>
            </a:r>
            <a:r>
              <a:rPr lang="en-US" sz="1800" dirty="0"/>
              <a:t>averaged </a:t>
            </a:r>
            <a:r>
              <a:rPr lang="en-US" sz="1800" dirty="0" smtClean="0"/>
              <a:t>2.1%</a:t>
            </a:r>
          </a:p>
          <a:p>
            <a:pPr eaLnBrk="1" hangingPunct="1">
              <a:buFont typeface="Tahoma" panose="020B0604030504040204" pitchFamily="34" charset="0"/>
              <a:buChar char="−"/>
              <a:defRPr/>
            </a:pPr>
            <a:r>
              <a:rPr lang="en-US" sz="1800" dirty="0" smtClean="0">
                <a:solidFill>
                  <a:srgbClr val="FF0000"/>
                </a:solidFill>
              </a:rPr>
              <a:t>SARs also available for Rocky Reach to Bonneville</a:t>
            </a:r>
          </a:p>
          <a:p>
            <a:pPr eaLnBrk="1" hangingPunct="1">
              <a:buFont typeface="Tahoma" panose="020B0604030504040204" pitchFamily="34" charset="0"/>
              <a:buChar char="−"/>
              <a:defRPr/>
            </a:pPr>
            <a:endParaRPr lang="en-US" sz="1800" dirty="0"/>
          </a:p>
          <a:p>
            <a:pPr marL="0" indent="0" eaLnBrk="1" hangingPunct="1">
              <a:buFont typeface="Wingdings" pitchFamily="2" charset="2"/>
              <a:buNone/>
              <a:defRPr/>
            </a:pPr>
            <a:endParaRPr lang="en-US" sz="1400" b="1" dirty="0" smtClean="0"/>
          </a:p>
        </p:txBody>
      </p:sp>
      <p:sp>
        <p:nvSpPr>
          <p:cNvPr id="5" name="Slide Number Placeholder 4"/>
          <p:cNvSpPr txBox="1">
            <a:spLocks noGrp="1"/>
          </p:cNvSpPr>
          <p:nvPr/>
        </p:nvSpPr>
        <p:spPr bwMode="auto">
          <a:xfrm>
            <a:off x="6553200" y="6243638"/>
            <a:ext cx="2133600" cy="457200"/>
          </a:xfrm>
          <a:prstGeom prst="rect">
            <a:avLst/>
          </a:prstGeom>
          <a:noFill/>
          <a:extLst/>
        </p:spPr>
        <p:txBody>
          <a:bodyPr/>
          <a:lstStyle/>
          <a:p>
            <a:pPr algn="r">
              <a:defRPr/>
            </a:pPr>
            <a:fld id="{842B5EE6-0018-4183-87C0-53C53F2B24D3}" type="slidenum">
              <a:rPr lang="en-US" sz="1400" b="1">
                <a:effectLst>
                  <a:outerShdw blurRad="38100" dist="38100" dir="2700000" algn="tl">
                    <a:srgbClr val="FFFFFF"/>
                  </a:outerShdw>
                </a:effectLst>
              </a:rPr>
              <a:pPr algn="r">
                <a:defRPr/>
              </a:pPr>
              <a:t>21</a:t>
            </a:fld>
            <a:endParaRPr lang="en-US" sz="1400" b="1" dirty="0">
              <a:effectLst>
                <a:outerShdw blurRad="38100" dist="38100" dir="2700000" algn="tl">
                  <a:srgbClr val="FFFFFF"/>
                </a:outerShdw>
              </a:effectLst>
            </a:endParaRPr>
          </a:p>
        </p:txBody>
      </p:sp>
      <p:sp>
        <p:nvSpPr>
          <p:cNvPr id="7" name="Rectangle 6"/>
          <p:cNvSpPr/>
          <p:nvPr/>
        </p:nvSpPr>
        <p:spPr bwMode="auto">
          <a:xfrm>
            <a:off x="3751691" y="114300"/>
            <a:ext cx="5318975" cy="2545774"/>
          </a:xfrm>
          <a:prstGeom prst="rect">
            <a:avLst/>
          </a:prstGeom>
          <a:solidFill>
            <a:schemeClr val="bg1">
              <a:alpha val="50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chemeClr val="tx1"/>
              </a:buClr>
              <a:buSzTx/>
              <a:buFontTx/>
              <a:buNone/>
              <a:tabLst/>
            </a:pPr>
            <a:endParaRPr kumimoji="0" lang="en-US" sz="1800" b="0" i="0" u="none" strike="noStrike" cap="none" normalizeH="0" baseline="0" dirty="0" smtClean="0">
              <a:ln>
                <a:noFill/>
              </a:ln>
              <a:solidFill>
                <a:schemeClr val="tx1"/>
              </a:solidFill>
              <a:effectLst>
                <a:outerShdw blurRad="38100" dist="38100" dir="2700000" algn="tl">
                  <a:srgbClr val="000000">
                    <a:alpha val="43137"/>
                  </a:srgbClr>
                </a:outerShdw>
              </a:effectLst>
              <a:latin typeface="Tahoma" pitchFamily="34" charset="0"/>
            </a:endParaRPr>
          </a:p>
        </p:txBody>
      </p:sp>
      <p:sp>
        <p:nvSpPr>
          <p:cNvPr id="9" name="Rectangle 8"/>
          <p:cNvSpPr/>
          <p:nvPr/>
        </p:nvSpPr>
        <p:spPr bwMode="auto">
          <a:xfrm>
            <a:off x="3800038" y="2764497"/>
            <a:ext cx="5209504" cy="2836202"/>
          </a:xfrm>
          <a:prstGeom prst="rect">
            <a:avLst/>
          </a:prstGeom>
          <a:noFill/>
          <a:ln w="47625" cap="flat" cmpd="sng" algn="ctr">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chemeClr val="tx1"/>
              </a:buClr>
              <a:buSzTx/>
              <a:buFontTx/>
              <a:buNone/>
              <a:tabLst/>
            </a:pPr>
            <a:endParaRPr kumimoji="0" lang="en-US" sz="1800" b="0" i="0" u="none" strike="noStrike" cap="none" normalizeH="0" baseline="0" dirty="0" smtClean="0">
              <a:ln>
                <a:noFill/>
              </a:ln>
              <a:solidFill>
                <a:schemeClr val="tx1"/>
              </a:solidFill>
              <a:effectLst>
                <a:outerShdw blurRad="38100" dist="38100" dir="2700000" algn="tl">
                  <a:srgbClr val="000000">
                    <a:alpha val="43137"/>
                  </a:srgbClr>
                </a:outerShdw>
              </a:effectLst>
              <a:latin typeface="Tahoma" pitchFamily="34" charset="0"/>
            </a:endParaRPr>
          </a:p>
        </p:txBody>
      </p:sp>
    </p:spTree>
    <p:extLst>
      <p:ext uri="{BB962C8B-B14F-4D97-AF65-F5344CB8AC3E}">
        <p14:creationId xmlns:p14="http://schemas.microsoft.com/office/powerpoint/2010/main" val="25442585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1B2554E1-6C81-481E-A75D-EFA8A7C73535}" type="slidenum">
              <a:rPr lang="en-US"/>
              <a:pPr>
                <a:defRPr/>
              </a:pPr>
              <a:t>22</a:t>
            </a:fld>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163" y="168368"/>
            <a:ext cx="8024147" cy="6075270"/>
          </a:xfrm>
          <a:prstGeom prst="rect">
            <a:avLst/>
          </a:prstGeom>
        </p:spPr>
      </p:pic>
      <p:pic>
        <p:nvPicPr>
          <p:cNvPr id="8" name="Picture 7"/>
          <p:cNvPicPr>
            <a:picLocks noChangeAspect="1"/>
          </p:cNvPicPr>
          <p:nvPr/>
        </p:nvPicPr>
        <p:blipFill rotWithShape="1">
          <a:blip r:embed="rId4"/>
          <a:srcRect l="70959" t="17382" r="9535" b="70222"/>
          <a:stretch/>
        </p:blipFill>
        <p:spPr>
          <a:xfrm>
            <a:off x="6197599" y="1293091"/>
            <a:ext cx="1597891" cy="692728"/>
          </a:xfrm>
          <a:prstGeom prst="rect">
            <a:avLst/>
          </a:prstGeom>
        </p:spPr>
      </p:pic>
    </p:spTree>
    <p:extLst>
      <p:ext uri="{BB962C8B-B14F-4D97-AF65-F5344CB8AC3E}">
        <p14:creationId xmlns:p14="http://schemas.microsoft.com/office/powerpoint/2010/main" val="4162666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27050" y="270456"/>
            <a:ext cx="3873500" cy="862885"/>
          </a:xfrm>
        </p:spPr>
        <p:txBody>
          <a:bodyPr/>
          <a:lstStyle/>
          <a:p>
            <a:pPr algn="ctr" eaLnBrk="1" hangingPunct="1">
              <a:defRPr/>
            </a:pPr>
            <a:r>
              <a:rPr lang="en-US" sz="2400" dirty="0" smtClean="0"/>
              <a:t/>
            </a:r>
            <a:br>
              <a:rPr lang="en-US" sz="2400" dirty="0" smtClean="0"/>
            </a:br>
            <a:r>
              <a:rPr lang="en-US" sz="2400" dirty="0"/>
              <a:t/>
            </a:r>
            <a:br>
              <a:rPr lang="en-US" sz="2400" dirty="0"/>
            </a:br>
            <a:r>
              <a:rPr lang="en-US" sz="2400" dirty="0" smtClean="0"/>
              <a:t/>
            </a:r>
            <a:br>
              <a:rPr lang="en-US" sz="2400" dirty="0" smtClean="0"/>
            </a:br>
            <a:r>
              <a:rPr lang="en-US" sz="2400" dirty="0"/>
              <a:t/>
            </a:r>
            <a:br>
              <a:rPr lang="en-US" sz="2400" dirty="0"/>
            </a:br>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sz="2400" dirty="0"/>
              <a:t/>
            </a:r>
            <a:br>
              <a:rPr lang="en-US" sz="2400" dirty="0"/>
            </a:br>
            <a:r>
              <a:rPr lang="en-US" sz="2400" dirty="0" smtClean="0"/>
              <a:t>RIS to </a:t>
            </a:r>
            <a:r>
              <a:rPr lang="en-US" sz="2400" dirty="0"/>
              <a:t>BON </a:t>
            </a:r>
            <a:r>
              <a:rPr lang="en-US" sz="2400" dirty="0" smtClean="0"/>
              <a:t>SARs</a:t>
            </a:r>
            <a:br>
              <a:rPr lang="en-US" sz="2400" dirty="0" smtClean="0"/>
            </a:br>
            <a:r>
              <a:rPr lang="en-US" sz="2400" dirty="0" smtClean="0"/>
              <a:t>Chinook </a:t>
            </a:r>
            <a:r>
              <a:rPr lang="en-US" sz="2400" dirty="0"/>
              <a:t>and </a:t>
            </a:r>
            <a:r>
              <a:rPr lang="en-US" sz="2400" dirty="0" smtClean="0"/>
              <a:t>Steelhead</a:t>
            </a:r>
          </a:p>
        </p:txBody>
      </p:sp>
      <p:sp>
        <p:nvSpPr>
          <p:cNvPr id="8" name="Text Placeholder 7"/>
          <p:cNvSpPr>
            <a:spLocks noGrp="1"/>
          </p:cNvSpPr>
          <p:nvPr>
            <p:ph type="body" sz="half" idx="2"/>
          </p:nvPr>
        </p:nvSpPr>
        <p:spPr>
          <a:xfrm>
            <a:off x="528034" y="1094704"/>
            <a:ext cx="4172554" cy="5009882"/>
          </a:xfrm>
        </p:spPr>
        <p:txBody>
          <a:bodyPr/>
          <a:lstStyle/>
          <a:p>
            <a:pPr marL="285750" indent="-285750" eaLnBrk="1" hangingPunct="1">
              <a:defRPr/>
            </a:pPr>
            <a:endParaRPr lang="en-US" sz="2000" b="1" dirty="0" smtClean="0"/>
          </a:p>
          <a:p>
            <a:pPr marL="285750" indent="-285750" eaLnBrk="1" hangingPunct="1">
              <a:defRPr/>
            </a:pPr>
            <a:r>
              <a:rPr lang="en-US" sz="2000" b="1" dirty="0" smtClean="0"/>
              <a:t>Yearling Chinook</a:t>
            </a:r>
          </a:p>
          <a:p>
            <a:pPr marL="285750" indent="-285750" eaLnBrk="1" hangingPunct="1">
              <a:buFont typeface="Tahoma" panose="020B0604030504040204" pitchFamily="34" charset="0"/>
              <a:buChar char="−"/>
              <a:defRPr/>
            </a:pPr>
            <a:r>
              <a:rPr lang="en-US" sz="1800" dirty="0" smtClean="0"/>
              <a:t>Hatchery and wild aggregate</a:t>
            </a:r>
          </a:p>
          <a:p>
            <a:pPr marL="285750" indent="-285750" eaLnBrk="1" hangingPunct="1">
              <a:buFont typeface="Tahoma" panose="020B0604030504040204" pitchFamily="34" charset="0"/>
              <a:buChar char="−"/>
              <a:defRPr/>
            </a:pPr>
            <a:r>
              <a:rPr lang="en-US" sz="1800" dirty="0" smtClean="0"/>
              <a:t>SARs averaged 0.5%</a:t>
            </a:r>
          </a:p>
          <a:p>
            <a:pPr marL="285750" indent="-285750" eaLnBrk="1" hangingPunct="1">
              <a:buFont typeface="Wingdings" pitchFamily="2" charset="2"/>
              <a:buChar char="v"/>
              <a:defRPr/>
            </a:pPr>
            <a:endParaRPr lang="en-US" sz="1800" dirty="0" smtClean="0"/>
          </a:p>
          <a:p>
            <a:pPr marL="285750" indent="-285750" eaLnBrk="1" hangingPunct="1">
              <a:defRPr/>
            </a:pPr>
            <a:r>
              <a:rPr lang="en-US" sz="1900" b="1" dirty="0" smtClean="0"/>
              <a:t>Subyearling Chinook</a:t>
            </a:r>
          </a:p>
          <a:p>
            <a:pPr marL="285750" indent="-285750" eaLnBrk="1" hangingPunct="1">
              <a:buFont typeface="Tahoma" panose="020B0604030504040204" pitchFamily="34" charset="0"/>
              <a:buChar char="−"/>
              <a:defRPr/>
            </a:pPr>
            <a:r>
              <a:rPr lang="en-US" sz="1800" dirty="0"/>
              <a:t>Hatchery and wild aggregate</a:t>
            </a:r>
          </a:p>
          <a:p>
            <a:pPr marL="285750" indent="-285750" eaLnBrk="1" hangingPunct="1">
              <a:buFont typeface="Tahoma" panose="020B0604030504040204" pitchFamily="34" charset="0"/>
              <a:buChar char="−"/>
              <a:defRPr/>
            </a:pPr>
            <a:r>
              <a:rPr lang="en-US" sz="1800" dirty="0"/>
              <a:t>SARs averaged 0.8%</a:t>
            </a:r>
          </a:p>
          <a:p>
            <a:pPr marL="285750" indent="-285750" eaLnBrk="1" hangingPunct="1">
              <a:buFont typeface="Wingdings" pitchFamily="2" charset="2"/>
              <a:buChar char="v"/>
              <a:defRPr/>
            </a:pPr>
            <a:endParaRPr lang="en-US" sz="1800" dirty="0" smtClean="0"/>
          </a:p>
          <a:p>
            <a:pPr marL="285750" indent="-285750" eaLnBrk="1" hangingPunct="1">
              <a:defRPr/>
            </a:pPr>
            <a:r>
              <a:rPr lang="en-US" sz="2000" b="1" dirty="0" smtClean="0"/>
              <a:t>Steelhead</a:t>
            </a:r>
          </a:p>
          <a:p>
            <a:pPr marL="285750" indent="-285750" eaLnBrk="1" hangingPunct="1">
              <a:buFont typeface="Tahoma" panose="020B0604030504040204" pitchFamily="34" charset="0"/>
              <a:buChar char="−"/>
              <a:defRPr/>
            </a:pPr>
            <a:r>
              <a:rPr lang="en-US" sz="1800" dirty="0"/>
              <a:t>Hatchery and wild aggregate</a:t>
            </a:r>
          </a:p>
          <a:p>
            <a:pPr marL="285750" indent="-285750" eaLnBrk="1" hangingPunct="1">
              <a:buFont typeface="Tahoma" panose="020B0604030504040204" pitchFamily="34" charset="0"/>
              <a:buChar char="−"/>
              <a:defRPr/>
            </a:pPr>
            <a:r>
              <a:rPr lang="en-US" sz="1800" dirty="0"/>
              <a:t>SARs averaged 1.1%</a:t>
            </a:r>
          </a:p>
          <a:p>
            <a:pPr marL="285750" indent="-285750" eaLnBrk="1" hangingPunct="1">
              <a:buFont typeface="Wingdings" panose="05000000000000000000" pitchFamily="2" charset="2"/>
              <a:buChar char="§"/>
              <a:defRPr/>
            </a:pPr>
            <a:endParaRPr lang="en-US" sz="1800" dirty="0" smtClean="0"/>
          </a:p>
          <a:p>
            <a:pPr eaLnBrk="1" hangingPunct="1">
              <a:defRPr/>
            </a:pPr>
            <a:r>
              <a:rPr lang="en-US" sz="1800" i="1" dirty="0" smtClean="0"/>
              <a:t>*Bypass inoperable during spring of 2003 – no data</a:t>
            </a:r>
          </a:p>
          <a:p>
            <a:pPr marL="285750" indent="-285750" eaLnBrk="1" hangingPunct="1">
              <a:defRPr/>
            </a:pPr>
            <a:endParaRPr lang="en-US" b="1" dirty="0" smtClean="0"/>
          </a:p>
          <a:p>
            <a:pPr marL="285750" indent="-285750" eaLnBrk="1" hangingPunct="1">
              <a:defRPr/>
            </a:pPr>
            <a:endParaRPr lang="en-US" b="1" dirty="0" smtClean="0"/>
          </a:p>
        </p:txBody>
      </p:sp>
      <p:sp>
        <p:nvSpPr>
          <p:cNvPr id="5" name="Slide Number Placeholder 4"/>
          <p:cNvSpPr>
            <a:spLocks noGrp="1"/>
          </p:cNvSpPr>
          <p:nvPr>
            <p:ph type="sldNum" sz="quarter" idx="11"/>
          </p:nvPr>
        </p:nvSpPr>
        <p:spPr/>
        <p:txBody>
          <a:bodyPr/>
          <a:lstStyle/>
          <a:p>
            <a:pPr>
              <a:defRPr/>
            </a:pPr>
            <a:fld id="{EF7CE3CF-3707-4D6A-94BA-05C5CF3420DB}" type="slidenum">
              <a:rPr lang="en-US"/>
              <a:pPr>
                <a:defRPr/>
              </a:pPr>
              <a:t>23</a:t>
            </a:fld>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200" y="160986"/>
            <a:ext cx="3657600" cy="5943600"/>
          </a:xfrm>
          <a:prstGeom prst="rect">
            <a:avLst/>
          </a:prstGeom>
        </p:spPr>
      </p:pic>
    </p:spTree>
    <p:extLst>
      <p:ext uri="{BB962C8B-B14F-4D97-AF65-F5344CB8AC3E}">
        <p14:creationId xmlns:p14="http://schemas.microsoft.com/office/powerpoint/2010/main" val="35584948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65686" y="383146"/>
            <a:ext cx="7290426" cy="914400"/>
          </a:xfrm>
        </p:spPr>
        <p:txBody>
          <a:bodyPr/>
          <a:lstStyle/>
          <a:p>
            <a:pPr algn="ctr" eaLnBrk="1" hangingPunct="1">
              <a:defRPr/>
            </a:pPr>
            <a:r>
              <a:rPr lang="en-US" sz="2400" dirty="0" smtClean="0"/>
              <a:t/>
            </a:r>
            <a:br>
              <a:rPr lang="en-US" sz="2400" dirty="0" smtClean="0"/>
            </a:br>
            <a:r>
              <a:rPr lang="en-US" sz="2400" dirty="0" smtClean="0"/>
              <a:t>RIS to BON SARs</a:t>
            </a:r>
            <a:br>
              <a:rPr lang="en-US" sz="2400" dirty="0" smtClean="0"/>
            </a:br>
            <a:r>
              <a:rPr lang="en-US" sz="2400" dirty="0" smtClean="0"/>
              <a:t>Sockeye</a:t>
            </a:r>
          </a:p>
        </p:txBody>
      </p:sp>
      <p:sp>
        <p:nvSpPr>
          <p:cNvPr id="8" name="Text Placeholder 7"/>
          <p:cNvSpPr>
            <a:spLocks noGrp="1"/>
          </p:cNvSpPr>
          <p:nvPr>
            <p:ph type="body" sz="half" idx="2"/>
          </p:nvPr>
        </p:nvSpPr>
        <p:spPr>
          <a:xfrm>
            <a:off x="296214" y="1854559"/>
            <a:ext cx="2949799" cy="1790164"/>
          </a:xfrm>
        </p:spPr>
        <p:txBody>
          <a:bodyPr/>
          <a:lstStyle/>
          <a:p>
            <a:pPr marL="285750" indent="-285750" eaLnBrk="1" hangingPunct="1">
              <a:defRPr/>
            </a:pPr>
            <a:r>
              <a:rPr lang="en-US" sz="2000" b="1" dirty="0" smtClean="0"/>
              <a:t>Sockeye</a:t>
            </a:r>
          </a:p>
          <a:p>
            <a:pPr marL="285750" indent="-285750" eaLnBrk="1" hangingPunct="1">
              <a:buFont typeface="Tahoma" panose="020B0604030504040204" pitchFamily="34" charset="0"/>
              <a:buChar char="−"/>
              <a:defRPr/>
            </a:pPr>
            <a:r>
              <a:rPr lang="en-US" sz="1800" dirty="0"/>
              <a:t>Hatchery and Wild combined</a:t>
            </a:r>
          </a:p>
          <a:p>
            <a:pPr marL="285750" indent="-285750" eaLnBrk="1" hangingPunct="1">
              <a:buFont typeface="Tahoma" panose="020B0604030504040204" pitchFamily="34" charset="0"/>
              <a:buChar char="−"/>
              <a:defRPr/>
            </a:pPr>
            <a:r>
              <a:rPr lang="en-US" sz="1800" dirty="0"/>
              <a:t>SARs averaged </a:t>
            </a:r>
            <a:r>
              <a:rPr lang="en-US" sz="1800" dirty="0" smtClean="0"/>
              <a:t>2.4%</a:t>
            </a:r>
            <a:endParaRPr lang="en-US" sz="1800" dirty="0"/>
          </a:p>
          <a:p>
            <a:pPr marL="285750" indent="-285750" eaLnBrk="1" hangingPunct="1">
              <a:buFont typeface="Tahoma" panose="020B0604030504040204" pitchFamily="34" charset="0"/>
              <a:buChar char="−"/>
              <a:defRPr/>
            </a:pPr>
            <a:r>
              <a:rPr lang="en-US" sz="1800" dirty="0"/>
              <a:t>Data part of CSS Report since 2014</a:t>
            </a:r>
          </a:p>
          <a:p>
            <a:pPr marL="285750" indent="-285750" eaLnBrk="1" hangingPunct="1">
              <a:buFont typeface="Wingdings" panose="05000000000000000000" pitchFamily="2" charset="2"/>
              <a:buChar char="§"/>
              <a:defRPr/>
            </a:pPr>
            <a:endParaRPr lang="en-US" sz="1800" dirty="0" smtClean="0"/>
          </a:p>
          <a:p>
            <a:pPr eaLnBrk="1" hangingPunct="1">
              <a:defRPr/>
            </a:pPr>
            <a:endParaRPr lang="en-US" sz="1800" i="1" dirty="0" smtClean="0"/>
          </a:p>
          <a:p>
            <a:pPr eaLnBrk="1" hangingPunct="1">
              <a:defRPr/>
            </a:pPr>
            <a:endParaRPr lang="en-US" sz="1800" i="1" dirty="0"/>
          </a:p>
          <a:p>
            <a:pPr eaLnBrk="1" hangingPunct="1">
              <a:defRPr/>
            </a:pPr>
            <a:endParaRPr lang="en-US" sz="1800" i="1" dirty="0" smtClean="0"/>
          </a:p>
          <a:p>
            <a:pPr eaLnBrk="1" hangingPunct="1">
              <a:defRPr/>
            </a:pPr>
            <a:r>
              <a:rPr lang="en-US" sz="1800" i="1" dirty="0" smtClean="0"/>
              <a:t>*</a:t>
            </a:r>
            <a:r>
              <a:rPr lang="en-US" sz="1800" i="1" dirty="0"/>
              <a:t>Bypass inoperable during spring of 2003 – no data</a:t>
            </a:r>
          </a:p>
          <a:p>
            <a:pPr marL="285750" indent="-285750" eaLnBrk="1" hangingPunct="1">
              <a:defRPr/>
            </a:pPr>
            <a:endParaRPr lang="en-US" b="1" dirty="0" smtClean="0"/>
          </a:p>
          <a:p>
            <a:pPr marL="285750" indent="-285750" eaLnBrk="1" hangingPunct="1">
              <a:defRPr/>
            </a:pPr>
            <a:endParaRPr lang="en-US" b="1" dirty="0" smtClean="0"/>
          </a:p>
        </p:txBody>
      </p:sp>
      <p:sp>
        <p:nvSpPr>
          <p:cNvPr id="5" name="Slide Number Placeholder 4"/>
          <p:cNvSpPr>
            <a:spLocks noGrp="1"/>
          </p:cNvSpPr>
          <p:nvPr>
            <p:ph type="sldNum" sz="quarter" idx="11"/>
          </p:nvPr>
        </p:nvSpPr>
        <p:spPr/>
        <p:txBody>
          <a:bodyPr/>
          <a:lstStyle/>
          <a:p>
            <a:pPr>
              <a:defRPr/>
            </a:pPr>
            <a:fld id="{EF7CE3CF-3707-4D6A-94BA-05C5CF3420DB}" type="slidenum">
              <a:rPr lang="en-US"/>
              <a:pPr>
                <a:defRPr/>
              </a:pPr>
              <a:t>24</a:t>
            </a:fld>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6013" y="1297547"/>
            <a:ext cx="5897987" cy="4336636"/>
          </a:xfrm>
          <a:prstGeom prst="rect">
            <a:avLst/>
          </a:prstGeom>
        </p:spPr>
      </p:pic>
    </p:spTree>
    <p:extLst>
      <p:ext uri="{BB962C8B-B14F-4D97-AF65-F5344CB8AC3E}">
        <p14:creationId xmlns:p14="http://schemas.microsoft.com/office/powerpoint/2010/main" val="27657319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684" y="97373"/>
            <a:ext cx="7538076" cy="5707254"/>
          </a:xfrm>
          <a:prstGeom prst="rect">
            <a:avLst/>
          </a:prstGeom>
        </p:spPr>
      </p:pic>
      <p:sp>
        <p:nvSpPr>
          <p:cNvPr id="5" name="Slide Number Placeholder 4"/>
          <p:cNvSpPr>
            <a:spLocks noGrp="1"/>
          </p:cNvSpPr>
          <p:nvPr>
            <p:ph type="sldNum" sz="quarter" idx="11"/>
          </p:nvPr>
        </p:nvSpPr>
        <p:spPr/>
        <p:txBody>
          <a:bodyPr/>
          <a:lstStyle/>
          <a:p>
            <a:pPr>
              <a:defRPr/>
            </a:pPr>
            <a:fld id="{B0C619D1-04FA-4C09-AF1C-CB254974E2F6}" type="slidenum">
              <a:rPr lang="en-US"/>
              <a:pPr>
                <a:defRPr/>
              </a:pPr>
              <a:t>25</a:t>
            </a:fld>
            <a:endParaRPr lang="en-US" dirty="0"/>
          </a:p>
        </p:txBody>
      </p:sp>
      <p:sp>
        <p:nvSpPr>
          <p:cNvPr id="3" name="TextBox 2"/>
          <p:cNvSpPr txBox="1"/>
          <p:nvPr/>
        </p:nvSpPr>
        <p:spPr>
          <a:xfrm>
            <a:off x="183524" y="5714058"/>
            <a:ext cx="8480396" cy="861774"/>
          </a:xfrm>
          <a:prstGeom prst="rect">
            <a:avLst/>
          </a:prstGeom>
          <a:noFill/>
        </p:spPr>
        <p:txBody>
          <a:bodyPr wrap="square" rtlCol="0">
            <a:spAutoFit/>
          </a:bodyPr>
          <a:lstStyle/>
          <a:p>
            <a:r>
              <a:rPr lang="en-US" dirty="0" smtClean="0"/>
              <a:t>LGR to BON is approximately 286 miles [7 dams] </a:t>
            </a:r>
          </a:p>
          <a:p>
            <a:r>
              <a:rPr lang="en-US" dirty="0" smtClean="0"/>
              <a:t>RIS to BON is approximately 308 miles [6 dams]</a:t>
            </a:r>
          </a:p>
          <a:p>
            <a:r>
              <a:rPr lang="en-US" sz="1400" dirty="0" smtClean="0"/>
              <a:t>*Snake River Hatchery Chinook is a weighted average of annual hatchery specific estimates</a:t>
            </a:r>
            <a:endParaRPr lang="en-US" sz="1400" dirty="0"/>
          </a:p>
        </p:txBody>
      </p:sp>
      <p:sp>
        <p:nvSpPr>
          <p:cNvPr id="4" name="TextBox 3"/>
          <p:cNvSpPr txBox="1"/>
          <p:nvPr/>
        </p:nvSpPr>
        <p:spPr>
          <a:xfrm>
            <a:off x="1485200" y="877194"/>
            <a:ext cx="4481848" cy="1477328"/>
          </a:xfrm>
          <a:prstGeom prst="rect">
            <a:avLst/>
          </a:prstGeom>
          <a:noFill/>
        </p:spPr>
        <p:txBody>
          <a:bodyPr wrap="square" rtlCol="0">
            <a:spAutoFit/>
          </a:bodyPr>
          <a:lstStyle/>
          <a:p>
            <a:r>
              <a:rPr lang="en-US" dirty="0" smtClean="0">
                <a:solidFill>
                  <a:srgbClr val="FF0000"/>
                </a:solidFill>
              </a:rPr>
              <a:t>SR Wild Chinook [LGR – BON]</a:t>
            </a:r>
          </a:p>
          <a:p>
            <a:r>
              <a:rPr lang="en-US" dirty="0">
                <a:solidFill>
                  <a:srgbClr val="3333CC"/>
                </a:solidFill>
              </a:rPr>
              <a:t>SR Hatchery Chinook [LGR – </a:t>
            </a:r>
            <a:r>
              <a:rPr lang="en-US" dirty="0" smtClean="0">
                <a:solidFill>
                  <a:srgbClr val="3333CC"/>
                </a:solidFill>
              </a:rPr>
              <a:t>BON]*</a:t>
            </a:r>
            <a:endParaRPr lang="en-US" dirty="0">
              <a:solidFill>
                <a:srgbClr val="3333CC"/>
              </a:solidFill>
            </a:endParaRPr>
          </a:p>
          <a:p>
            <a:r>
              <a:rPr lang="en-US" dirty="0"/>
              <a:t>CR Yearling Chinook (</a:t>
            </a:r>
            <a:r>
              <a:rPr lang="en-US" dirty="0" smtClean="0"/>
              <a:t>H+W</a:t>
            </a:r>
            <a:r>
              <a:rPr lang="en-US" dirty="0"/>
              <a:t>) </a:t>
            </a:r>
            <a:endParaRPr lang="en-US" dirty="0" smtClean="0"/>
          </a:p>
          <a:p>
            <a:r>
              <a:rPr lang="en-US" dirty="0"/>
              <a:t>	</a:t>
            </a:r>
            <a:r>
              <a:rPr lang="en-US" dirty="0" smtClean="0"/>
              <a:t>[</a:t>
            </a:r>
            <a:r>
              <a:rPr lang="en-US" dirty="0"/>
              <a:t>RIS – </a:t>
            </a:r>
            <a:r>
              <a:rPr lang="en-US" dirty="0" smtClean="0"/>
              <a:t>BON]</a:t>
            </a:r>
            <a:endParaRPr lang="en-US" dirty="0"/>
          </a:p>
          <a:p>
            <a:endParaRPr lang="en-US" dirty="0">
              <a:solidFill>
                <a:srgbClr val="FF0000"/>
              </a:solidFill>
            </a:endParaRPr>
          </a:p>
        </p:txBody>
      </p:sp>
    </p:spTree>
    <p:extLst>
      <p:ext uri="{BB962C8B-B14F-4D97-AF65-F5344CB8AC3E}">
        <p14:creationId xmlns:p14="http://schemas.microsoft.com/office/powerpoint/2010/main" val="28626221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037" y="378691"/>
            <a:ext cx="7116763" cy="4699910"/>
          </a:xfrm>
          <a:prstGeom prst="rect">
            <a:avLst/>
          </a:prstGeom>
        </p:spPr>
      </p:pic>
      <p:sp>
        <p:nvSpPr>
          <p:cNvPr id="5" name="Slide Number Placeholder 4"/>
          <p:cNvSpPr>
            <a:spLocks noGrp="1"/>
          </p:cNvSpPr>
          <p:nvPr>
            <p:ph type="sldNum" sz="quarter" idx="11"/>
          </p:nvPr>
        </p:nvSpPr>
        <p:spPr/>
        <p:txBody>
          <a:bodyPr/>
          <a:lstStyle/>
          <a:p>
            <a:pPr defTabSz="685800" fontAlgn="auto">
              <a:spcBef>
                <a:spcPts val="0"/>
              </a:spcBef>
              <a:spcAft>
                <a:spcPts val="0"/>
              </a:spcAft>
              <a:defRPr/>
            </a:pPr>
            <a:fld id="{B0C619D1-04FA-4C09-AF1C-CB254974E2F6}" type="slidenum">
              <a:rPr lang="en-US" sz="1350">
                <a:solidFill>
                  <a:srgbClr val="000000"/>
                </a:solidFill>
                <a:latin typeface="Tahoma"/>
              </a:rPr>
              <a:pPr defTabSz="685800" fontAlgn="auto">
                <a:spcBef>
                  <a:spcPts val="0"/>
                </a:spcBef>
                <a:spcAft>
                  <a:spcPts val="0"/>
                </a:spcAft>
                <a:defRPr/>
              </a:pPr>
              <a:t>26</a:t>
            </a:fld>
            <a:endParaRPr lang="en-US" sz="1350" dirty="0">
              <a:solidFill>
                <a:srgbClr val="000000"/>
              </a:solidFill>
              <a:latin typeface="Tahoma"/>
            </a:endParaRPr>
          </a:p>
        </p:txBody>
      </p:sp>
      <p:sp>
        <p:nvSpPr>
          <p:cNvPr id="3" name="TextBox 2"/>
          <p:cNvSpPr txBox="1"/>
          <p:nvPr/>
        </p:nvSpPr>
        <p:spPr>
          <a:xfrm>
            <a:off x="1391852" y="5078601"/>
            <a:ext cx="6360297" cy="669414"/>
          </a:xfrm>
          <a:prstGeom prst="rect">
            <a:avLst/>
          </a:prstGeom>
          <a:noFill/>
        </p:spPr>
        <p:txBody>
          <a:bodyPr wrap="square" rtlCol="0">
            <a:spAutoFit/>
          </a:bodyPr>
          <a:lstStyle/>
          <a:p>
            <a:pPr defTabSz="685800" fontAlgn="auto">
              <a:spcBef>
                <a:spcPts val="0"/>
              </a:spcBef>
              <a:spcAft>
                <a:spcPts val="0"/>
              </a:spcAft>
            </a:pPr>
            <a:r>
              <a:rPr lang="en-US" sz="1350" dirty="0">
                <a:solidFill>
                  <a:srgbClr val="000000"/>
                </a:solidFill>
                <a:latin typeface="Tahoma"/>
              </a:rPr>
              <a:t>LGR to BON is approximately 286 miles [7 dams]</a:t>
            </a:r>
          </a:p>
          <a:p>
            <a:pPr defTabSz="685800" fontAlgn="auto">
              <a:spcBef>
                <a:spcPts val="0"/>
              </a:spcBef>
              <a:spcAft>
                <a:spcPts val="0"/>
              </a:spcAft>
            </a:pPr>
            <a:r>
              <a:rPr lang="en-US" sz="1350" dirty="0">
                <a:solidFill>
                  <a:srgbClr val="000000"/>
                </a:solidFill>
                <a:latin typeface="Tahoma"/>
              </a:rPr>
              <a:t>RIS to BON is approximately 308 miles [6 dams]</a:t>
            </a:r>
          </a:p>
          <a:p>
            <a:pPr defTabSz="685800" fontAlgn="auto">
              <a:spcBef>
                <a:spcPts val="0"/>
              </a:spcBef>
              <a:spcAft>
                <a:spcPts val="0"/>
              </a:spcAft>
            </a:pPr>
            <a:r>
              <a:rPr lang="en-US" sz="1050" dirty="0">
                <a:solidFill>
                  <a:srgbClr val="000000"/>
                </a:solidFill>
                <a:latin typeface="Tahoma"/>
              </a:rPr>
              <a:t>*Snake River Hatchery Steelhead are weighted averages of annual hatchery specific estimates</a:t>
            </a:r>
          </a:p>
        </p:txBody>
      </p:sp>
      <p:sp>
        <p:nvSpPr>
          <p:cNvPr id="4" name="TextBox 3"/>
          <p:cNvSpPr txBox="1"/>
          <p:nvPr/>
        </p:nvSpPr>
        <p:spPr>
          <a:xfrm>
            <a:off x="1893312" y="1138687"/>
            <a:ext cx="3506273" cy="923330"/>
          </a:xfrm>
          <a:prstGeom prst="rect">
            <a:avLst/>
          </a:prstGeom>
          <a:noFill/>
        </p:spPr>
        <p:txBody>
          <a:bodyPr wrap="square" rtlCol="0">
            <a:spAutoFit/>
          </a:bodyPr>
          <a:lstStyle/>
          <a:p>
            <a:pPr defTabSz="685800" fontAlgn="auto">
              <a:spcBef>
                <a:spcPts val="0"/>
              </a:spcBef>
              <a:spcAft>
                <a:spcPts val="0"/>
              </a:spcAft>
            </a:pPr>
            <a:r>
              <a:rPr lang="en-US" sz="1350" dirty="0">
                <a:solidFill>
                  <a:srgbClr val="FF0000"/>
                </a:solidFill>
                <a:latin typeface="Tahoma"/>
              </a:rPr>
              <a:t>SR Wild Steelhead [LGR – BON]</a:t>
            </a:r>
          </a:p>
          <a:p>
            <a:pPr defTabSz="685800" fontAlgn="auto">
              <a:spcBef>
                <a:spcPts val="0"/>
              </a:spcBef>
              <a:spcAft>
                <a:spcPts val="0"/>
              </a:spcAft>
            </a:pPr>
            <a:r>
              <a:rPr lang="en-US" sz="1350" dirty="0">
                <a:solidFill>
                  <a:srgbClr val="3333CC"/>
                </a:solidFill>
                <a:latin typeface="Tahoma"/>
              </a:rPr>
              <a:t>SR Hatchery Steelhead [LGR – BON]*</a:t>
            </a:r>
          </a:p>
          <a:p>
            <a:pPr defTabSz="685800" fontAlgn="auto">
              <a:spcBef>
                <a:spcPts val="0"/>
              </a:spcBef>
              <a:spcAft>
                <a:spcPts val="0"/>
              </a:spcAft>
            </a:pPr>
            <a:r>
              <a:rPr lang="en-US" sz="1350" dirty="0">
                <a:solidFill>
                  <a:srgbClr val="000000"/>
                </a:solidFill>
                <a:latin typeface="Tahoma"/>
              </a:rPr>
              <a:t>CR Steelhead (H+W) [RIS – BON]</a:t>
            </a:r>
          </a:p>
          <a:p>
            <a:pPr defTabSz="685800" fontAlgn="auto">
              <a:spcBef>
                <a:spcPts val="0"/>
              </a:spcBef>
              <a:spcAft>
                <a:spcPts val="0"/>
              </a:spcAft>
            </a:pPr>
            <a:endParaRPr lang="en-US" sz="1350" dirty="0">
              <a:solidFill>
                <a:srgbClr val="FF0000"/>
              </a:solidFill>
              <a:latin typeface="Tahoma"/>
            </a:endParaRPr>
          </a:p>
        </p:txBody>
      </p:sp>
      <p:sp>
        <p:nvSpPr>
          <p:cNvPr id="7" name="Rectangle 6"/>
          <p:cNvSpPr/>
          <p:nvPr/>
        </p:nvSpPr>
        <p:spPr bwMode="auto">
          <a:xfrm>
            <a:off x="1797628" y="1788159"/>
            <a:ext cx="2934617" cy="2455321"/>
          </a:xfrm>
          <a:prstGeom prst="rect">
            <a:avLst/>
          </a:prstGeom>
          <a:solidFill>
            <a:schemeClr val="bg2">
              <a:lumMod val="60000"/>
              <a:lumOff val="40000"/>
              <a:alpha val="86000"/>
            </a:schemeClr>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lnSpc>
                <a:spcPct val="80000"/>
              </a:lnSpc>
              <a:spcBef>
                <a:spcPct val="20000"/>
              </a:spcBef>
              <a:buClr>
                <a:srgbClr val="000000"/>
              </a:buClr>
              <a:buFontTx/>
              <a:buChar char="•"/>
            </a:pPr>
            <a:endParaRPr lang="en-US" sz="1350" dirty="0">
              <a:solidFill>
                <a:srgbClr val="000000"/>
              </a:solidFill>
              <a:effectLst>
                <a:outerShdw blurRad="38100" dist="38100" dir="2700000" algn="tl">
                  <a:srgbClr val="000000">
                    <a:alpha val="43137"/>
                  </a:srgbClr>
                </a:outerShdw>
              </a:effectLst>
            </a:endParaRPr>
          </a:p>
        </p:txBody>
      </p:sp>
      <p:sp>
        <p:nvSpPr>
          <p:cNvPr id="11" name="Rectangle 10"/>
          <p:cNvSpPr/>
          <p:nvPr/>
        </p:nvSpPr>
        <p:spPr bwMode="auto">
          <a:xfrm>
            <a:off x="3997713" y="3265914"/>
            <a:ext cx="284356" cy="34289"/>
          </a:xfrm>
          <a:prstGeom prst="rect">
            <a:avLst/>
          </a:prstGeom>
          <a:no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lnSpc>
                <a:spcPct val="80000"/>
              </a:lnSpc>
              <a:spcBef>
                <a:spcPct val="20000"/>
              </a:spcBef>
              <a:buClr>
                <a:srgbClr val="000000"/>
              </a:buClr>
              <a:buFontTx/>
              <a:buChar char="•"/>
            </a:pPr>
            <a:endParaRPr lang="en-US" sz="1350" dirty="0">
              <a:solidFill>
                <a:srgbClr val="000000"/>
              </a:solidFill>
              <a:effectLst>
                <a:outerShdw blurRad="38100" dist="38100" dir="2700000" algn="tl">
                  <a:srgbClr val="000000">
                    <a:alpha val="43137"/>
                  </a:srgbClr>
                </a:outerShdw>
              </a:effectLst>
            </a:endParaRPr>
          </a:p>
        </p:txBody>
      </p:sp>
      <p:sp>
        <p:nvSpPr>
          <p:cNvPr id="12" name="Rectangle 11"/>
          <p:cNvSpPr/>
          <p:nvPr/>
        </p:nvSpPr>
        <p:spPr bwMode="auto">
          <a:xfrm>
            <a:off x="3646449" y="3516816"/>
            <a:ext cx="685800" cy="685800"/>
          </a:xfrm>
          <a:prstGeom prst="rect">
            <a:avLst/>
          </a:prstGeom>
          <a:no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lnSpc>
                <a:spcPct val="80000"/>
              </a:lnSpc>
              <a:spcBef>
                <a:spcPct val="20000"/>
              </a:spcBef>
              <a:buClr>
                <a:srgbClr val="000000"/>
              </a:buClr>
              <a:buFontTx/>
              <a:buChar char="•"/>
            </a:pPr>
            <a:endParaRPr lang="en-US" sz="1350" dirty="0">
              <a:solidFill>
                <a:srgbClr val="0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78824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704" y="62157"/>
            <a:ext cx="8244095" cy="5875005"/>
          </a:xfrm>
          <a:prstGeom prst="rect">
            <a:avLst/>
          </a:prstGeom>
        </p:spPr>
      </p:pic>
      <p:sp>
        <p:nvSpPr>
          <p:cNvPr id="5" name="Slide Number Placeholder 4"/>
          <p:cNvSpPr>
            <a:spLocks noGrp="1"/>
          </p:cNvSpPr>
          <p:nvPr>
            <p:ph type="sldNum" sz="quarter" idx="11"/>
          </p:nvPr>
        </p:nvSpPr>
        <p:spPr/>
        <p:txBody>
          <a:bodyPr/>
          <a:lstStyle/>
          <a:p>
            <a:pPr>
              <a:defRPr/>
            </a:pPr>
            <a:fld id="{B0C619D1-04FA-4C09-AF1C-CB254974E2F6}" type="slidenum">
              <a:rPr lang="en-US"/>
              <a:pPr>
                <a:defRPr/>
              </a:pPr>
              <a:t>27</a:t>
            </a:fld>
            <a:endParaRPr lang="en-US" dirty="0"/>
          </a:p>
        </p:txBody>
      </p:sp>
      <p:sp>
        <p:nvSpPr>
          <p:cNvPr id="3" name="TextBox 2"/>
          <p:cNvSpPr txBox="1"/>
          <p:nvPr/>
        </p:nvSpPr>
        <p:spPr>
          <a:xfrm>
            <a:off x="183524" y="5937162"/>
            <a:ext cx="8480396" cy="861774"/>
          </a:xfrm>
          <a:prstGeom prst="rect">
            <a:avLst/>
          </a:prstGeom>
          <a:noFill/>
        </p:spPr>
        <p:txBody>
          <a:bodyPr wrap="square" rtlCol="0">
            <a:spAutoFit/>
          </a:bodyPr>
          <a:lstStyle/>
          <a:p>
            <a:r>
              <a:rPr lang="en-US" dirty="0" smtClean="0"/>
              <a:t>LGR to BON is approximately 286 miles [7 dams]</a:t>
            </a:r>
          </a:p>
          <a:p>
            <a:r>
              <a:rPr lang="en-US" dirty="0" smtClean="0"/>
              <a:t>RIS to BON is approximately 308 miles [6 dams]</a:t>
            </a:r>
          </a:p>
          <a:p>
            <a:r>
              <a:rPr lang="en-US" sz="1400" dirty="0" smtClean="0"/>
              <a:t>*No SARs calculated for Oxbow Hatchery for migration year 2010</a:t>
            </a:r>
            <a:endParaRPr lang="en-US" sz="1400" dirty="0"/>
          </a:p>
        </p:txBody>
      </p:sp>
      <p:sp>
        <p:nvSpPr>
          <p:cNvPr id="4" name="TextBox 3"/>
          <p:cNvSpPr txBox="1"/>
          <p:nvPr/>
        </p:nvSpPr>
        <p:spPr>
          <a:xfrm>
            <a:off x="1427407" y="840272"/>
            <a:ext cx="5125793" cy="1477328"/>
          </a:xfrm>
          <a:prstGeom prst="rect">
            <a:avLst/>
          </a:prstGeom>
          <a:noFill/>
        </p:spPr>
        <p:txBody>
          <a:bodyPr wrap="square" rtlCol="0">
            <a:spAutoFit/>
          </a:bodyPr>
          <a:lstStyle/>
          <a:p>
            <a:r>
              <a:rPr lang="en-US" dirty="0" smtClean="0"/>
              <a:t>CR Sockeye (H + W) [RIS – BON]</a:t>
            </a:r>
          </a:p>
          <a:p>
            <a:r>
              <a:rPr lang="en-US" dirty="0" smtClean="0">
                <a:solidFill>
                  <a:srgbClr val="3333CC"/>
                </a:solidFill>
              </a:rPr>
              <a:t>SR Oxbow Hatchery Sockeye </a:t>
            </a:r>
          </a:p>
          <a:p>
            <a:r>
              <a:rPr lang="en-US" dirty="0">
                <a:solidFill>
                  <a:srgbClr val="3333CC"/>
                </a:solidFill>
              </a:rPr>
              <a:t>	</a:t>
            </a:r>
            <a:r>
              <a:rPr lang="en-US" dirty="0" smtClean="0">
                <a:solidFill>
                  <a:srgbClr val="3333CC"/>
                </a:solidFill>
              </a:rPr>
              <a:t>[LGR – BON]*</a:t>
            </a:r>
          </a:p>
          <a:p>
            <a:r>
              <a:rPr lang="en-US" dirty="0" smtClean="0">
                <a:solidFill>
                  <a:srgbClr val="FF0000"/>
                </a:solidFill>
              </a:rPr>
              <a:t>SR Sawtooth Hatchery Sockeye </a:t>
            </a:r>
          </a:p>
          <a:p>
            <a:r>
              <a:rPr lang="en-US" dirty="0">
                <a:solidFill>
                  <a:srgbClr val="FF0000"/>
                </a:solidFill>
              </a:rPr>
              <a:t> </a:t>
            </a:r>
            <a:r>
              <a:rPr lang="en-US" dirty="0" smtClean="0">
                <a:solidFill>
                  <a:srgbClr val="FF0000"/>
                </a:solidFill>
              </a:rPr>
              <a:t>              [LGR – BON]</a:t>
            </a:r>
            <a:endParaRPr lang="en-US" dirty="0">
              <a:solidFill>
                <a:srgbClr val="FF0000"/>
              </a:solidFill>
            </a:endParaRPr>
          </a:p>
        </p:txBody>
      </p:sp>
      <p:cxnSp>
        <p:nvCxnSpPr>
          <p:cNvPr id="7" name="Straight Connector 6"/>
          <p:cNvCxnSpPr/>
          <p:nvPr/>
        </p:nvCxnSpPr>
        <p:spPr bwMode="auto">
          <a:xfrm flipV="1">
            <a:off x="1320800" y="3906982"/>
            <a:ext cx="6908800" cy="18473"/>
          </a:xfrm>
          <a:prstGeom prst="line">
            <a:avLst/>
          </a:prstGeom>
          <a:ln>
            <a:prstDash val="dashDot"/>
          </a:ln>
          <a:extLst/>
        </p:spPr>
        <p:style>
          <a:lnRef idx="1">
            <a:schemeClr val="dk1"/>
          </a:lnRef>
          <a:fillRef idx="0">
            <a:schemeClr val="dk1"/>
          </a:fillRef>
          <a:effectRef idx="0">
            <a:schemeClr val="dk1"/>
          </a:effectRef>
          <a:fontRef idx="minor">
            <a:schemeClr val="tx1"/>
          </a:fontRef>
        </p:style>
      </p:cxnSp>
      <p:cxnSp>
        <p:nvCxnSpPr>
          <p:cNvPr id="12" name="Straight Connector 11"/>
          <p:cNvCxnSpPr/>
          <p:nvPr/>
        </p:nvCxnSpPr>
        <p:spPr bwMode="auto">
          <a:xfrm flipV="1">
            <a:off x="1320800" y="2235201"/>
            <a:ext cx="6908800" cy="9235"/>
          </a:xfrm>
          <a:prstGeom prst="line">
            <a:avLst/>
          </a:prstGeom>
          <a:ln>
            <a:prstDash val="dashDot"/>
          </a:ln>
          <a:extLst/>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972892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4"/>
          <p:cNvSpPr>
            <a:spLocks noGrp="1"/>
          </p:cNvSpPr>
          <p:nvPr>
            <p:ph type="sldNum" sz="quarter" idx="11"/>
          </p:nvPr>
        </p:nvSpPr>
        <p:spPr/>
        <p:txBody>
          <a:bodyPr/>
          <a:lstStyle/>
          <a:p>
            <a:pPr>
              <a:defRPr/>
            </a:pPr>
            <a:fld id="{8F8C65D1-27FE-486C-9AE6-3375A8EDDCEB}" type="slidenum">
              <a:rPr lang="en-US"/>
              <a:pPr>
                <a:defRPr/>
              </a:pPr>
              <a:t>28</a:t>
            </a:fld>
            <a:endParaRPr lang="en-US" dirty="0"/>
          </a:p>
        </p:txBody>
      </p:sp>
      <p:sp>
        <p:nvSpPr>
          <p:cNvPr id="206850" name="Rectangle 2"/>
          <p:cNvSpPr>
            <a:spLocks noGrp="1" noChangeArrowheads="1"/>
          </p:cNvSpPr>
          <p:nvPr>
            <p:ph type="title"/>
          </p:nvPr>
        </p:nvSpPr>
        <p:spPr>
          <a:xfrm>
            <a:off x="457200" y="0"/>
            <a:ext cx="8140700" cy="1016000"/>
          </a:xfrm>
        </p:spPr>
        <p:txBody>
          <a:bodyPr/>
          <a:lstStyle/>
          <a:p>
            <a:pPr eaLnBrk="1" hangingPunct="1">
              <a:defRPr/>
            </a:pPr>
            <a:r>
              <a:rPr lang="en-US" dirty="0" smtClean="0">
                <a:latin typeface="Calibri" panose="020F0502020204030204" pitchFamily="34" charset="0"/>
                <a:cs typeface="Calibri" panose="020F0502020204030204" pitchFamily="34" charset="0"/>
              </a:rPr>
              <a:t>Conclusions</a:t>
            </a:r>
          </a:p>
        </p:txBody>
      </p:sp>
      <p:sp>
        <p:nvSpPr>
          <p:cNvPr id="206851" name="Rectangle 3"/>
          <p:cNvSpPr>
            <a:spLocks noGrp="1" noChangeArrowheads="1"/>
          </p:cNvSpPr>
          <p:nvPr>
            <p:ph type="body" idx="1"/>
          </p:nvPr>
        </p:nvSpPr>
        <p:spPr>
          <a:xfrm>
            <a:off x="181769" y="922338"/>
            <a:ext cx="8691562" cy="5549900"/>
          </a:xfrm>
        </p:spPr>
        <p:txBody>
          <a:bodyPr/>
          <a:lstStyle/>
          <a:p>
            <a:pPr lvl="0" eaLnBrk="1" hangingPunct="1">
              <a:lnSpc>
                <a:spcPct val="90000"/>
              </a:lnSpc>
              <a:spcAft>
                <a:spcPct val="25000"/>
              </a:spcAft>
              <a:buClr>
                <a:srgbClr val="000000"/>
              </a:buClr>
              <a:buFont typeface="Wingdings" panose="05000000000000000000" pitchFamily="2" charset="2"/>
              <a:buChar char="Ø"/>
              <a:defRPr/>
            </a:pPr>
            <a:r>
              <a:rPr lang="en-US" sz="3000" dirty="0" smtClean="0">
                <a:solidFill>
                  <a:srgbClr val="000000"/>
                </a:solidFill>
                <a:latin typeface="Calibri" panose="020F0502020204030204" pitchFamily="34" charset="0"/>
                <a:cs typeface="Calibri" panose="020F0502020204030204" pitchFamily="34" charset="0"/>
              </a:rPr>
              <a:t>Marking </a:t>
            </a:r>
            <a:r>
              <a:rPr lang="en-US" sz="3000" dirty="0">
                <a:solidFill>
                  <a:srgbClr val="000000"/>
                </a:solidFill>
                <a:latin typeface="Calibri" panose="020F0502020204030204" pitchFamily="34" charset="0"/>
                <a:cs typeface="Calibri" panose="020F0502020204030204" pitchFamily="34" charset="0"/>
              </a:rPr>
              <a:t>efforts </a:t>
            </a:r>
            <a:r>
              <a:rPr lang="en-US" sz="3000" dirty="0" smtClean="0">
                <a:solidFill>
                  <a:srgbClr val="000000"/>
                </a:solidFill>
                <a:latin typeface="Calibri" panose="020F0502020204030204" pitchFamily="34" charset="0"/>
                <a:cs typeface="Calibri" panose="020F0502020204030204" pitchFamily="34" charset="0"/>
              </a:rPr>
              <a:t>allow us to monitor </a:t>
            </a:r>
            <a:r>
              <a:rPr lang="en-US" sz="3000" dirty="0">
                <a:solidFill>
                  <a:srgbClr val="000000"/>
                </a:solidFill>
                <a:latin typeface="Calibri" panose="020F0502020204030204" pitchFamily="34" charset="0"/>
                <a:cs typeface="Calibri" panose="020F0502020204030204" pitchFamily="34" charset="0"/>
              </a:rPr>
              <a:t>the effect of hydro system passage on Upper Columbia </a:t>
            </a:r>
            <a:r>
              <a:rPr lang="en-US" sz="3000" dirty="0" smtClean="0">
                <a:solidFill>
                  <a:srgbClr val="000000"/>
                </a:solidFill>
                <a:latin typeface="Calibri" panose="020F0502020204030204" pitchFamily="34" charset="0"/>
                <a:cs typeface="Calibri" panose="020F0502020204030204" pitchFamily="34" charset="0"/>
              </a:rPr>
              <a:t>groups, which is cost-effective </a:t>
            </a:r>
            <a:r>
              <a:rPr lang="en-US" sz="3000" dirty="0">
                <a:solidFill>
                  <a:srgbClr val="000000"/>
                </a:solidFill>
                <a:latin typeface="Calibri" panose="020F0502020204030204" pitchFamily="34" charset="0"/>
                <a:cs typeface="Calibri" panose="020F0502020204030204" pitchFamily="34" charset="0"/>
              </a:rPr>
              <a:t>and </a:t>
            </a:r>
            <a:r>
              <a:rPr lang="en-US" sz="3000" dirty="0" smtClean="0">
                <a:solidFill>
                  <a:srgbClr val="000000"/>
                </a:solidFill>
                <a:latin typeface="Calibri" panose="020F0502020204030204" pitchFamily="34" charset="0"/>
                <a:cs typeface="Calibri" panose="020F0502020204030204" pitchFamily="34" charset="0"/>
              </a:rPr>
              <a:t>provides </a:t>
            </a:r>
            <a:r>
              <a:rPr lang="en-US" sz="3000" dirty="0">
                <a:solidFill>
                  <a:srgbClr val="000000"/>
                </a:solidFill>
                <a:latin typeface="Calibri" panose="020F0502020204030204" pitchFamily="34" charset="0"/>
                <a:cs typeface="Calibri" panose="020F0502020204030204" pitchFamily="34" charset="0"/>
              </a:rPr>
              <a:t>a region-wide </a:t>
            </a:r>
            <a:r>
              <a:rPr lang="en-US" sz="3000" dirty="0" smtClean="0">
                <a:solidFill>
                  <a:srgbClr val="000000"/>
                </a:solidFill>
                <a:latin typeface="Calibri" panose="020F0502020204030204" pitchFamily="34" charset="0"/>
                <a:cs typeface="Calibri" panose="020F0502020204030204" pitchFamily="34" charset="0"/>
              </a:rPr>
              <a:t>benefit</a:t>
            </a:r>
          </a:p>
          <a:p>
            <a:pPr lvl="0" eaLnBrk="1" hangingPunct="1">
              <a:lnSpc>
                <a:spcPct val="90000"/>
              </a:lnSpc>
              <a:spcAft>
                <a:spcPct val="25000"/>
              </a:spcAft>
              <a:buClr>
                <a:srgbClr val="000000"/>
              </a:buClr>
              <a:buFont typeface="Wingdings" panose="05000000000000000000" pitchFamily="2" charset="2"/>
              <a:buChar char="Ø"/>
              <a:defRPr/>
            </a:pPr>
            <a:r>
              <a:rPr lang="en-US" sz="3000" dirty="0" smtClean="0">
                <a:latin typeface="Calibri" panose="020F0502020204030204" pitchFamily="34" charset="0"/>
                <a:cs typeface="Calibri" panose="020F0502020204030204" pitchFamily="34" charset="0"/>
              </a:rPr>
              <a:t>UC juvenile </a:t>
            </a:r>
            <a:r>
              <a:rPr lang="en-US" sz="3000" dirty="0">
                <a:latin typeface="Calibri" panose="020F0502020204030204" pitchFamily="34" charset="0"/>
                <a:cs typeface="Calibri" panose="020F0502020204030204" pitchFamily="34" charset="0"/>
              </a:rPr>
              <a:t>response to environmental variables (travel time, instantaneous mortality, &amp; reach survivals) </a:t>
            </a:r>
            <a:r>
              <a:rPr lang="en-US" sz="3000" dirty="0" smtClean="0">
                <a:latin typeface="Calibri" panose="020F0502020204030204" pitchFamily="34" charset="0"/>
                <a:cs typeface="Calibri" panose="020F0502020204030204" pitchFamily="34" charset="0"/>
              </a:rPr>
              <a:t>is similar to </a:t>
            </a:r>
            <a:r>
              <a:rPr lang="en-US" sz="3000" dirty="0">
                <a:latin typeface="Calibri" panose="020F0502020204030204" pitchFamily="34" charset="0"/>
                <a:cs typeface="Calibri" panose="020F0502020204030204" pitchFamily="34" charset="0"/>
              </a:rPr>
              <a:t>the </a:t>
            </a:r>
            <a:r>
              <a:rPr lang="en-US" sz="3000" dirty="0" smtClean="0">
                <a:latin typeface="Calibri" panose="020F0502020204030204" pitchFamily="34" charset="0"/>
                <a:cs typeface="Calibri" panose="020F0502020204030204" pitchFamily="34" charset="0"/>
              </a:rPr>
              <a:t>response of Snake </a:t>
            </a:r>
            <a:r>
              <a:rPr lang="en-US" sz="3000" dirty="0">
                <a:latin typeface="Calibri" panose="020F0502020204030204" pitchFamily="34" charset="0"/>
                <a:cs typeface="Calibri" panose="020F0502020204030204" pitchFamily="34" charset="0"/>
              </a:rPr>
              <a:t>and Middle Columbia </a:t>
            </a:r>
            <a:r>
              <a:rPr lang="en-US" sz="3000" dirty="0" smtClean="0">
                <a:latin typeface="Calibri" panose="020F0502020204030204" pitchFamily="34" charset="0"/>
                <a:cs typeface="Calibri" panose="020F0502020204030204" pitchFamily="34" charset="0"/>
              </a:rPr>
              <a:t>stocks</a:t>
            </a:r>
          </a:p>
          <a:p>
            <a:pPr eaLnBrk="1" hangingPunct="1">
              <a:spcBef>
                <a:spcPts val="600"/>
              </a:spcBef>
              <a:spcAft>
                <a:spcPts val="1200"/>
              </a:spcAft>
              <a:buFont typeface="Wingdings" panose="05000000000000000000" pitchFamily="2" charset="2"/>
              <a:buChar char="Ø"/>
              <a:defRPr/>
            </a:pPr>
            <a:r>
              <a:rPr lang="en-US" sz="3000" dirty="0" smtClean="0">
                <a:latin typeface="Calibri" panose="020F0502020204030204" pitchFamily="34" charset="0"/>
                <a:cs typeface="Calibri" panose="020F0502020204030204" pitchFamily="34" charset="0"/>
              </a:rPr>
              <a:t>The Upper Columbia (RIS-BON) </a:t>
            </a:r>
            <a:r>
              <a:rPr lang="en-US" sz="3000" dirty="0">
                <a:latin typeface="Calibri" panose="020F0502020204030204" pitchFamily="34" charset="0"/>
                <a:cs typeface="Calibri" panose="020F0502020204030204" pitchFamily="34" charset="0"/>
              </a:rPr>
              <a:t>and Snake River </a:t>
            </a:r>
            <a:r>
              <a:rPr lang="en-US" sz="3000" dirty="0" smtClean="0">
                <a:latin typeface="Calibri" panose="020F0502020204030204" pitchFamily="34" charset="0"/>
                <a:cs typeface="Calibri" panose="020F0502020204030204" pitchFamily="34" charset="0"/>
              </a:rPr>
              <a:t>(LWG-BON) SARs for Chinook and steelhead trends are similar, but SARs are lower for the Upper Columbia for steelhead &amp; higher for sockeye</a:t>
            </a:r>
          </a:p>
          <a:p>
            <a:pPr marL="0" indent="0" eaLnBrk="1" hangingPunct="1">
              <a:lnSpc>
                <a:spcPct val="90000"/>
              </a:lnSpc>
              <a:spcAft>
                <a:spcPct val="25000"/>
              </a:spcAft>
              <a:buFont typeface="Wingdings" pitchFamily="2" charset="2"/>
              <a:buNone/>
              <a:defRPr/>
            </a:pPr>
            <a:endParaRPr lang="en-US"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4933"/>
            <a:ext cx="8229600" cy="728027"/>
          </a:xfrm>
        </p:spPr>
        <p:txBody>
          <a:bodyPr/>
          <a:lstStyle/>
          <a:p>
            <a:r>
              <a:rPr lang="en-US" b="0" dirty="0" smtClean="0">
                <a:effectLst/>
              </a:rPr>
              <a:t>Tagging Life Cycle Model</a:t>
            </a:r>
            <a:endParaRPr lang="en-US" b="0" dirty="0">
              <a:effectLst/>
            </a:endParaRPr>
          </a:p>
        </p:txBody>
      </p:sp>
      <p:pic>
        <p:nvPicPr>
          <p:cNvPr id="5" name="Picture 4"/>
          <p:cNvPicPr/>
          <p:nvPr/>
        </p:nvPicPr>
        <p:blipFill>
          <a:blip r:embed="rId2"/>
          <a:stretch>
            <a:fillRect/>
          </a:stretch>
        </p:blipFill>
        <p:spPr>
          <a:xfrm>
            <a:off x="132080" y="822960"/>
            <a:ext cx="8554720" cy="5877879"/>
          </a:xfrm>
          <a:prstGeom prst="rect">
            <a:avLst/>
          </a:prstGeom>
        </p:spPr>
      </p:pic>
      <p:sp>
        <p:nvSpPr>
          <p:cNvPr id="6" name="Slide Number Placeholder 3"/>
          <p:cNvSpPr>
            <a:spLocks noGrp="1"/>
          </p:cNvSpPr>
          <p:nvPr>
            <p:ph type="sldNum" sz="quarter" idx="11"/>
          </p:nvPr>
        </p:nvSpPr>
        <p:spPr>
          <a:xfrm>
            <a:off x="6888480" y="6243639"/>
            <a:ext cx="2133600" cy="457200"/>
          </a:xfrm>
        </p:spPr>
        <p:txBody>
          <a:bodyPr/>
          <a:lstStyle/>
          <a:p>
            <a:pPr>
              <a:defRPr/>
            </a:pPr>
            <a:fld id="{6C07674D-C6DF-4DFE-A4CD-8AD553193E79}" type="slidenum">
              <a:rPr lang="en-US" smtClean="0"/>
              <a:pPr>
                <a:defRPr/>
              </a:pPr>
              <a:t>29</a:t>
            </a:fld>
            <a:endParaRPr lang="en-US" dirty="0"/>
          </a:p>
        </p:txBody>
      </p:sp>
    </p:spTree>
    <p:extLst>
      <p:ext uri="{BB962C8B-B14F-4D97-AF65-F5344CB8AC3E}">
        <p14:creationId xmlns:p14="http://schemas.microsoft.com/office/powerpoint/2010/main" val="18239788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182" y="97509"/>
            <a:ext cx="8693239" cy="1139825"/>
          </a:xfrm>
        </p:spPr>
        <p:txBody>
          <a:bodyPr/>
          <a:lstStyle/>
          <a:p>
            <a:pPr eaLnBrk="1" hangingPunct="1">
              <a:defRPr/>
            </a:pPr>
            <a:r>
              <a:rPr lang="en-US" dirty="0" smtClean="0">
                <a:latin typeface="Calibri" panose="020F0502020204030204" pitchFamily="34" charset="0"/>
                <a:cs typeface="Calibri" panose="020F0502020204030204" pitchFamily="34" charset="0"/>
              </a:rPr>
              <a:t>CSS Objectives for the Upper Columbia</a:t>
            </a:r>
          </a:p>
        </p:txBody>
      </p:sp>
      <p:sp>
        <p:nvSpPr>
          <p:cNvPr id="3" name="Content Placeholder 2"/>
          <p:cNvSpPr>
            <a:spLocks noGrp="1"/>
          </p:cNvSpPr>
          <p:nvPr>
            <p:ph idx="1"/>
          </p:nvPr>
        </p:nvSpPr>
        <p:spPr>
          <a:xfrm>
            <a:off x="336015" y="1367532"/>
            <a:ext cx="4467339" cy="2252406"/>
          </a:xfrm>
        </p:spPr>
        <p:txBody>
          <a:bodyPr/>
          <a:lstStyle/>
          <a:p>
            <a:pPr eaLnBrk="1" hangingPunct="1">
              <a:buFont typeface="Wingdings" panose="05000000000000000000" pitchFamily="2" charset="2"/>
              <a:buChar char="Ø"/>
              <a:defRPr/>
            </a:pPr>
            <a:r>
              <a:rPr lang="en-US" dirty="0" smtClean="0">
                <a:latin typeface="Calibri" panose="020F0502020204030204" pitchFamily="34" charset="0"/>
                <a:cs typeface="Calibri" panose="020F0502020204030204" pitchFamily="34" charset="0"/>
              </a:rPr>
              <a:t>Establish long term survival estimates over the full life-cycle of upper Columbia stocks</a:t>
            </a:r>
          </a:p>
          <a:p>
            <a:pPr marL="0" indent="0" eaLnBrk="1" hangingPunct="1">
              <a:buNone/>
              <a:defRPr/>
            </a:pPr>
            <a:endParaRPr lang="en-US" dirty="0" smtClean="0">
              <a:latin typeface="Calibri" panose="020F0502020204030204" pitchFamily="34" charset="0"/>
              <a:cs typeface="Calibri" panose="020F0502020204030204" pitchFamily="34" charset="0"/>
            </a:endParaRPr>
          </a:p>
          <a:p>
            <a:pPr eaLnBrk="1" hangingPunct="1">
              <a:buFont typeface="Wingdings" panose="05000000000000000000" pitchFamily="2" charset="2"/>
              <a:buChar char="Ø"/>
              <a:defRPr/>
            </a:pPr>
            <a:r>
              <a:rPr lang="en-US" dirty="0" smtClean="0">
                <a:latin typeface="Calibri" panose="020F0502020204030204" pitchFamily="34" charset="0"/>
                <a:cs typeface="Calibri" panose="020F0502020204030204" pitchFamily="34" charset="0"/>
              </a:rPr>
              <a:t>Develop Smolt to Adult Return rates (SARs) from the upper most dam encountered </a:t>
            </a:r>
          </a:p>
          <a:p>
            <a:pPr eaLnBrk="1" hangingPunct="1">
              <a:buFont typeface="Wingdings" panose="05000000000000000000" pitchFamily="2" charset="2"/>
              <a:buChar char="§"/>
              <a:defRPr/>
            </a:pPr>
            <a:endParaRPr lang="en-US" sz="1600" dirty="0" smtClean="0"/>
          </a:p>
        </p:txBody>
      </p:sp>
      <p:sp>
        <p:nvSpPr>
          <p:cNvPr id="4" name="Slide Number Placeholder 3"/>
          <p:cNvSpPr>
            <a:spLocks noGrp="1"/>
          </p:cNvSpPr>
          <p:nvPr>
            <p:ph type="sldNum" sz="quarter" idx="11"/>
          </p:nvPr>
        </p:nvSpPr>
        <p:spPr/>
        <p:txBody>
          <a:bodyPr/>
          <a:lstStyle/>
          <a:p>
            <a:pPr>
              <a:defRPr/>
            </a:pPr>
            <a:fld id="{53EADF0B-D748-45BA-A14A-AE6431FBA26B}" type="slidenum">
              <a:rPr lang="en-US"/>
              <a:pPr>
                <a:defRPr/>
              </a:pPr>
              <a:t>3</a:t>
            </a:fld>
            <a:endParaRPr lang="en-US" dirty="0"/>
          </a:p>
        </p:txBody>
      </p:sp>
      <p:pic>
        <p:nvPicPr>
          <p:cNvPr id="6" name="Picture 5"/>
          <p:cNvPicPr>
            <a:picLocks noChangeAspect="1"/>
          </p:cNvPicPr>
          <p:nvPr/>
        </p:nvPicPr>
        <p:blipFill>
          <a:blip r:embed="rId3"/>
          <a:stretch>
            <a:fillRect/>
          </a:stretch>
        </p:blipFill>
        <p:spPr>
          <a:xfrm>
            <a:off x="5026551" y="4196118"/>
            <a:ext cx="3291184" cy="2155366"/>
          </a:xfrm>
          <a:prstGeom prst="rect">
            <a:avLst/>
          </a:prstGeom>
        </p:spPr>
      </p:pic>
      <p:sp>
        <p:nvSpPr>
          <p:cNvPr id="7" name="TextBox 6"/>
          <p:cNvSpPr txBox="1"/>
          <p:nvPr/>
        </p:nvSpPr>
        <p:spPr>
          <a:xfrm>
            <a:off x="6199848" y="5843083"/>
            <a:ext cx="2117887" cy="369332"/>
          </a:xfrm>
          <a:prstGeom prst="rect">
            <a:avLst/>
          </a:prstGeom>
          <a:noFill/>
        </p:spPr>
        <p:txBody>
          <a:bodyPr wrap="none" rtlCol="0">
            <a:spAutoFit/>
          </a:bodyPr>
          <a:lstStyle/>
          <a:p>
            <a:r>
              <a:rPr lang="en-US" dirty="0" smtClean="0">
                <a:solidFill>
                  <a:schemeClr val="bg2">
                    <a:lumMod val="20000"/>
                    <a:lumOff val="80000"/>
                  </a:schemeClr>
                </a:solidFill>
              </a:rPr>
              <a:t>Photo: Chelan PUD</a:t>
            </a:r>
            <a:endParaRPr lang="en-US" dirty="0">
              <a:solidFill>
                <a:schemeClr val="bg2">
                  <a:lumMod val="20000"/>
                  <a:lumOff val="80000"/>
                </a:schemeClr>
              </a:solidFill>
            </a:endParaRPr>
          </a:p>
        </p:txBody>
      </p:sp>
      <p:pic>
        <p:nvPicPr>
          <p:cNvPr id="10" name="Picture 9"/>
          <p:cNvPicPr>
            <a:picLocks noChangeAspect="1"/>
          </p:cNvPicPr>
          <p:nvPr/>
        </p:nvPicPr>
        <p:blipFill>
          <a:blip r:embed="rId4"/>
          <a:stretch>
            <a:fillRect/>
          </a:stretch>
        </p:blipFill>
        <p:spPr>
          <a:xfrm>
            <a:off x="4803354" y="1268558"/>
            <a:ext cx="3723546" cy="2675482"/>
          </a:xfrm>
          <a:prstGeom prst="rect">
            <a:avLst/>
          </a:prstGeom>
        </p:spPr>
      </p:pic>
    </p:spTree>
    <p:extLst>
      <p:ext uri="{BB962C8B-B14F-4D97-AF65-F5344CB8AC3E}">
        <p14:creationId xmlns:p14="http://schemas.microsoft.com/office/powerpoint/2010/main" val="36809183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881"/>
            <a:ext cx="8229600" cy="1139825"/>
          </a:xfrm>
        </p:spPr>
        <p:txBody>
          <a:bodyPr/>
          <a:lstStyle/>
          <a:p>
            <a:r>
              <a:rPr lang="en-US" b="0" dirty="0" smtClean="0">
                <a:effectLst/>
              </a:rPr>
              <a:t>Columbia River Hydro Projects</a:t>
            </a:r>
            <a:endParaRPr lang="en-US" b="0" dirty="0">
              <a:effectLst/>
            </a:endParaRPr>
          </a:p>
        </p:txBody>
      </p:sp>
      <p:sp>
        <p:nvSpPr>
          <p:cNvPr id="5" name="Slide Number Placeholder 4"/>
          <p:cNvSpPr>
            <a:spLocks noGrp="1"/>
          </p:cNvSpPr>
          <p:nvPr>
            <p:ph type="sldNum" sz="quarter" idx="11"/>
          </p:nvPr>
        </p:nvSpPr>
        <p:spPr/>
        <p:txBody>
          <a:bodyPr/>
          <a:lstStyle/>
          <a:p>
            <a:pPr>
              <a:defRPr/>
            </a:pPr>
            <a:fld id="{FAF69584-DC6F-4FB8-8FE4-873097925040}" type="slidenum">
              <a:rPr lang="en-US" smtClean="0"/>
              <a:pPr>
                <a:defRPr/>
              </a:pPr>
              <a:t>4</a:t>
            </a:fld>
            <a:endParaRPr lang="en-US" dirty="0"/>
          </a:p>
        </p:txBody>
      </p:sp>
      <p:pic>
        <p:nvPicPr>
          <p:cNvPr id="6" name="Picture 5"/>
          <p:cNvPicPr>
            <a:picLocks noChangeAspect="1"/>
          </p:cNvPicPr>
          <p:nvPr/>
        </p:nvPicPr>
        <p:blipFill>
          <a:blip r:embed="rId2"/>
          <a:stretch>
            <a:fillRect/>
          </a:stretch>
        </p:blipFill>
        <p:spPr>
          <a:xfrm>
            <a:off x="1527356" y="997277"/>
            <a:ext cx="5708287" cy="5538447"/>
          </a:xfrm>
          <a:prstGeom prst="rect">
            <a:avLst/>
          </a:prstGeom>
        </p:spPr>
      </p:pic>
      <p:sp>
        <p:nvSpPr>
          <p:cNvPr id="7" name="Oval 6"/>
          <p:cNvSpPr/>
          <p:nvPr/>
        </p:nvSpPr>
        <p:spPr bwMode="auto">
          <a:xfrm>
            <a:off x="1300480" y="277813"/>
            <a:ext cx="914400" cy="91440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chemeClr val="tx1"/>
              </a:buClr>
              <a:buSzTx/>
              <a:buFontTx/>
              <a:buNone/>
              <a:tabLst/>
            </a:pPr>
            <a:endParaRPr kumimoji="0" lang="en-US" sz="1800" b="0" i="0" u="none" strike="noStrike" cap="none" normalizeH="0" baseline="0" smtClean="0">
              <a:ln>
                <a:noFill/>
              </a:ln>
              <a:solidFill>
                <a:schemeClr val="tx1"/>
              </a:solidFill>
              <a:effectLst>
                <a:outerShdw blurRad="38100" dist="38100" dir="2700000" algn="tl">
                  <a:srgbClr val="000000">
                    <a:alpha val="43137"/>
                  </a:srgbClr>
                </a:outerShdw>
              </a:effectLst>
              <a:latin typeface="Tahoma" pitchFamily="34" charset="0"/>
            </a:endParaRPr>
          </a:p>
        </p:txBody>
      </p:sp>
      <p:sp>
        <p:nvSpPr>
          <p:cNvPr id="8" name="Oval 7"/>
          <p:cNvSpPr/>
          <p:nvPr/>
        </p:nvSpPr>
        <p:spPr bwMode="auto">
          <a:xfrm>
            <a:off x="3261360" y="3322320"/>
            <a:ext cx="426720" cy="772159"/>
          </a:xfrm>
          <a:prstGeom prst="ellipse">
            <a:avLst/>
          </a:prstGeom>
          <a:noFill/>
          <a:ln w="38100" cap="flat" cmpd="sng" algn="ctr">
            <a:solidFill>
              <a:srgbClr val="FFFF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chemeClr val="tx1"/>
              </a:buClr>
              <a:buSzTx/>
              <a:buFontTx/>
              <a:buNone/>
              <a:tabLst/>
            </a:pPr>
            <a:endParaRPr kumimoji="0" lang="en-US" sz="1800" b="0" i="0" u="none" strike="noStrike" cap="none" normalizeH="0" baseline="0" smtClean="0">
              <a:ln>
                <a:noFill/>
              </a:ln>
              <a:solidFill>
                <a:schemeClr val="tx1"/>
              </a:solidFill>
              <a:effectLst>
                <a:outerShdw blurRad="38100" dist="38100" dir="2700000" algn="tl">
                  <a:srgbClr val="000000">
                    <a:alpha val="43137"/>
                  </a:srgbClr>
                </a:outerShdw>
              </a:effectLst>
              <a:latin typeface="Tahoma" pitchFamily="34" charset="0"/>
            </a:endParaRPr>
          </a:p>
        </p:txBody>
      </p:sp>
      <p:sp>
        <p:nvSpPr>
          <p:cNvPr id="9" name="Oval 8"/>
          <p:cNvSpPr/>
          <p:nvPr/>
        </p:nvSpPr>
        <p:spPr bwMode="auto">
          <a:xfrm>
            <a:off x="3779520" y="3779520"/>
            <a:ext cx="683260" cy="438463"/>
          </a:xfrm>
          <a:prstGeom prst="ellipse">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chemeClr val="tx1"/>
              </a:buClr>
              <a:buSzTx/>
              <a:buFontTx/>
              <a:buNone/>
              <a:tabLst/>
            </a:pPr>
            <a:endParaRPr kumimoji="0" lang="en-US" sz="1800" b="0" i="0" u="none" strike="noStrike" cap="none" normalizeH="0" baseline="0" smtClean="0">
              <a:ln>
                <a:noFill/>
              </a:ln>
              <a:solidFill>
                <a:schemeClr val="tx1"/>
              </a:solidFill>
              <a:effectLst>
                <a:outerShdw blurRad="38100" dist="38100" dir="2700000" algn="tl">
                  <a:srgbClr val="000000">
                    <a:alpha val="43137"/>
                  </a:srgbClr>
                </a:outerShdw>
              </a:effectLst>
              <a:latin typeface="Tahoma" pitchFamily="34" charset="0"/>
            </a:endParaRPr>
          </a:p>
        </p:txBody>
      </p:sp>
    </p:spTree>
    <p:extLst>
      <p:ext uri="{BB962C8B-B14F-4D97-AF65-F5344CB8AC3E}">
        <p14:creationId xmlns:p14="http://schemas.microsoft.com/office/powerpoint/2010/main" val="33556835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a:xfrm>
            <a:off x="71919" y="0"/>
            <a:ext cx="9072081" cy="1139825"/>
          </a:xfrm>
        </p:spPr>
        <p:txBody>
          <a:bodyPr/>
          <a:lstStyle/>
          <a:p>
            <a:pPr eaLnBrk="1" hangingPunct="1">
              <a:defRPr/>
            </a:pPr>
            <a:r>
              <a:rPr lang="en-US" dirty="0"/>
              <a:t/>
            </a:r>
            <a:br>
              <a:rPr lang="en-US" dirty="0"/>
            </a:br>
            <a:r>
              <a:rPr lang="en-US" sz="3600" dirty="0">
                <a:latin typeface="Calibri" panose="020F0502020204030204" pitchFamily="34" charset="0"/>
                <a:cs typeface="Calibri" panose="020F0502020204030204" pitchFamily="34" charset="0"/>
              </a:rPr>
              <a:t>Rock </a:t>
            </a:r>
            <a:r>
              <a:rPr lang="en-US" sz="3600" dirty="0" smtClean="0">
                <a:latin typeface="Calibri" panose="020F0502020204030204" pitchFamily="34" charset="0"/>
                <a:cs typeface="Calibri" panose="020F0502020204030204" pitchFamily="34" charset="0"/>
              </a:rPr>
              <a:t>Island-McNary Juvenile Metrics:</a:t>
            </a:r>
            <a:r>
              <a:rPr lang="en-US" dirty="0" smtClean="0">
                <a:latin typeface="Calibri" panose="020F0502020204030204" pitchFamily="34" charset="0"/>
                <a:cs typeface="Calibri" panose="020F0502020204030204" pitchFamily="34" charset="0"/>
              </a:rPr>
              <a:t/>
            </a:r>
            <a:br>
              <a:rPr lang="en-US" dirty="0" smtClean="0">
                <a:latin typeface="Calibri" panose="020F0502020204030204" pitchFamily="34" charset="0"/>
                <a:cs typeface="Calibri" panose="020F0502020204030204" pitchFamily="34" charset="0"/>
              </a:rPr>
            </a:br>
            <a:endParaRPr lang="en-US" dirty="0" smtClean="0">
              <a:latin typeface="Calibri" panose="020F0502020204030204" pitchFamily="34" charset="0"/>
              <a:cs typeface="Calibri" panose="020F0502020204030204" pitchFamily="34" charset="0"/>
            </a:endParaRPr>
          </a:p>
        </p:txBody>
      </p:sp>
      <p:sp>
        <p:nvSpPr>
          <p:cNvPr id="204803" name="Rectangle 3"/>
          <p:cNvSpPr>
            <a:spLocks noGrp="1" noChangeArrowheads="1"/>
          </p:cNvSpPr>
          <p:nvPr>
            <p:ph idx="1"/>
          </p:nvPr>
        </p:nvSpPr>
        <p:spPr>
          <a:xfrm>
            <a:off x="190072" y="1086493"/>
            <a:ext cx="5645649" cy="5045299"/>
          </a:xfrm>
        </p:spPr>
        <p:txBody>
          <a:bodyPr/>
          <a:lstStyle/>
          <a:p>
            <a:pPr marL="457200" lvl="1" indent="-457200" eaLnBrk="1" hangingPunct="1">
              <a:lnSpc>
                <a:spcPct val="90000"/>
              </a:lnSpc>
              <a:spcBef>
                <a:spcPts val="600"/>
              </a:spcBef>
              <a:spcAft>
                <a:spcPts val="600"/>
              </a:spcAft>
              <a:buFont typeface="Arial" panose="020B0604020202020204" pitchFamily="34" charset="0"/>
              <a:buChar char="•"/>
              <a:defRPr/>
            </a:pPr>
            <a:r>
              <a:rPr lang="en-US" sz="3200" dirty="0" smtClean="0">
                <a:latin typeface="Calibri" panose="020F0502020204030204" pitchFamily="34" charset="0"/>
                <a:cs typeface="Calibri" panose="020F0502020204030204" pitchFamily="34" charset="0"/>
              </a:rPr>
              <a:t>RIS – MCN Reach</a:t>
            </a:r>
          </a:p>
          <a:p>
            <a:pPr marL="857250" lvl="2" indent="-457200" eaLnBrk="1" hangingPunct="1">
              <a:lnSpc>
                <a:spcPct val="90000"/>
              </a:lnSpc>
              <a:spcBef>
                <a:spcPts val="600"/>
              </a:spcBef>
              <a:spcAft>
                <a:spcPts val="600"/>
              </a:spcAft>
              <a:buFont typeface="Arial" panose="020B0604020202020204" pitchFamily="34" charset="0"/>
              <a:buChar char="•"/>
              <a:defRPr/>
            </a:pPr>
            <a:r>
              <a:rPr lang="en-US" sz="3200" dirty="0" smtClean="0">
                <a:latin typeface="Calibri" panose="020F0502020204030204" pitchFamily="34" charset="0"/>
                <a:cs typeface="Calibri" panose="020F0502020204030204" pitchFamily="34" charset="0"/>
              </a:rPr>
              <a:t>150 miles with 2 dams       in between</a:t>
            </a:r>
          </a:p>
          <a:p>
            <a:pPr marL="457200" lvl="1" indent="-457200" eaLnBrk="1" hangingPunct="1">
              <a:lnSpc>
                <a:spcPct val="90000"/>
              </a:lnSpc>
              <a:spcBef>
                <a:spcPts val="600"/>
              </a:spcBef>
              <a:spcAft>
                <a:spcPts val="600"/>
              </a:spcAft>
              <a:buFont typeface="Arial" panose="020B0604020202020204" pitchFamily="34" charset="0"/>
              <a:buChar char="•"/>
              <a:defRPr/>
            </a:pPr>
            <a:r>
              <a:rPr lang="en-US" sz="3200" dirty="0" smtClean="0">
                <a:latin typeface="Calibri" panose="020F0502020204030204" pitchFamily="34" charset="0"/>
                <a:cs typeface="Calibri" panose="020F0502020204030204" pitchFamily="34" charset="0"/>
              </a:rPr>
              <a:t>Juvenile passage  </a:t>
            </a:r>
          </a:p>
          <a:p>
            <a:pPr lvl="2" eaLnBrk="1" hangingPunct="1">
              <a:lnSpc>
                <a:spcPct val="90000"/>
              </a:lnSpc>
              <a:spcBef>
                <a:spcPts val="600"/>
              </a:spcBef>
              <a:spcAft>
                <a:spcPts val="600"/>
              </a:spcAft>
              <a:buFont typeface="Arial" panose="020B0604020202020204" pitchFamily="34" charset="0"/>
              <a:buChar char="•"/>
              <a:defRPr/>
            </a:pPr>
            <a:r>
              <a:rPr lang="en-US" sz="3200" dirty="0" smtClean="0">
                <a:latin typeface="Calibri" panose="020F0502020204030204" pitchFamily="34" charset="0"/>
                <a:cs typeface="Calibri" panose="020F0502020204030204" pitchFamily="34" charset="0"/>
              </a:rPr>
              <a:t>Travel time</a:t>
            </a:r>
          </a:p>
          <a:p>
            <a:pPr lvl="2" eaLnBrk="1" hangingPunct="1">
              <a:lnSpc>
                <a:spcPct val="90000"/>
              </a:lnSpc>
              <a:spcBef>
                <a:spcPts val="600"/>
              </a:spcBef>
              <a:spcAft>
                <a:spcPts val="600"/>
              </a:spcAft>
              <a:buFont typeface="Arial" panose="020B0604020202020204" pitchFamily="34" charset="0"/>
              <a:buChar char="•"/>
              <a:defRPr/>
            </a:pPr>
            <a:r>
              <a:rPr lang="en-US" sz="3200" dirty="0" smtClean="0">
                <a:latin typeface="Calibri" panose="020F0502020204030204" pitchFamily="34" charset="0"/>
                <a:cs typeface="Calibri" panose="020F0502020204030204" pitchFamily="34" charset="0"/>
              </a:rPr>
              <a:t>Survival</a:t>
            </a:r>
          </a:p>
          <a:p>
            <a:pPr lvl="2" eaLnBrk="1" hangingPunct="1">
              <a:lnSpc>
                <a:spcPct val="90000"/>
              </a:lnSpc>
              <a:spcBef>
                <a:spcPts val="600"/>
              </a:spcBef>
              <a:spcAft>
                <a:spcPts val="600"/>
              </a:spcAft>
              <a:buFont typeface="Arial" panose="020B0604020202020204" pitchFamily="34" charset="0"/>
              <a:buChar char="•"/>
              <a:defRPr/>
            </a:pPr>
            <a:r>
              <a:rPr lang="en-US" sz="3200" dirty="0">
                <a:latin typeface="Calibri" panose="020F0502020204030204" pitchFamily="34" charset="0"/>
                <a:cs typeface="Calibri" panose="020F0502020204030204" pitchFamily="34" charset="0"/>
              </a:rPr>
              <a:t>Instantaneous </a:t>
            </a:r>
            <a:r>
              <a:rPr lang="en-US" sz="3200" dirty="0" smtClean="0">
                <a:latin typeface="Calibri" panose="020F0502020204030204" pitchFamily="34" charset="0"/>
                <a:cs typeface="Calibri" panose="020F0502020204030204" pitchFamily="34" charset="0"/>
              </a:rPr>
              <a:t>mortality</a:t>
            </a:r>
          </a:p>
          <a:p>
            <a:pPr marL="457200" lvl="1" indent="-457200" eaLnBrk="1" hangingPunct="1">
              <a:lnSpc>
                <a:spcPct val="90000"/>
              </a:lnSpc>
              <a:spcBef>
                <a:spcPts val="600"/>
              </a:spcBef>
              <a:spcAft>
                <a:spcPts val="600"/>
              </a:spcAft>
              <a:buFont typeface="Arial" panose="020B0604020202020204" pitchFamily="34" charset="0"/>
              <a:buChar char="•"/>
              <a:defRPr/>
            </a:pPr>
            <a:r>
              <a:rPr lang="en-US" sz="3200" dirty="0">
                <a:latin typeface="Calibri" panose="020F0502020204030204" pitchFamily="34" charset="0"/>
                <a:cs typeface="Calibri" panose="020F0502020204030204" pitchFamily="34" charset="0"/>
              </a:rPr>
              <a:t>P</a:t>
            </a:r>
            <a:r>
              <a:rPr lang="en-US" sz="3200" dirty="0" smtClean="0">
                <a:latin typeface="Calibri" panose="020F0502020204030204" pitchFamily="34" charset="0"/>
                <a:cs typeface="Calibri" panose="020F0502020204030204" pitchFamily="34" charset="0"/>
              </a:rPr>
              <a:t>assage metrics relative to environmental variables</a:t>
            </a:r>
          </a:p>
        </p:txBody>
      </p:sp>
      <p:sp>
        <p:nvSpPr>
          <p:cNvPr id="4" name="Slide Number Placeholder 4"/>
          <p:cNvSpPr>
            <a:spLocks noGrp="1"/>
          </p:cNvSpPr>
          <p:nvPr>
            <p:ph type="sldNum" sz="quarter" idx="11"/>
          </p:nvPr>
        </p:nvSpPr>
        <p:spPr/>
        <p:txBody>
          <a:bodyPr/>
          <a:lstStyle/>
          <a:p>
            <a:pPr>
              <a:defRPr/>
            </a:pPr>
            <a:fld id="{5A7BB30C-30E9-4C2B-9F83-07FF63D306C3}" type="slidenum">
              <a:rPr lang="en-US"/>
              <a:pPr>
                <a:defRPr/>
              </a:pPr>
              <a:t>5</a:t>
            </a:fld>
            <a:endParaRPr lang="en-US"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1500" y="1169046"/>
            <a:ext cx="3901638" cy="28467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Oval 6"/>
          <p:cNvSpPr/>
          <p:nvPr/>
        </p:nvSpPr>
        <p:spPr bwMode="auto">
          <a:xfrm>
            <a:off x="7267528" y="2383603"/>
            <a:ext cx="631065" cy="1469205"/>
          </a:xfrm>
          <a:prstGeom prst="ellipse">
            <a:avLst/>
          </a:prstGeom>
          <a:noFill/>
          <a:ln w="38100" cap="flat" cmpd="sng" algn="ctr">
            <a:solidFill>
              <a:srgbClr val="FFC000"/>
            </a:solidFill>
            <a:prstDash val="solid"/>
            <a:round/>
            <a:headEnd type="none" w="med" len="med"/>
            <a:tailEnd type="none" w="med" len="med"/>
          </a:ln>
          <a:effectLst/>
          <a:scene3d>
            <a:camera prst="orthographicFront">
              <a:rot lat="0" lon="0" rev="1500000"/>
            </a:camera>
            <a:lightRig rig="threePt" dir="t"/>
          </a:scene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chemeClr val="tx1"/>
              </a:buClr>
              <a:buSzTx/>
              <a:buFontTx/>
              <a:buNone/>
              <a:tabLst/>
            </a:pPr>
            <a:endParaRPr kumimoji="0" lang="en-US" sz="1800" b="0" i="0" u="none" strike="noStrike" cap="none" normalizeH="0" baseline="0" dirty="0" smtClean="0">
              <a:ln>
                <a:noFill/>
              </a:ln>
              <a:solidFill>
                <a:schemeClr val="tx1"/>
              </a:solidFill>
              <a:effectLst>
                <a:outerShdw blurRad="38100" dist="38100" dir="2700000" algn="tl">
                  <a:srgbClr val="000000">
                    <a:alpha val="43137"/>
                  </a:srgbClr>
                </a:outerShdw>
              </a:effectLst>
              <a:latin typeface="Tahoma" pitchFamily="34" charset="0"/>
            </a:endParaRPr>
          </a:p>
        </p:txBody>
      </p:sp>
    </p:spTree>
    <p:extLst>
      <p:ext uri="{BB962C8B-B14F-4D97-AF65-F5344CB8AC3E}">
        <p14:creationId xmlns:p14="http://schemas.microsoft.com/office/powerpoint/2010/main" val="30306476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240236" y="5511410"/>
            <a:ext cx="8663528" cy="732228"/>
          </a:xfrm>
          <a:ln>
            <a:noFill/>
          </a:ln>
        </p:spPr>
        <p:txBody>
          <a:bodyPr/>
          <a:lstStyle/>
          <a:p>
            <a:pPr eaLnBrk="1" hangingPunct="1">
              <a:buFont typeface="Wingdings" panose="05000000000000000000" pitchFamily="2" charset="2"/>
              <a:buChar char="§"/>
              <a:defRPr/>
            </a:pPr>
            <a:r>
              <a:rPr lang="en-US" dirty="0" smtClean="0">
                <a:latin typeface="Calibri" panose="020F0502020204030204" pitchFamily="34" charset="0"/>
                <a:cs typeface="Calibri" panose="020F0502020204030204" pitchFamily="34" charset="0"/>
              </a:rPr>
              <a:t>Typically species’ survival is ~ 60%</a:t>
            </a:r>
          </a:p>
        </p:txBody>
      </p:sp>
      <p:sp>
        <p:nvSpPr>
          <p:cNvPr id="4" name="Slide Number Placeholder 3"/>
          <p:cNvSpPr>
            <a:spLocks noGrp="1"/>
          </p:cNvSpPr>
          <p:nvPr>
            <p:ph type="sldNum" sz="quarter" idx="11"/>
          </p:nvPr>
        </p:nvSpPr>
        <p:spPr/>
        <p:txBody>
          <a:bodyPr/>
          <a:lstStyle/>
          <a:p>
            <a:pPr>
              <a:defRPr/>
            </a:pPr>
            <a:fld id="{6F15B0D9-C446-4875-B9F8-4C67F7B53245}" type="slidenum">
              <a:rPr lang="en-US"/>
              <a:pPr>
                <a:defRPr/>
              </a:pPr>
              <a:t>6</a:t>
            </a:fld>
            <a:endParaRPr lang="en-US" dirty="0"/>
          </a:p>
        </p:txBody>
      </p:sp>
      <p:sp>
        <p:nvSpPr>
          <p:cNvPr id="9" name="TextBox 8"/>
          <p:cNvSpPr txBox="1"/>
          <p:nvPr/>
        </p:nvSpPr>
        <p:spPr>
          <a:xfrm>
            <a:off x="900113" y="360363"/>
            <a:ext cx="6872287" cy="1323439"/>
          </a:xfrm>
          <a:prstGeom prst="rect">
            <a:avLst/>
          </a:prstGeom>
          <a:noFill/>
        </p:spPr>
        <p:txBody>
          <a:bodyPr>
            <a:spAutoFit/>
          </a:bodyPr>
          <a:lstStyle/>
          <a:p>
            <a:pPr algn="ctr">
              <a:spcBef>
                <a:spcPts val="0"/>
              </a:spcBef>
              <a:buClr>
                <a:schemeClr val="tx1"/>
              </a:buClr>
              <a:defRPr/>
            </a:pPr>
            <a:r>
              <a:rPr lang="en-US" sz="4000" b="1" dirty="0">
                <a:effectLst>
                  <a:outerShdw blurRad="38100" dist="38100" dir="2700000" algn="tl">
                    <a:srgbClr val="FFFFFF"/>
                  </a:outerShdw>
                </a:effectLst>
                <a:latin typeface="Calibri" panose="020F0502020204030204" pitchFamily="34" charset="0"/>
                <a:ea typeface="+mj-ea"/>
                <a:cs typeface="Calibri" panose="020F0502020204030204" pitchFamily="34" charset="0"/>
              </a:rPr>
              <a:t>Rock Island to </a:t>
            </a:r>
            <a:r>
              <a:rPr lang="en-US" sz="4000" b="1" dirty="0" smtClean="0">
                <a:effectLst>
                  <a:outerShdw blurRad="38100" dist="38100" dir="2700000" algn="tl">
                    <a:srgbClr val="FFFFFF"/>
                  </a:outerShdw>
                </a:effectLst>
                <a:latin typeface="Calibri" panose="020F0502020204030204" pitchFamily="34" charset="0"/>
                <a:ea typeface="+mj-ea"/>
                <a:cs typeface="Calibri" panose="020F0502020204030204" pitchFamily="34" charset="0"/>
              </a:rPr>
              <a:t>McNary Juvenile </a:t>
            </a:r>
            <a:r>
              <a:rPr lang="en-US" sz="4000" b="1" dirty="0">
                <a:effectLst>
                  <a:outerShdw blurRad="38100" dist="38100" dir="2700000" algn="tl">
                    <a:srgbClr val="FFFFFF"/>
                  </a:outerShdw>
                </a:effectLst>
                <a:latin typeface="Calibri" panose="020F0502020204030204" pitchFamily="34" charset="0"/>
                <a:ea typeface="+mj-ea"/>
                <a:cs typeface="Calibri" panose="020F0502020204030204" pitchFamily="34" charset="0"/>
              </a:rPr>
              <a:t>Survival</a:t>
            </a:r>
          </a:p>
        </p:txBody>
      </p:sp>
      <p:cxnSp>
        <p:nvCxnSpPr>
          <p:cNvPr id="13" name="Straight Connector 12"/>
          <p:cNvCxnSpPr/>
          <p:nvPr/>
        </p:nvCxnSpPr>
        <p:spPr bwMode="auto">
          <a:xfrm flipV="1">
            <a:off x="1074478" y="3168073"/>
            <a:ext cx="7118177" cy="13796"/>
          </a:xfrm>
          <a:prstGeom prst="line">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aphicFrame>
        <p:nvGraphicFramePr>
          <p:cNvPr id="10" name="Chart 9"/>
          <p:cNvGraphicFramePr>
            <a:graphicFrameLocks/>
          </p:cNvGraphicFramePr>
          <p:nvPr>
            <p:extLst>
              <p:ext uri="{D42A27DB-BD31-4B8C-83A1-F6EECF244321}">
                <p14:modId xmlns:p14="http://schemas.microsoft.com/office/powerpoint/2010/main" val="2864520740"/>
              </p:ext>
            </p:extLst>
          </p:nvPr>
        </p:nvGraphicFramePr>
        <p:xfrm>
          <a:off x="406399" y="1812252"/>
          <a:ext cx="8164945" cy="369915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709238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77813"/>
            <a:ext cx="8442101" cy="1139825"/>
          </a:xfrm>
        </p:spPr>
        <p:txBody>
          <a:bodyPr/>
          <a:lstStyle/>
          <a:p>
            <a:pPr>
              <a:defRPr/>
            </a:pPr>
            <a:r>
              <a:rPr lang="en-US" b="0" dirty="0">
                <a:effectLst/>
                <a:latin typeface="Calibri" panose="020F0502020204030204" pitchFamily="34" charset="0"/>
                <a:cs typeface="Calibri" panose="020F0502020204030204" pitchFamily="34" charset="0"/>
              </a:rPr>
              <a:t>Rock Island to </a:t>
            </a:r>
            <a:r>
              <a:rPr lang="en-US" b="0" dirty="0" smtClean="0">
                <a:effectLst/>
                <a:latin typeface="Calibri" panose="020F0502020204030204" pitchFamily="34" charset="0"/>
                <a:cs typeface="Calibri" panose="020F0502020204030204" pitchFamily="34" charset="0"/>
              </a:rPr>
              <a:t>McNary</a:t>
            </a:r>
            <a:r>
              <a:rPr lang="en-US" b="0" dirty="0" smtClean="0">
                <a:solidFill>
                  <a:schemeClr val="tx1"/>
                </a:solidFill>
                <a:effectLst/>
                <a:latin typeface="Calibri" panose="020F0502020204030204" pitchFamily="34" charset="0"/>
                <a:cs typeface="Calibri" panose="020F0502020204030204" pitchFamily="34" charset="0"/>
              </a:rPr>
              <a:t>: </a:t>
            </a:r>
            <a:r>
              <a:rPr lang="en-US" sz="3600" b="0" dirty="0" smtClean="0">
                <a:solidFill>
                  <a:schemeClr val="tx1"/>
                </a:solidFill>
                <a:effectLst/>
                <a:latin typeface="Calibri" panose="020F0502020204030204" pitchFamily="34" charset="0"/>
                <a:cs typeface="Calibri" panose="020F0502020204030204" pitchFamily="34" charset="0"/>
              </a:rPr>
              <a:t/>
            </a:r>
            <a:br>
              <a:rPr lang="en-US" sz="3600" b="0" dirty="0" smtClean="0">
                <a:solidFill>
                  <a:schemeClr val="tx1"/>
                </a:solidFill>
                <a:effectLst/>
                <a:latin typeface="Calibri" panose="020F0502020204030204" pitchFamily="34" charset="0"/>
                <a:cs typeface="Calibri" panose="020F0502020204030204" pitchFamily="34" charset="0"/>
              </a:rPr>
            </a:br>
            <a:r>
              <a:rPr lang="en-US" sz="2800" b="0" dirty="0" smtClean="0">
                <a:solidFill>
                  <a:schemeClr val="tx1"/>
                </a:solidFill>
                <a:effectLst/>
                <a:latin typeface="Calibri" panose="020F0502020204030204" pitchFamily="34" charset="0"/>
                <a:cs typeface="Calibri" panose="020F0502020204030204" pitchFamily="34" charset="0"/>
              </a:rPr>
              <a:t>Juvenile Metrics/Environmental Variables</a:t>
            </a:r>
            <a:endParaRPr lang="en-US" sz="2800" b="0" dirty="0">
              <a:solidFill>
                <a:schemeClr val="tx1"/>
              </a:solidFill>
              <a:effectLst/>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p:txBody>
          <a:bodyPr/>
          <a:lstStyle/>
          <a:p>
            <a:pPr>
              <a:buFont typeface="Arial" panose="020B0604020202020204" pitchFamily="34" charset="0"/>
              <a:buChar char="•"/>
              <a:defRPr/>
            </a:pPr>
            <a:r>
              <a:rPr lang="en-US" dirty="0" smtClean="0">
                <a:latin typeface="Calibri" panose="020F0502020204030204" pitchFamily="34" charset="0"/>
                <a:cs typeface="Calibri" panose="020F0502020204030204" pitchFamily="34" charset="0"/>
              </a:rPr>
              <a:t>Fish Travel Time:</a:t>
            </a:r>
          </a:p>
          <a:p>
            <a:pPr lvl="1">
              <a:buFont typeface="Arial" panose="020B0604020202020204" pitchFamily="34" charset="0"/>
              <a:buChar char="•"/>
              <a:defRPr/>
            </a:pPr>
            <a:r>
              <a:rPr lang="en-US" sz="2600" dirty="0" smtClean="0">
                <a:latin typeface="Calibri" panose="020F0502020204030204" pitchFamily="34" charset="0"/>
                <a:cs typeface="Calibri" panose="020F0502020204030204" pitchFamily="34" charset="0"/>
              </a:rPr>
              <a:t>Decreased with higher flow and with later Julian date</a:t>
            </a:r>
          </a:p>
          <a:p>
            <a:pPr>
              <a:buFont typeface="Arial" panose="020B0604020202020204" pitchFamily="34" charset="0"/>
              <a:buChar char="•"/>
              <a:defRPr/>
            </a:pPr>
            <a:r>
              <a:rPr lang="en-US" dirty="0" smtClean="0">
                <a:latin typeface="Calibri" panose="020F0502020204030204" pitchFamily="34" charset="0"/>
                <a:cs typeface="Calibri" panose="020F0502020204030204" pitchFamily="34" charset="0"/>
              </a:rPr>
              <a:t>Instantaneous Mortality:</a:t>
            </a:r>
          </a:p>
          <a:p>
            <a:pPr lvl="1">
              <a:buFont typeface="Arial" panose="020B0604020202020204" pitchFamily="34" charset="0"/>
              <a:buChar char="•"/>
              <a:defRPr/>
            </a:pPr>
            <a:r>
              <a:rPr lang="en-US" sz="2600" dirty="0" smtClean="0">
                <a:latin typeface="Calibri" panose="020F0502020204030204" pitchFamily="34" charset="0"/>
                <a:cs typeface="Calibri" panose="020F0502020204030204" pitchFamily="34" charset="0"/>
              </a:rPr>
              <a:t>Decreased for Chinook as spill levels increased at Wanapum and Priest Rapids</a:t>
            </a:r>
          </a:p>
          <a:p>
            <a:pPr lvl="1">
              <a:buFont typeface="Arial" panose="020B0604020202020204" pitchFamily="34" charset="0"/>
              <a:buChar char="•"/>
              <a:defRPr/>
            </a:pPr>
            <a:r>
              <a:rPr lang="en-US" sz="2600" dirty="0" smtClean="0">
                <a:latin typeface="Calibri" panose="020F0502020204030204" pitchFamily="34" charset="0"/>
                <a:cs typeface="Calibri" panose="020F0502020204030204" pitchFamily="34" charset="0"/>
              </a:rPr>
              <a:t>Increased for steelhead with increase in Julian date </a:t>
            </a:r>
          </a:p>
          <a:p>
            <a:pPr>
              <a:buFont typeface="Arial" panose="020B0604020202020204" pitchFamily="34" charset="0"/>
              <a:buChar char="•"/>
              <a:defRPr/>
            </a:pPr>
            <a:r>
              <a:rPr lang="en-US" dirty="0" smtClean="0">
                <a:latin typeface="Calibri" panose="020F0502020204030204" pitchFamily="34" charset="0"/>
                <a:cs typeface="Calibri" panose="020F0502020204030204" pitchFamily="34" charset="0"/>
              </a:rPr>
              <a:t>Reach Survival:</a:t>
            </a:r>
          </a:p>
          <a:p>
            <a:pPr lvl="1">
              <a:buFont typeface="Arial" panose="020B0604020202020204" pitchFamily="34" charset="0"/>
              <a:buChar char="•"/>
              <a:defRPr/>
            </a:pPr>
            <a:r>
              <a:rPr lang="en-US" sz="2600" dirty="0" smtClean="0">
                <a:latin typeface="Calibri" panose="020F0502020204030204" pitchFamily="34" charset="0"/>
                <a:cs typeface="Calibri" panose="020F0502020204030204" pitchFamily="34" charset="0"/>
              </a:rPr>
              <a:t>Increased with higher flow and spill</a:t>
            </a:r>
            <a:endParaRPr lang="en-US" sz="2600"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1"/>
          </p:nvPr>
        </p:nvSpPr>
        <p:spPr/>
        <p:txBody>
          <a:bodyPr/>
          <a:lstStyle/>
          <a:p>
            <a:pPr>
              <a:defRPr/>
            </a:pPr>
            <a:fld id="{1B7984B5-A979-483A-BFED-2CEF5AECE8A1}" type="slidenum">
              <a:rPr lang="en-US" smtClean="0"/>
              <a:pPr>
                <a:defRPr/>
              </a:pPr>
              <a:t>7</a:t>
            </a:fld>
            <a:endParaRPr lang="en-US" dirty="0"/>
          </a:p>
        </p:txBody>
      </p:sp>
    </p:spTree>
    <p:extLst>
      <p:ext uri="{BB962C8B-B14F-4D97-AF65-F5344CB8AC3E}">
        <p14:creationId xmlns:p14="http://schemas.microsoft.com/office/powerpoint/2010/main" val="27992041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pPr>
              <a:defRPr/>
            </a:pPr>
            <a:fld id="{EA2D109F-259A-444E-84D8-C7F6B1122322}" type="slidenum">
              <a:rPr lang="en-US" smtClean="0"/>
              <a:pPr>
                <a:defRPr/>
              </a:pPr>
              <a:t>8</a:t>
            </a:fld>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0140" y="3186113"/>
            <a:ext cx="1902784" cy="664671"/>
          </a:xfrm>
          <a:prstGeom prst="rect">
            <a:avLst/>
          </a:prstGeom>
        </p:spPr>
      </p:pic>
      <p:sp>
        <p:nvSpPr>
          <p:cNvPr id="5" name="TextBox 4"/>
          <p:cNvSpPr txBox="1"/>
          <p:nvPr/>
        </p:nvSpPr>
        <p:spPr>
          <a:xfrm>
            <a:off x="661751" y="1760250"/>
            <a:ext cx="2279561" cy="369332"/>
          </a:xfrm>
          <a:prstGeom prst="rect">
            <a:avLst/>
          </a:prstGeom>
          <a:noFill/>
        </p:spPr>
        <p:txBody>
          <a:bodyPr wrap="square" rtlCol="0">
            <a:spAutoFit/>
          </a:bodyPr>
          <a:lstStyle/>
          <a:p>
            <a:r>
              <a:rPr lang="en-US" b="1" dirty="0" smtClean="0"/>
              <a:t>Yearling Chinook</a:t>
            </a:r>
            <a:endParaRPr lang="en-US" b="1" dirty="0"/>
          </a:p>
        </p:txBody>
      </p:sp>
      <p:sp>
        <p:nvSpPr>
          <p:cNvPr id="12" name="TextBox 11"/>
          <p:cNvSpPr txBox="1"/>
          <p:nvPr/>
        </p:nvSpPr>
        <p:spPr>
          <a:xfrm>
            <a:off x="850140" y="4694486"/>
            <a:ext cx="2279561" cy="369332"/>
          </a:xfrm>
          <a:prstGeom prst="rect">
            <a:avLst/>
          </a:prstGeom>
          <a:noFill/>
        </p:spPr>
        <p:txBody>
          <a:bodyPr wrap="square" rtlCol="0">
            <a:spAutoFit/>
          </a:bodyPr>
          <a:lstStyle/>
          <a:p>
            <a:r>
              <a:rPr lang="en-US" b="1" dirty="0" smtClean="0"/>
              <a:t>Steelhead</a:t>
            </a:r>
          </a:p>
        </p:txBody>
      </p:sp>
      <p:graphicFrame>
        <p:nvGraphicFramePr>
          <p:cNvPr id="10" name="Chart 9"/>
          <p:cNvGraphicFramePr>
            <a:graphicFrameLocks/>
          </p:cNvGraphicFramePr>
          <p:nvPr>
            <p:extLst>
              <p:ext uri="{D42A27DB-BD31-4B8C-83A1-F6EECF244321}">
                <p14:modId xmlns:p14="http://schemas.microsoft.com/office/powerpoint/2010/main" val="1621744979"/>
              </p:ext>
            </p:extLst>
          </p:nvPr>
        </p:nvGraphicFramePr>
        <p:xfrm>
          <a:off x="2833416" y="3727452"/>
          <a:ext cx="5650992" cy="286207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p:cNvGraphicFramePr>
            <a:graphicFrameLocks/>
          </p:cNvGraphicFramePr>
          <p:nvPr>
            <p:extLst>
              <p:ext uri="{D42A27DB-BD31-4B8C-83A1-F6EECF244321}">
                <p14:modId xmlns:p14="http://schemas.microsoft.com/office/powerpoint/2010/main" val="3001660271"/>
              </p:ext>
            </p:extLst>
          </p:nvPr>
        </p:nvGraphicFramePr>
        <p:xfrm>
          <a:off x="2833416" y="903033"/>
          <a:ext cx="5650992" cy="2862072"/>
        </p:xfrm>
        <a:graphic>
          <a:graphicData uri="http://schemas.openxmlformats.org/drawingml/2006/chart">
            <c:chart xmlns:c="http://schemas.openxmlformats.org/drawingml/2006/chart" xmlns:r="http://schemas.openxmlformats.org/officeDocument/2006/relationships" r:id="rId5"/>
          </a:graphicData>
        </a:graphic>
      </p:graphicFrame>
      <p:sp>
        <p:nvSpPr>
          <p:cNvPr id="3" name="Rectangle 2"/>
          <p:cNvSpPr txBox="1">
            <a:spLocks noChangeArrowheads="1"/>
          </p:cNvSpPr>
          <p:nvPr/>
        </p:nvSpPr>
        <p:spPr>
          <a:xfrm>
            <a:off x="514350" y="180542"/>
            <a:ext cx="8301038" cy="1042987"/>
          </a:xfrm>
          <a:prstGeom prst="rect">
            <a:avLst/>
          </a:prstGeom>
        </p:spPr>
        <p:txBody>
          <a:bodyPr/>
          <a:lstStyle/>
          <a:p>
            <a:pPr algn="ctr">
              <a:defRPr/>
            </a:pPr>
            <a:r>
              <a:rPr lang="en-US" sz="2400" b="1" dirty="0" smtClean="0">
                <a:solidFill>
                  <a:schemeClr val="tx2"/>
                </a:solidFill>
                <a:effectLst>
                  <a:outerShdw blurRad="38100" dist="38100" dir="2700000" algn="tl">
                    <a:srgbClr val="FFFFFF"/>
                  </a:outerShdw>
                </a:effectLst>
              </a:rPr>
              <a:t>Reach Survival Comparison </a:t>
            </a:r>
            <a:r>
              <a:rPr lang="en-US" sz="2400" b="1" dirty="0">
                <a:solidFill>
                  <a:schemeClr val="tx2"/>
                </a:solidFill>
                <a:effectLst>
                  <a:outerShdw blurRad="38100" dist="38100" dir="2700000" algn="tl">
                    <a:srgbClr val="FFFFFF"/>
                  </a:outerShdw>
                </a:effectLst>
              </a:rPr>
              <a:t>of Juvenile </a:t>
            </a:r>
            <a:r>
              <a:rPr lang="en-US" sz="2400" b="1" dirty="0" smtClean="0">
                <a:solidFill>
                  <a:schemeClr val="tx2"/>
                </a:solidFill>
                <a:effectLst>
                  <a:outerShdw blurRad="38100" dist="38100" dir="2700000" algn="tl">
                    <a:srgbClr val="FFFFFF"/>
                  </a:outerShdw>
                </a:effectLst>
              </a:rPr>
              <a:t>Salmon:</a:t>
            </a:r>
            <a:endParaRPr lang="en-US" sz="2400" b="1" dirty="0">
              <a:solidFill>
                <a:schemeClr val="tx2"/>
              </a:solidFill>
              <a:effectLst>
                <a:outerShdw blurRad="38100" dist="38100" dir="2700000" algn="tl">
                  <a:srgbClr val="FFFFFF"/>
                </a:outerShdw>
              </a:effectLst>
            </a:endParaRPr>
          </a:p>
          <a:p>
            <a:pPr algn="ctr">
              <a:defRPr/>
            </a:pPr>
            <a:r>
              <a:rPr lang="en-US" sz="2400" b="1" dirty="0">
                <a:solidFill>
                  <a:schemeClr val="tx2"/>
                </a:solidFill>
                <a:effectLst>
                  <a:outerShdw blurRad="38100" dist="38100" dir="2700000" algn="tl">
                    <a:srgbClr val="FFFFFF"/>
                  </a:outerShdw>
                </a:effectLst>
              </a:rPr>
              <a:t>Snake River to Upper Columbia </a:t>
            </a:r>
            <a:r>
              <a:rPr lang="en-US" sz="2400" b="1" dirty="0" smtClean="0">
                <a:solidFill>
                  <a:schemeClr val="tx2"/>
                </a:solidFill>
                <a:effectLst>
                  <a:outerShdw blurRad="38100" dist="38100" dir="2700000" algn="tl">
                    <a:srgbClr val="FFFFFF"/>
                  </a:outerShdw>
                </a:effectLst>
              </a:rPr>
              <a:t>Stocks</a:t>
            </a:r>
            <a:endParaRPr lang="en-US" sz="2400" b="1" dirty="0">
              <a:solidFill>
                <a:schemeClr val="tx2"/>
              </a:solidFill>
              <a:effectLst>
                <a:outerShdw blurRad="38100" dist="38100" dir="2700000" algn="tl">
                  <a:srgbClr val="FFFFFF"/>
                </a:outerShdw>
              </a:effectLst>
            </a:endParaRPr>
          </a:p>
        </p:txBody>
      </p:sp>
    </p:spTree>
    <p:extLst>
      <p:ext uri="{BB962C8B-B14F-4D97-AF65-F5344CB8AC3E}">
        <p14:creationId xmlns:p14="http://schemas.microsoft.com/office/powerpoint/2010/main" val="26599403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669" y="277813"/>
            <a:ext cx="8667480" cy="1139825"/>
          </a:xfrm>
        </p:spPr>
        <p:txBody>
          <a:bodyPr/>
          <a:lstStyle/>
          <a:p>
            <a:r>
              <a:rPr lang="en-US" b="0" dirty="0">
                <a:effectLst/>
                <a:latin typeface="Calibri" panose="020F0502020204030204" pitchFamily="34" charset="0"/>
                <a:cs typeface="Calibri" panose="020F0502020204030204" pitchFamily="34" charset="0"/>
              </a:rPr>
              <a:t>Upper Columbia CSS </a:t>
            </a:r>
            <a:r>
              <a:rPr lang="en-US" b="0" dirty="0" smtClean="0">
                <a:effectLst/>
                <a:latin typeface="Calibri" panose="020F0502020204030204" pitchFamily="34" charset="0"/>
                <a:cs typeface="Calibri" panose="020F0502020204030204" pitchFamily="34" charset="0"/>
              </a:rPr>
              <a:t>Challenges</a:t>
            </a:r>
            <a:endParaRPr lang="en-US" b="0" dirty="0">
              <a:effectLst/>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3896476" y="1600201"/>
            <a:ext cx="4790324" cy="3926840"/>
          </a:xfrm>
        </p:spPr>
        <p:txBody>
          <a:bodyPr/>
          <a:lstStyle/>
          <a:p>
            <a:pPr eaLnBrk="1" hangingPunct="1">
              <a:buFont typeface="Arial" panose="020B0604020202020204" pitchFamily="34" charset="0"/>
              <a:buChar char="•"/>
              <a:defRPr/>
            </a:pPr>
            <a:r>
              <a:rPr lang="en-US" sz="2400" dirty="0" err="1">
                <a:latin typeface="Calibri" panose="020F0502020204030204" pitchFamily="34" charset="0"/>
                <a:cs typeface="Calibri" panose="020F0502020204030204" pitchFamily="34" charset="0"/>
              </a:rPr>
              <a:t>Mainstem</a:t>
            </a:r>
            <a:r>
              <a:rPr lang="en-US" sz="2400" dirty="0">
                <a:latin typeface="Calibri" panose="020F0502020204030204" pitchFamily="34" charset="0"/>
                <a:cs typeface="Calibri" panose="020F0502020204030204" pitchFamily="34" charset="0"/>
              </a:rPr>
              <a:t> juvenile detection sites are few compared to the Snake River</a:t>
            </a:r>
          </a:p>
          <a:p>
            <a:pPr lvl="2" eaLnBrk="1" hangingPunct="1">
              <a:buFont typeface="Arial" panose="020B0604020202020204" pitchFamily="34" charset="0"/>
              <a:buChar char="•"/>
              <a:defRPr/>
            </a:pPr>
            <a:r>
              <a:rPr lang="en-US" sz="2000" dirty="0">
                <a:latin typeface="Calibri" panose="020F0502020204030204" pitchFamily="34" charset="0"/>
                <a:cs typeface="Calibri" panose="020F0502020204030204" pitchFamily="34" charset="0"/>
              </a:rPr>
              <a:t>SARs and survival estimates may not account for full life history </a:t>
            </a:r>
            <a:endParaRPr lang="en-US" sz="2000" dirty="0" smtClean="0">
              <a:latin typeface="Calibri" panose="020F0502020204030204" pitchFamily="34" charset="0"/>
              <a:cs typeface="Calibri" panose="020F0502020204030204" pitchFamily="34" charset="0"/>
            </a:endParaRPr>
          </a:p>
          <a:p>
            <a:pPr eaLnBrk="1" hangingPunct="1">
              <a:buFont typeface="Arial" panose="020B0604020202020204" pitchFamily="34" charset="0"/>
              <a:buChar char="•"/>
              <a:defRPr/>
            </a:pPr>
            <a:endParaRPr lang="en-US" sz="2400" dirty="0" smtClean="0">
              <a:latin typeface="Calibri" panose="020F0502020204030204" pitchFamily="34" charset="0"/>
              <a:cs typeface="Calibri" panose="020F0502020204030204" pitchFamily="34" charset="0"/>
            </a:endParaRPr>
          </a:p>
          <a:p>
            <a:pPr eaLnBrk="1" hangingPunct="1">
              <a:buFont typeface="Arial" panose="020B0604020202020204" pitchFamily="34" charset="0"/>
              <a:buChar char="•"/>
              <a:defRPr/>
            </a:pPr>
            <a:r>
              <a:rPr lang="en-US" sz="2400" dirty="0" smtClean="0">
                <a:latin typeface="Calibri" panose="020F0502020204030204" pitchFamily="34" charset="0"/>
                <a:cs typeface="Calibri" panose="020F0502020204030204" pitchFamily="34" charset="0"/>
              </a:rPr>
              <a:t>Low </a:t>
            </a:r>
            <a:r>
              <a:rPr lang="en-US" sz="2400" dirty="0">
                <a:latin typeface="Calibri" panose="020F0502020204030204" pitchFamily="34" charset="0"/>
                <a:cs typeface="Calibri" panose="020F0502020204030204" pitchFamily="34" charset="0"/>
              </a:rPr>
              <a:t>abundance of smolts makes it difficult to tag enough fish </a:t>
            </a:r>
            <a:r>
              <a:rPr lang="en-US" sz="2400" dirty="0" smtClean="0">
                <a:latin typeface="Calibri" panose="020F0502020204030204" pitchFamily="34" charset="0"/>
                <a:cs typeface="Calibri" panose="020F0502020204030204" pitchFamily="34" charset="0"/>
              </a:rPr>
              <a:t>for a specific population</a:t>
            </a:r>
            <a:endParaRPr lang="en-US" sz="2400" dirty="0">
              <a:latin typeface="Calibri" panose="020F0502020204030204" pitchFamily="34" charset="0"/>
              <a:cs typeface="Calibri" panose="020F0502020204030204" pitchFamily="34" charset="0"/>
            </a:endParaRPr>
          </a:p>
          <a:p>
            <a:pPr lvl="1" eaLnBrk="1" hangingPunct="1">
              <a:buFont typeface="Arial" panose="020B0604020202020204" pitchFamily="34" charset="0"/>
              <a:buChar char="•"/>
              <a:defRPr/>
            </a:pPr>
            <a:r>
              <a:rPr lang="en-US" sz="2000" dirty="0" smtClean="0">
                <a:latin typeface="Calibri" panose="020F0502020204030204" pitchFamily="34" charset="0"/>
                <a:cs typeface="Calibri" panose="020F0502020204030204" pitchFamily="34" charset="0"/>
              </a:rPr>
              <a:t>Result </a:t>
            </a:r>
            <a:r>
              <a:rPr lang="en-US" sz="2000" dirty="0">
                <a:latin typeface="Calibri" panose="020F0502020204030204" pitchFamily="34" charset="0"/>
                <a:cs typeface="Calibri" panose="020F0502020204030204" pitchFamily="34" charset="0"/>
              </a:rPr>
              <a:t>is </a:t>
            </a:r>
            <a:r>
              <a:rPr lang="en-US" sz="2000" dirty="0" smtClean="0">
                <a:latin typeface="Calibri" panose="020F0502020204030204" pitchFamily="34" charset="0"/>
                <a:cs typeface="Calibri" panose="020F0502020204030204" pitchFamily="34" charset="0"/>
              </a:rPr>
              <a:t>often aggregate </a:t>
            </a:r>
            <a:r>
              <a:rPr lang="en-US" sz="2000" dirty="0">
                <a:latin typeface="Calibri" panose="020F0502020204030204" pitchFamily="34" charset="0"/>
                <a:cs typeface="Calibri" panose="020F0502020204030204" pitchFamily="34" charset="0"/>
              </a:rPr>
              <a:t>tag </a:t>
            </a:r>
            <a:r>
              <a:rPr lang="en-US" sz="2000" dirty="0" smtClean="0">
                <a:latin typeface="Calibri" panose="020F0502020204030204" pitchFamily="34" charset="0"/>
                <a:cs typeface="Calibri" panose="020F0502020204030204" pitchFamily="34" charset="0"/>
              </a:rPr>
              <a:t>groups </a:t>
            </a:r>
            <a:endParaRPr lang="en-US" sz="2400" dirty="0">
              <a:latin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11"/>
          </p:nvPr>
        </p:nvSpPr>
        <p:spPr/>
        <p:txBody>
          <a:bodyPr/>
          <a:lstStyle/>
          <a:p>
            <a:pPr>
              <a:defRPr/>
            </a:pPr>
            <a:fld id="{6C07674D-C6DF-4DFE-A4CD-8AD553193E79}" type="slidenum">
              <a:rPr lang="en-US" smtClean="0"/>
              <a:pPr>
                <a:defRPr/>
              </a:pPr>
              <a:t>9</a:t>
            </a:fld>
            <a:endParaRPr lang="en-US" dirty="0"/>
          </a:p>
        </p:txBody>
      </p:sp>
      <p:pic>
        <p:nvPicPr>
          <p:cNvPr id="5" name="Picture 4"/>
          <p:cNvPicPr>
            <a:picLocks noChangeAspect="1"/>
          </p:cNvPicPr>
          <p:nvPr/>
        </p:nvPicPr>
        <p:blipFill>
          <a:blip r:embed="rId3"/>
          <a:stretch>
            <a:fillRect/>
          </a:stretch>
        </p:blipFill>
        <p:spPr>
          <a:xfrm>
            <a:off x="212790" y="1600200"/>
            <a:ext cx="3683686" cy="3574084"/>
          </a:xfrm>
          <a:prstGeom prst="rect">
            <a:avLst/>
          </a:prstGeom>
        </p:spPr>
      </p:pic>
    </p:spTree>
    <p:extLst>
      <p:ext uri="{BB962C8B-B14F-4D97-AF65-F5344CB8AC3E}">
        <p14:creationId xmlns:p14="http://schemas.microsoft.com/office/powerpoint/2010/main" val="2882201406"/>
      </p:ext>
    </p:extLst>
  </p:cSld>
  <p:clrMapOvr>
    <a:masterClrMapping/>
  </p:clrMapOvr>
  <p:timing>
    <p:tnLst>
      <p:par>
        <p:cTn id="1" dur="indefinite" restart="never" nodeType="tmRoot"/>
      </p:par>
    </p:tnLst>
  </p:timing>
</p:sld>
</file>

<file path=ppt/theme/theme1.xml><?xml version="1.0" encoding="utf-8"?>
<a:theme xmlns:a="http://schemas.openxmlformats.org/drawingml/2006/main" name="Globe">
  <a:themeElements>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fontScheme name="Globe">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tx1"/>
          </a:buClr>
          <a:buSzTx/>
          <a:buFontTx/>
          <a:buNone/>
          <a:tabLst/>
          <a:defRPr kumimoji="0" lang="en-US" sz="1800" b="0" i="0" u="none" strike="noStrike" cap="none" normalizeH="0" baseline="0" smtClean="0">
            <a:ln>
              <a:noFill/>
            </a:ln>
            <a:solidFill>
              <a:schemeClr val="tx1"/>
            </a:solidFill>
            <a:effectLst>
              <a:outerShdw blurRad="38100" dist="38100" dir="2700000" algn="tl">
                <a:srgbClr val="000000">
                  <a:alpha val="43137"/>
                </a:srgbClr>
              </a:outerShdw>
            </a:effectLst>
            <a:latin typeface="Tahom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tx1"/>
          </a:buClr>
          <a:buSzTx/>
          <a:buFontTx/>
          <a:buNone/>
          <a:tabLst/>
          <a:defRPr kumimoji="0" lang="en-US" sz="1800" b="0" i="0" u="none" strike="noStrike" cap="none" normalizeH="0" baseline="0" smtClean="0">
            <a:ln>
              <a:noFill/>
            </a:ln>
            <a:solidFill>
              <a:schemeClr val="tx1"/>
            </a:solidFill>
            <a:effectLst>
              <a:outerShdw blurRad="38100" dist="38100" dir="2700000" algn="tl">
                <a:srgbClr val="000000">
                  <a:alpha val="43137"/>
                </a:srgbClr>
              </a:outerShdw>
            </a:effectLst>
            <a:latin typeface="Tahoma" pitchFamily="34" charset="0"/>
          </a:defRPr>
        </a:defPPr>
      </a:lstStyle>
    </a:lnDef>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Globe">
  <a:themeElements>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fontScheme name="Globe">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80000"/>
          </a:lnSpc>
          <a:spcBef>
            <a:spcPct val="20000"/>
          </a:spcBef>
          <a:spcAft>
            <a:spcPct val="0"/>
          </a:spcAft>
          <a:buClr>
            <a:schemeClr val="tx1"/>
          </a:buClr>
          <a:buSzTx/>
          <a:buFontTx/>
          <a:buChar char="•"/>
          <a:tabLst/>
          <a:defRPr kumimoji="0" lang="en-US" sz="1800" b="0" i="0" u="none" strike="noStrike" cap="none" normalizeH="0" baseline="0" smtClean="0">
            <a:ln>
              <a:noFill/>
            </a:ln>
            <a:solidFill>
              <a:schemeClr val="tx1"/>
            </a:solidFill>
            <a:effectLst>
              <a:outerShdw blurRad="38100" dist="38100" dir="2700000" algn="tl">
                <a:srgbClr val="000000">
                  <a:alpha val="43137"/>
                </a:srgbClr>
              </a:outerShdw>
            </a:effectLst>
            <a:latin typeface="Tahoma" pitchFamily="34" charset="0"/>
          </a:defRPr>
        </a:defPPr>
      </a:lstStyle>
    </a:spDef>
    <a:lnDef>
      <a:spPr bwMode="auto">
        <a:noFill/>
        <a:ln w="63500" cap="flat" cmpd="sng" algn="ctr">
          <a:solidFill>
            <a:schemeClr val="accent4">
              <a:lumMod val="50000"/>
              <a:lumOff val="50000"/>
            </a:schemeClr>
          </a:solidFill>
          <a:prstDash val="solid"/>
          <a:round/>
          <a:headEnd type="none" w="med" len="med"/>
          <a:tailEnd type="none" w="med" len="med"/>
        </a:ln>
        <a:effectLst/>
      </a:spPr>
      <a:bodyPr/>
      <a:lstStyle/>
    </a:lnDef>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64138</TotalTime>
  <Words>2770</Words>
  <Application>Microsoft Office PowerPoint</Application>
  <PresentationFormat>On-screen Show (4:3)</PresentationFormat>
  <Paragraphs>370</Paragraphs>
  <Slides>29</Slides>
  <Notes>26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29</vt:i4>
      </vt:variant>
    </vt:vector>
  </HeadingPairs>
  <TitlesOfParts>
    <vt:vector size="35" baseType="lpstr">
      <vt:lpstr>Arial</vt:lpstr>
      <vt:lpstr>Calibri</vt:lpstr>
      <vt:lpstr>Tahoma</vt:lpstr>
      <vt:lpstr>Wingdings</vt:lpstr>
      <vt:lpstr>Globe</vt:lpstr>
      <vt:lpstr>1_Globe</vt:lpstr>
      <vt:lpstr>PowerPoint Presentation</vt:lpstr>
      <vt:lpstr>Presentation Outline</vt:lpstr>
      <vt:lpstr>CSS Objectives for the Upper Columbia</vt:lpstr>
      <vt:lpstr>Columbia River Hydro Projects</vt:lpstr>
      <vt:lpstr> Rock Island-McNary Juvenile Metrics: </vt:lpstr>
      <vt:lpstr>PowerPoint Presentation</vt:lpstr>
      <vt:lpstr>Rock Island to McNary:  Juvenile Metrics/Environmental Variables</vt:lpstr>
      <vt:lpstr>PowerPoint Presentation</vt:lpstr>
      <vt:lpstr>Upper Columbia CSS Challenges</vt:lpstr>
      <vt:lpstr>Upper Columbia Mark Groups</vt:lpstr>
      <vt:lpstr>PowerPoint Presentation</vt:lpstr>
      <vt:lpstr>McNary to Bonneville SARs</vt:lpstr>
      <vt:lpstr>   MCN to BON SARs Chinook </vt:lpstr>
      <vt:lpstr>   MCN to BON SARs Chinook </vt:lpstr>
      <vt:lpstr>PowerPoint Presentation</vt:lpstr>
      <vt:lpstr>PowerPoint Presentation</vt:lpstr>
      <vt:lpstr>MCN to BON SARs Steelhead</vt:lpstr>
      <vt:lpstr>MCN to BON SARs Steelhead</vt:lpstr>
      <vt:lpstr>PowerPoint Presentation</vt:lpstr>
      <vt:lpstr>MCN to BON SARs Wild Sockeye</vt:lpstr>
      <vt:lpstr>MCN to BON SARs Wild Sockeye</vt:lpstr>
      <vt:lpstr>PowerPoint Presentation</vt:lpstr>
      <vt:lpstr>        RIS to BON SARs Chinook and Steelhead</vt:lpstr>
      <vt:lpstr> RIS to BON SARs Sockeye</vt:lpstr>
      <vt:lpstr>PowerPoint Presentation</vt:lpstr>
      <vt:lpstr>PowerPoint Presentation</vt:lpstr>
      <vt:lpstr>PowerPoint Presentation</vt:lpstr>
      <vt:lpstr>Conclusions</vt:lpstr>
      <vt:lpstr>Tagging Life Cycle Model</vt:lpstr>
    </vt:vector>
  </TitlesOfParts>
  <Company>Fish Passage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jackt</dc:creator>
  <cp:lastModifiedBy>Rawding, Daniel J (DFW)</cp:lastModifiedBy>
  <cp:revision>739</cp:revision>
  <dcterms:created xsi:type="dcterms:W3CDTF">2010-03-08T22:36:32Z</dcterms:created>
  <dcterms:modified xsi:type="dcterms:W3CDTF">2019-10-28T19:04:56Z</dcterms:modified>
</cp:coreProperties>
</file>