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2.xml" ContentType="application/vnd.openxmlformats-officedocument.drawingml.chart+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9"/>
  </p:notesMasterIdLst>
  <p:sldIdLst>
    <p:sldId id="362" r:id="rId2"/>
    <p:sldId id="399" r:id="rId3"/>
    <p:sldId id="389" r:id="rId4"/>
    <p:sldId id="390" r:id="rId5"/>
    <p:sldId id="391" r:id="rId6"/>
    <p:sldId id="392" r:id="rId7"/>
    <p:sldId id="393" r:id="rId8"/>
    <p:sldId id="394" r:id="rId9"/>
    <p:sldId id="395" r:id="rId10"/>
    <p:sldId id="396" r:id="rId11"/>
    <p:sldId id="387" r:id="rId12"/>
    <p:sldId id="386" r:id="rId13"/>
    <p:sldId id="372" r:id="rId14"/>
    <p:sldId id="374" r:id="rId15"/>
    <p:sldId id="366" r:id="rId16"/>
    <p:sldId id="388" r:id="rId17"/>
    <p:sldId id="357" r:id="rId1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wding, Daniel J (DFW)" initials="RDJ(" lastIdx="2" clrIdx="0">
    <p:extLst>
      <p:ext uri="{19B8F6BF-5375-455C-9EA6-DF929625EA0E}">
        <p15:presenceInfo xmlns:p15="http://schemas.microsoft.com/office/powerpoint/2012/main" userId="S-1-5-21-1844237615-1844823847-839522115-233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8000"/>
    <a:srgbClr val="3333FF"/>
    <a:srgbClr val="FFFF99"/>
    <a:srgbClr val="FF6600"/>
    <a:srgbClr val="777777"/>
    <a:srgbClr val="FF0000"/>
    <a:srgbClr val="76C7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0" autoAdjust="0"/>
    <p:restoredTop sz="91945" autoAdjust="0"/>
  </p:normalViewPr>
  <p:slideViewPr>
    <p:cSldViewPr snapToGrid="0">
      <p:cViewPr varScale="1">
        <p:scale>
          <a:sx n="77" d="100"/>
          <a:sy n="77" d="100"/>
        </p:scale>
        <p:origin x="1762"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8472"/>
    </p:cViewPr>
  </p:sorterViewPr>
  <p:notesViewPr>
    <p:cSldViewPr snapToGrid="0">
      <p:cViewPr varScale="1">
        <p:scale>
          <a:sx n="57" d="100"/>
          <a:sy n="57" d="100"/>
        </p:scale>
        <p:origin x="-2958"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file:///\\MOBYDICK\CurrentData\STAFF\JERRY\Projects\2017%20Projects\CSS\Annual%20Review\FallChinookChart%20in%20Microsoft%20PowerPoin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59979828910275"/>
          <c:y val="3.4257748776508973E-2"/>
          <c:w val="0.81894429862933804"/>
          <c:h val="0.85929447639798984"/>
        </c:manualLayout>
      </c:layout>
      <c:barChart>
        <c:barDir val="col"/>
        <c:grouping val="stacked"/>
        <c:varyColors val="0"/>
        <c:ser>
          <c:idx val="0"/>
          <c:order val="0"/>
          <c:spPr>
            <a:solidFill>
              <a:srgbClr val="00B0F0"/>
            </a:solidFill>
            <a:ln w="19050">
              <a:solidFill>
                <a:srgbClr val="000000"/>
              </a:solidFill>
              <a:prstDash val="solid"/>
            </a:ln>
          </c:spPr>
          <c:invertIfNegative val="0"/>
          <c:dPt>
            <c:idx val="0"/>
            <c:invertIfNegative val="0"/>
            <c:bubble3D val="0"/>
            <c:spPr>
              <a:solidFill>
                <a:srgbClr val="92D050"/>
              </a:solidFill>
              <a:ln w="19050">
                <a:solidFill>
                  <a:srgbClr val="000000"/>
                </a:solidFill>
                <a:prstDash val="solid"/>
              </a:ln>
            </c:spPr>
            <c:extLst>
              <c:ext xmlns:c16="http://schemas.microsoft.com/office/drawing/2014/chart" uri="{C3380CC4-5D6E-409C-BE32-E72D297353CC}">
                <c16:uniqueId val="{00000001-C8F6-4B71-BA38-FD52835B8663}"/>
              </c:ext>
            </c:extLst>
          </c:dPt>
          <c:dPt>
            <c:idx val="3"/>
            <c:invertIfNegative val="0"/>
            <c:bubble3D val="0"/>
            <c:spPr>
              <a:solidFill>
                <a:srgbClr val="92D050"/>
              </a:solidFill>
              <a:ln w="19050">
                <a:solidFill>
                  <a:srgbClr val="000000"/>
                </a:solidFill>
                <a:prstDash val="solid"/>
              </a:ln>
            </c:spPr>
            <c:extLst>
              <c:ext xmlns:c16="http://schemas.microsoft.com/office/drawing/2014/chart" uri="{C3380CC4-5D6E-409C-BE32-E72D297353CC}">
                <c16:uniqueId val="{00000003-C8F6-4B71-BA38-FD52835B8663}"/>
              </c:ext>
            </c:extLst>
          </c:dPt>
          <c:dPt>
            <c:idx val="4"/>
            <c:invertIfNegative val="0"/>
            <c:bubble3D val="0"/>
            <c:spPr>
              <a:solidFill>
                <a:srgbClr val="92D050"/>
              </a:solidFill>
              <a:ln w="19050">
                <a:solidFill>
                  <a:srgbClr val="000000"/>
                </a:solidFill>
                <a:prstDash val="solid"/>
              </a:ln>
            </c:spPr>
            <c:extLst>
              <c:ext xmlns:c16="http://schemas.microsoft.com/office/drawing/2014/chart" uri="{C3380CC4-5D6E-409C-BE32-E72D297353CC}">
                <c16:uniqueId val="{00000005-C8F6-4B71-BA38-FD52835B8663}"/>
              </c:ext>
            </c:extLst>
          </c:dPt>
          <c:cat>
            <c:strRef>
              <c:f>'Historical #'!$B$3:$J$3</c:f>
              <c:strCache>
                <c:ptCount val="9"/>
                <c:pt idx="0">
                  <c:v>Pre 40's</c:v>
                </c:pt>
                <c:pt idx="1">
                  <c:v>40's</c:v>
                </c:pt>
                <c:pt idx="2">
                  <c:v>50's</c:v>
                </c:pt>
                <c:pt idx="3">
                  <c:v>60's </c:v>
                </c:pt>
                <c:pt idx="4">
                  <c:v>70's</c:v>
                </c:pt>
                <c:pt idx="5">
                  <c:v>80's</c:v>
                </c:pt>
                <c:pt idx="6">
                  <c:v>90's</c:v>
                </c:pt>
                <c:pt idx="7">
                  <c:v>00's</c:v>
                </c:pt>
                <c:pt idx="8">
                  <c:v>10's</c:v>
                </c:pt>
              </c:strCache>
            </c:strRef>
          </c:cat>
          <c:val>
            <c:numRef>
              <c:f>'Historical #'!$B$5:$J$5</c:f>
              <c:numCache>
                <c:formatCode>#,##0</c:formatCode>
                <c:ptCount val="9"/>
                <c:pt idx="0">
                  <c:v>500000</c:v>
                </c:pt>
                <c:pt idx="1">
                  <c:v>72000</c:v>
                </c:pt>
                <c:pt idx="2">
                  <c:v>29000</c:v>
                </c:pt>
                <c:pt idx="3">
                  <c:v>11500</c:v>
                </c:pt>
                <c:pt idx="4">
                  <c:v>1700</c:v>
                </c:pt>
                <c:pt idx="5" formatCode="General">
                  <c:v>438.6</c:v>
                </c:pt>
                <c:pt idx="6" formatCode="General">
                  <c:v>556</c:v>
                </c:pt>
                <c:pt idx="7" formatCode="General">
                  <c:v>4353</c:v>
                </c:pt>
                <c:pt idx="8" formatCode="General">
                  <c:v>12705</c:v>
                </c:pt>
              </c:numCache>
            </c:numRef>
          </c:val>
          <c:extLst>
            <c:ext xmlns:c16="http://schemas.microsoft.com/office/drawing/2014/chart" uri="{C3380CC4-5D6E-409C-BE32-E72D297353CC}">
              <c16:uniqueId val="{00000006-C8F6-4B71-BA38-FD52835B8663}"/>
            </c:ext>
          </c:extLst>
        </c:ser>
        <c:ser>
          <c:idx val="1"/>
          <c:order val="1"/>
          <c:spPr>
            <a:solidFill>
              <a:srgbClr val="FFFF00"/>
            </a:solidFill>
            <a:ln w="12700">
              <a:solidFill>
                <a:srgbClr val="000000"/>
              </a:solidFill>
              <a:prstDash val="solid"/>
            </a:ln>
          </c:spPr>
          <c:invertIfNegative val="0"/>
          <c:cat>
            <c:strRef>
              <c:f>'Historical #'!$B$3:$J$3</c:f>
              <c:strCache>
                <c:ptCount val="9"/>
                <c:pt idx="0">
                  <c:v>Pre 40's</c:v>
                </c:pt>
                <c:pt idx="1">
                  <c:v>40's</c:v>
                </c:pt>
                <c:pt idx="2">
                  <c:v>50's</c:v>
                </c:pt>
                <c:pt idx="3">
                  <c:v>60's </c:v>
                </c:pt>
                <c:pt idx="4">
                  <c:v>70's</c:v>
                </c:pt>
                <c:pt idx="5">
                  <c:v>80's</c:v>
                </c:pt>
                <c:pt idx="6">
                  <c:v>90's</c:v>
                </c:pt>
                <c:pt idx="7">
                  <c:v>00's</c:v>
                </c:pt>
                <c:pt idx="8">
                  <c:v>10's</c:v>
                </c:pt>
              </c:strCache>
            </c:strRef>
          </c:cat>
          <c:val>
            <c:numRef>
              <c:f>'Historical #'!$B$6:$J$6</c:f>
              <c:numCache>
                <c:formatCode>General</c:formatCode>
                <c:ptCount val="9"/>
                <c:pt idx="5" formatCode="#,##0">
                  <c:v>877</c:v>
                </c:pt>
                <c:pt idx="6" formatCode="#,##0">
                  <c:v>738</c:v>
                </c:pt>
                <c:pt idx="7" formatCode="#,##0">
                  <c:v>8495</c:v>
                </c:pt>
                <c:pt idx="8" formatCode="#,##0">
                  <c:v>32641</c:v>
                </c:pt>
              </c:numCache>
            </c:numRef>
          </c:val>
          <c:extLst>
            <c:ext xmlns:c16="http://schemas.microsoft.com/office/drawing/2014/chart" uri="{C3380CC4-5D6E-409C-BE32-E72D297353CC}">
              <c16:uniqueId val="{00000007-C8F6-4B71-BA38-FD52835B8663}"/>
            </c:ext>
          </c:extLst>
        </c:ser>
        <c:dLbls>
          <c:showLegendKey val="0"/>
          <c:showVal val="0"/>
          <c:showCatName val="0"/>
          <c:showSerName val="0"/>
          <c:showPercent val="0"/>
          <c:showBubbleSize val="0"/>
        </c:dLbls>
        <c:gapWidth val="75"/>
        <c:overlap val="100"/>
        <c:axId val="225450864"/>
        <c:axId val="222914344"/>
      </c:barChart>
      <c:catAx>
        <c:axId val="22545086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800" b="0" i="0" u="none" strike="noStrike" baseline="0">
                <a:solidFill>
                  <a:srgbClr val="000000"/>
                </a:solidFill>
                <a:latin typeface="+mn-lt"/>
                <a:ea typeface="Arial"/>
                <a:cs typeface="Arial"/>
              </a:defRPr>
            </a:pPr>
            <a:endParaRPr lang="en-US"/>
          </a:p>
        </c:txPr>
        <c:crossAx val="222914344"/>
        <c:crosses val="autoZero"/>
        <c:auto val="1"/>
        <c:lblAlgn val="ctr"/>
        <c:lblOffset val="100"/>
        <c:tickLblSkip val="1"/>
        <c:tickMarkSkip val="1"/>
        <c:noMultiLvlLbl val="0"/>
      </c:catAx>
      <c:valAx>
        <c:axId val="222914344"/>
        <c:scaling>
          <c:orientation val="minMax"/>
        </c:scaling>
        <c:delete val="0"/>
        <c:axPos val="l"/>
        <c:majorGridlines>
          <c:spPr>
            <a:ln w="3175">
              <a:solidFill>
                <a:srgbClr val="000000"/>
              </a:solidFill>
              <a:prstDash val="solid"/>
            </a:ln>
          </c:spPr>
        </c:majorGridlines>
        <c:title>
          <c:tx>
            <c:rich>
              <a:bodyPr/>
              <a:lstStyle/>
              <a:p>
                <a:pPr>
                  <a:defRPr sz="1800" b="1" i="0" u="none" strike="noStrike" baseline="0">
                    <a:solidFill>
                      <a:srgbClr val="000000"/>
                    </a:solidFill>
                    <a:latin typeface="Arial"/>
                    <a:ea typeface="Arial"/>
                    <a:cs typeface="Arial"/>
                  </a:defRPr>
                </a:pPr>
                <a:r>
                  <a:rPr lang="en-US" sz="1800" dirty="0" smtClean="0"/>
                  <a:t>Mean Abundance</a:t>
                </a:r>
                <a:endParaRPr lang="en-US" sz="1800" dirty="0"/>
              </a:p>
            </c:rich>
          </c:tx>
          <c:layout>
            <c:manualLayout>
              <c:xMode val="edge"/>
              <c:yMode val="edge"/>
              <c:x val="4.6296296296296294E-3"/>
              <c:y val="0.16909144232429557"/>
            </c:manualLayout>
          </c:layout>
          <c:overlay val="0"/>
          <c:spPr>
            <a:noFill/>
            <a:ln w="25400">
              <a:noFill/>
            </a:ln>
          </c:spPr>
        </c:title>
        <c:numFmt formatCode="#,##0" sourceLinked="1"/>
        <c:majorTickMark val="out"/>
        <c:minorTickMark val="none"/>
        <c:tickLblPos val="nextTo"/>
        <c:spPr>
          <a:ln w="3175">
            <a:solidFill>
              <a:srgbClr val="000000"/>
            </a:solidFill>
            <a:prstDash val="solid"/>
          </a:ln>
        </c:spPr>
        <c:txPr>
          <a:bodyPr rot="0" vert="horz"/>
          <a:lstStyle/>
          <a:p>
            <a:pPr>
              <a:defRPr sz="1800" b="0" i="0" u="none" strike="noStrike" baseline="0">
                <a:solidFill>
                  <a:srgbClr val="000000"/>
                </a:solidFill>
                <a:latin typeface="+mn-lt"/>
                <a:ea typeface="Arial"/>
                <a:cs typeface="Arial"/>
              </a:defRPr>
            </a:pPr>
            <a:endParaRPr lang="en-US"/>
          </a:p>
        </c:txPr>
        <c:crossAx val="225450864"/>
        <c:crosses val="autoZero"/>
        <c:crossBetween val="between"/>
      </c:valAx>
      <c:spPr>
        <a:noFill/>
        <a:ln w="12700">
          <a:solidFill>
            <a:srgbClr val="00000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791696760450765"/>
          <c:y val="6.4377749859330841E-2"/>
          <c:w val="0.82500167847021177"/>
          <c:h val="0.75321967335417084"/>
        </c:manualLayout>
      </c:layout>
      <c:barChart>
        <c:barDir val="col"/>
        <c:grouping val="clustered"/>
        <c:varyColors val="0"/>
        <c:ser>
          <c:idx val="0"/>
          <c:order val="0"/>
          <c:spPr>
            <a:solidFill>
              <a:srgbClr val="000000"/>
            </a:solidFill>
            <a:ln w="12700">
              <a:solidFill>
                <a:srgbClr val="000000"/>
              </a:solidFill>
              <a:prstDash val="solid"/>
            </a:ln>
          </c:spPr>
          <c:invertIfNegative val="0"/>
          <c:dLbls>
            <c:dLbl>
              <c:idx val="2"/>
              <c:tx>
                <c:rich>
                  <a:bodyPr/>
                  <a:lstStyle/>
                  <a:p>
                    <a:r>
                      <a:rPr lang="en-US" smtClean="0"/>
                      <a:t>5</a:t>
                    </a:r>
                    <a:endParaRPr lang="en-US"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14-443C-BCD7-06716A78F36F}"/>
                </c:ext>
              </c:extLst>
            </c:dLbl>
            <c:spPr>
              <a:noFill/>
              <a:ln w="25400">
                <a:noFill/>
              </a:ln>
            </c:spPr>
            <c:txPr>
              <a:bodyPr/>
              <a:lstStyle/>
              <a:p>
                <a:pPr>
                  <a:defRPr sz="1400" b="1"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tir_data_for_rplots!$S$9:$U$9</c:f>
              <c:strCache>
                <c:ptCount val="3"/>
                <c:pt idx="0">
                  <c:v>Sign. In-River Benefit</c:v>
                </c:pt>
                <c:pt idx="1">
                  <c:v>Not Sign.</c:v>
                </c:pt>
                <c:pt idx="2">
                  <c:v>Sign. Trans Benefit</c:v>
                </c:pt>
              </c:strCache>
            </c:strRef>
          </c:cat>
          <c:val>
            <c:numRef>
              <c:f>tir_data_for_rplots!$S$10:$U$10</c:f>
              <c:numCache>
                <c:formatCode>General</c:formatCode>
                <c:ptCount val="3"/>
                <c:pt idx="0">
                  <c:v>17</c:v>
                </c:pt>
                <c:pt idx="2">
                  <c:v>4</c:v>
                </c:pt>
              </c:numCache>
            </c:numRef>
          </c:val>
          <c:extLst>
            <c:ext xmlns:c16="http://schemas.microsoft.com/office/drawing/2014/chart" uri="{C3380CC4-5D6E-409C-BE32-E72D297353CC}">
              <c16:uniqueId val="{00000001-EF14-443C-BCD7-06716A78F36F}"/>
            </c:ext>
          </c:extLst>
        </c:ser>
        <c:ser>
          <c:idx val="1"/>
          <c:order val="1"/>
          <c:tx>
            <c:v>Not Significant</c:v>
          </c:tx>
          <c:spPr>
            <a:solidFill>
              <a:schemeClr val="tx1">
                <a:lumMod val="50000"/>
                <a:lumOff val="50000"/>
                <a:alpha val="15000"/>
              </a:schemeClr>
            </a:solidFill>
            <a:ln w="22225">
              <a:solidFill>
                <a:schemeClr val="tx1">
                  <a:lumMod val="50000"/>
                  <a:lumOff val="50000"/>
                  <a:alpha val="24000"/>
                </a:schemeClr>
              </a:solidFill>
            </a:ln>
          </c:spPr>
          <c:invertIfNegative val="0"/>
          <c:dLbls>
            <c:dLbl>
              <c:idx val="1"/>
              <c:tx>
                <c:rich>
                  <a:bodyPr/>
                  <a:lstStyle/>
                  <a:p>
                    <a:r>
                      <a:rPr lang="en-US" dirty="0" smtClean="0">
                        <a:solidFill>
                          <a:schemeClr val="bg2">
                            <a:lumMod val="60000"/>
                            <a:lumOff val="40000"/>
                          </a:schemeClr>
                        </a:solidFill>
                      </a:rPr>
                      <a:t>29</a:t>
                    </a:r>
                    <a:endParaRPr lang="en-US" dirty="0">
                      <a:solidFill>
                        <a:schemeClr val="bg2">
                          <a:lumMod val="60000"/>
                          <a:lumOff val="40000"/>
                        </a:schemeClr>
                      </a:solidFill>
                    </a:endParaRP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14-443C-BCD7-06716A78F36F}"/>
                </c:ext>
              </c:extLst>
            </c:dLbl>
            <c:spPr>
              <a:noFill/>
              <a:ln>
                <a:noFill/>
              </a:ln>
              <a:effectLst/>
            </c:spPr>
            <c:txPr>
              <a:bodyPr/>
              <a:lstStyle/>
              <a:p>
                <a:pPr>
                  <a:defRPr sz="1400" b="1" i="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tir_data_for_rplots!$S$11:$U$11</c:f>
              <c:numCache>
                <c:formatCode>General</c:formatCode>
                <c:ptCount val="3"/>
                <c:pt idx="1">
                  <c:v>28</c:v>
                </c:pt>
              </c:numCache>
            </c:numRef>
          </c:val>
          <c:extLst>
            <c:ext xmlns:c16="http://schemas.microsoft.com/office/drawing/2014/chart" uri="{C3380CC4-5D6E-409C-BE32-E72D297353CC}">
              <c16:uniqueId val="{00000003-EF14-443C-BCD7-06716A78F36F}"/>
            </c:ext>
          </c:extLst>
        </c:ser>
        <c:dLbls>
          <c:showLegendKey val="0"/>
          <c:showVal val="0"/>
          <c:showCatName val="0"/>
          <c:showSerName val="0"/>
          <c:showPercent val="0"/>
          <c:showBubbleSize val="0"/>
        </c:dLbls>
        <c:gapWidth val="150"/>
        <c:overlap val="100"/>
        <c:axId val="-1021203408"/>
        <c:axId val="-1021202864"/>
      </c:barChart>
      <c:catAx>
        <c:axId val="-1021203408"/>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400" b="1" i="0" u="none" strike="noStrike" baseline="0">
                <a:solidFill>
                  <a:srgbClr val="000000"/>
                </a:solidFill>
                <a:latin typeface="Arial"/>
                <a:ea typeface="Arial"/>
                <a:cs typeface="Arial"/>
              </a:defRPr>
            </a:pPr>
            <a:endParaRPr lang="en-US"/>
          </a:p>
        </c:txPr>
        <c:crossAx val="-1021202864"/>
        <c:crosses val="autoZero"/>
        <c:auto val="1"/>
        <c:lblAlgn val="ctr"/>
        <c:lblOffset val="100"/>
        <c:tickLblSkip val="1"/>
        <c:tickMarkSkip val="1"/>
        <c:noMultiLvlLbl val="0"/>
      </c:catAx>
      <c:valAx>
        <c:axId val="-1021202864"/>
        <c:scaling>
          <c:orientation val="minMax"/>
        </c:scaling>
        <c:delete val="0"/>
        <c:axPos val="l"/>
        <c:title>
          <c:tx>
            <c:rich>
              <a:bodyPr/>
              <a:lstStyle/>
              <a:p>
                <a:pPr>
                  <a:defRPr sz="1400" b="1" i="0" u="none" strike="noStrike" baseline="0">
                    <a:solidFill>
                      <a:srgbClr val="000000"/>
                    </a:solidFill>
                    <a:latin typeface="Arial"/>
                    <a:ea typeface="Arial"/>
                    <a:cs typeface="Arial"/>
                  </a:defRPr>
                </a:pPr>
                <a:r>
                  <a:rPr lang="en-US"/>
                  <a:t>Number of TIRs</a:t>
                </a:r>
              </a:p>
            </c:rich>
          </c:tx>
          <c:layout>
            <c:manualLayout>
              <c:xMode val="edge"/>
              <c:yMode val="edge"/>
              <c:x val="1.0416687859472371E-2"/>
              <c:y val="0.2789702493904336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400" b="1" i="0" u="none" strike="noStrike" baseline="0">
                <a:solidFill>
                  <a:srgbClr val="000000"/>
                </a:solidFill>
                <a:latin typeface="Arial"/>
                <a:ea typeface="Arial"/>
                <a:cs typeface="Arial"/>
              </a:defRPr>
            </a:pPr>
            <a:endParaRPr lang="en-US"/>
          </a:p>
        </c:txPr>
        <c:crossAx val="-1021203408"/>
        <c:crosses val="autoZero"/>
        <c:crossBetween val="between"/>
      </c:valAx>
      <c:spPr>
        <a:noFill/>
        <a:ln w="25400">
          <a:noFill/>
        </a:ln>
      </c:spPr>
    </c:plotArea>
    <c:plotVisOnly val="1"/>
    <c:dispBlanksAs val="gap"/>
    <c:showDLblsOverMax val="0"/>
  </c:chart>
  <c:spPr>
    <a:noFill/>
    <a:ln w="3175">
      <a:solidFill>
        <a:srgbClr val="000000"/>
      </a:solidFill>
      <a:prstDash val="solid"/>
    </a:ln>
  </c:spPr>
  <c:txPr>
    <a:bodyPr/>
    <a:lstStyle/>
    <a:p>
      <a:pPr>
        <a:defRPr sz="500" b="0" i="0" u="none" strike="noStrike" baseline="0">
          <a:solidFill>
            <a:srgbClr val="000000"/>
          </a:solidFill>
          <a:latin typeface="Arial"/>
          <a:ea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spcBef>
                <a:spcPct val="0"/>
              </a:spcBef>
              <a:buClrTx/>
              <a:buFontTx/>
              <a:buNone/>
              <a:defRPr sz="1200">
                <a:latin typeface="Arial" charset="0"/>
                <a:cs typeface="+mn-cs"/>
              </a:defRPr>
            </a:lvl1pPr>
          </a:lstStyle>
          <a:p>
            <a:pPr>
              <a:defRPr/>
            </a:pPr>
            <a:endParaRPr lang="en-US"/>
          </a:p>
        </p:txBody>
      </p:sp>
      <p:sp>
        <p:nvSpPr>
          <p:cNvPr id="44035"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spcBef>
                <a:spcPct val="0"/>
              </a:spcBef>
              <a:buClrTx/>
              <a:buFontTx/>
              <a:buNone/>
              <a:defRPr sz="1200">
                <a:latin typeface="Arial" charset="0"/>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7"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038"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spcBef>
                <a:spcPct val="0"/>
              </a:spcBef>
              <a:buClrTx/>
              <a:buFontTx/>
              <a:buNone/>
              <a:defRPr sz="1200">
                <a:latin typeface="Arial" charset="0"/>
                <a:cs typeface="+mn-cs"/>
              </a:defRPr>
            </a:lvl1pPr>
          </a:lstStyle>
          <a:p>
            <a:pPr>
              <a:defRPr/>
            </a:pPr>
            <a:endParaRPr lang="en-US"/>
          </a:p>
        </p:txBody>
      </p:sp>
      <p:sp>
        <p:nvSpPr>
          <p:cNvPr id="44039"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spcBef>
                <a:spcPct val="0"/>
              </a:spcBef>
              <a:buClrTx/>
              <a:buFontTx/>
              <a:buNone/>
              <a:defRPr sz="1200">
                <a:latin typeface="Arial" charset="0"/>
                <a:cs typeface="+mn-cs"/>
              </a:defRPr>
            </a:lvl1pPr>
          </a:lstStyle>
          <a:p>
            <a:pPr>
              <a:defRPr/>
            </a:pPr>
            <a:fld id="{4DD529DA-7886-44A5-88E3-3915B8FE89AE}" type="slidenum">
              <a:rPr lang="en-US"/>
              <a:pPr>
                <a:defRPr/>
              </a:pPr>
              <a:t>‹#›</a:t>
            </a:fld>
            <a:endParaRPr lang="en-US"/>
          </a:p>
        </p:txBody>
      </p:sp>
    </p:spTree>
    <p:extLst>
      <p:ext uri="{BB962C8B-B14F-4D97-AF65-F5344CB8AC3E}">
        <p14:creationId xmlns:p14="http://schemas.microsoft.com/office/powerpoint/2010/main" val="39117101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Today I’m going to present some</a:t>
            </a:r>
            <a:r>
              <a:rPr lang="en-US" altLang="en-US" baseline="0" dirty="0" smtClean="0"/>
              <a:t> analyses and results from the PIT-tag monitoring of fall Chinook. I’ll start out with a look at what we’ve learned from monitoring juvenile out-migrants and then switch to a summary of adult return data.</a:t>
            </a:r>
          </a:p>
          <a:p>
            <a:endParaRPr lang="en-US" altLang="en-US" dirty="0" smtClean="0"/>
          </a:p>
        </p:txBody>
      </p:sp>
    </p:spTree>
    <p:extLst>
      <p:ext uri="{BB962C8B-B14F-4D97-AF65-F5344CB8AC3E}">
        <p14:creationId xmlns:p14="http://schemas.microsoft.com/office/powerpoint/2010/main" val="3601270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t>Here</a:t>
            </a:r>
            <a:r>
              <a:rPr lang="en-US" altLang="en-US" baseline="0" dirty="0" smtClean="0"/>
              <a:t> are the SARs from those 2006 to 2012 outmigration years.</a:t>
            </a:r>
          </a:p>
          <a:p>
            <a:endParaRPr lang="en-US" altLang="en-US" baseline="0" dirty="0" smtClean="0"/>
          </a:p>
          <a:p>
            <a:r>
              <a:rPr lang="en-US" altLang="en-US" baseline="0" dirty="0" smtClean="0"/>
              <a:t>Explain graph.</a:t>
            </a:r>
          </a:p>
          <a:p>
            <a:endParaRPr lang="en-US" altLang="en-US" baseline="0" dirty="0" smtClean="0"/>
          </a:p>
          <a:p>
            <a:r>
              <a:rPr lang="en-US" altLang="en-US" baseline="0" dirty="0" smtClean="0"/>
              <a:t>SARs for fall Chinook ranged from 0 to 1%. Lower than spring migrants. </a:t>
            </a:r>
          </a:p>
          <a:p>
            <a:endParaRPr lang="en-US" altLang="en-US" baseline="0" dirty="0" smtClean="0"/>
          </a:p>
          <a:p>
            <a:r>
              <a:rPr lang="en-US" altLang="en-US" baseline="0" dirty="0" smtClean="0"/>
              <a:t>Some similarities. 2006 low returns, 2008 high returns. </a:t>
            </a:r>
          </a:p>
          <a:p>
            <a:endParaRPr lang="en-US" altLang="en-US" baseline="0" dirty="0" smtClean="0"/>
          </a:p>
          <a:p>
            <a:r>
              <a:rPr lang="en-US" altLang="en-US" baseline="0" dirty="0" smtClean="0"/>
              <a:t>Note that for 2015 I’m showing the 2 salt returns only. But suggests relatively low return rates for that year as well.</a:t>
            </a:r>
          </a:p>
          <a:p>
            <a:endParaRPr lang="en-US" altLang="en-US" baseline="0" dirty="0" smtClean="0"/>
          </a:p>
          <a:p>
            <a:endParaRPr lang="en-US" altLang="en-US" dirty="0" smtClean="0"/>
          </a:p>
        </p:txBody>
      </p:sp>
    </p:spTree>
    <p:extLst>
      <p:ext uri="{BB962C8B-B14F-4D97-AF65-F5344CB8AC3E}">
        <p14:creationId xmlns:p14="http://schemas.microsoft.com/office/powerpoint/2010/main" val="3688287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Taking</a:t>
            </a:r>
            <a:r>
              <a:rPr lang="en-US" baseline="0" dirty="0" smtClean="0"/>
              <a:t> the transport and in-river SARs we calculate the TIR or transport in-river SAR ratios.</a:t>
            </a:r>
          </a:p>
          <a:p>
            <a:endParaRPr lang="en-US" baseline="0" dirty="0" smtClean="0"/>
          </a:p>
          <a:p>
            <a:r>
              <a:rPr lang="en-US" baseline="0" dirty="0" smtClean="0"/>
              <a:t>Overall we had 51 TIRs we could estimate from the SAR analyses.</a:t>
            </a:r>
          </a:p>
          <a:p>
            <a:endParaRPr lang="en-US" baseline="0" dirty="0" smtClean="0"/>
          </a:p>
          <a:p>
            <a:r>
              <a:rPr lang="en-US" baseline="0" dirty="0" smtClean="0"/>
              <a:t>22 showed significant TIRs…meaning non-overlapping 95% CI’s. Of those 17 showed higher in-river SARs, only 5 showed higher transport SARs</a:t>
            </a:r>
          </a:p>
          <a:p>
            <a:endParaRPr lang="en-US" baseline="0" dirty="0" smtClean="0"/>
          </a:p>
          <a:p>
            <a:r>
              <a:rPr lang="en-US" baseline="0" dirty="0" smtClean="0"/>
              <a:t>This result for fall Chinook groups we analyzed, suggests that transportation is not compensating for the effects of the </a:t>
            </a:r>
            <a:r>
              <a:rPr lang="en-US" baseline="0" dirty="0" err="1" smtClean="0"/>
              <a:t>hydrosystem</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4DD529DA-7886-44A5-88E3-3915B8FE89AE}" type="slidenum">
              <a:rPr lang="en-US" smtClean="0"/>
              <a:pPr>
                <a:defRPr/>
              </a:pPr>
              <a:t>14</a:t>
            </a:fld>
            <a:endParaRPr lang="en-US"/>
          </a:p>
        </p:txBody>
      </p:sp>
    </p:spTree>
    <p:extLst>
      <p:ext uri="{BB962C8B-B14F-4D97-AF65-F5344CB8AC3E}">
        <p14:creationId xmlns:p14="http://schemas.microsoft.com/office/powerpoint/2010/main" val="3943445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interesting</a:t>
            </a:r>
            <a:r>
              <a:rPr lang="en-US" baseline="0" dirty="0" smtClean="0"/>
              <a:t> pattern has been observed between the Reach Survival and TIR ratio. </a:t>
            </a:r>
          </a:p>
          <a:p>
            <a:r>
              <a:rPr lang="en-US" baseline="0" dirty="0" smtClean="0"/>
              <a:t>As in-river survival increases (as shown on the x-axis) the transport benefit decreases.</a:t>
            </a:r>
          </a:p>
          <a:p>
            <a:endParaRPr lang="en-US" baseline="0" dirty="0" smtClean="0"/>
          </a:p>
          <a:p>
            <a:r>
              <a:rPr lang="en-US" baseline="0" dirty="0" smtClean="0"/>
              <a:t>Here I’ve plotted the TIR on the log scale, so that when values are below 0, that indicates that the in-river SAR was higher than the transport SAR. </a:t>
            </a:r>
            <a:endParaRPr lang="en-US" dirty="0"/>
          </a:p>
        </p:txBody>
      </p:sp>
      <p:sp>
        <p:nvSpPr>
          <p:cNvPr id="4" name="Slide Number Placeholder 3"/>
          <p:cNvSpPr>
            <a:spLocks noGrp="1"/>
          </p:cNvSpPr>
          <p:nvPr>
            <p:ph type="sldNum" sz="quarter" idx="10"/>
          </p:nvPr>
        </p:nvSpPr>
        <p:spPr/>
        <p:txBody>
          <a:bodyPr/>
          <a:lstStyle/>
          <a:p>
            <a:pPr>
              <a:defRPr/>
            </a:pPr>
            <a:fld id="{4DD529DA-7886-44A5-88E3-3915B8FE89AE}" type="slidenum">
              <a:rPr lang="en-US" smtClean="0"/>
              <a:pPr>
                <a:defRPr/>
              </a:pPr>
              <a:t>15</a:t>
            </a:fld>
            <a:endParaRPr lang="en-US"/>
          </a:p>
        </p:txBody>
      </p:sp>
    </p:spTree>
    <p:extLst>
      <p:ext uri="{BB962C8B-B14F-4D97-AF65-F5344CB8AC3E}">
        <p14:creationId xmlns:p14="http://schemas.microsoft.com/office/powerpoint/2010/main" val="3432753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Historical Distribution</a:t>
            </a:r>
            <a:r>
              <a:rPr lang="en-US" baseline="0" dirty="0" smtClean="0"/>
              <a:t> of Fall Chinook in the Snake River Basin.  The distribution is believed to have occurred from the mouth of the Snake River up to Twin Falls, with areas occupied in the Clearwater, Grande Ronde, </a:t>
            </a:r>
            <a:r>
              <a:rPr lang="en-US" baseline="0" dirty="0" err="1" smtClean="0"/>
              <a:t>Imnaha</a:t>
            </a:r>
            <a:r>
              <a:rPr lang="en-US" baseline="0" dirty="0" smtClean="0"/>
              <a:t> and Salmon river basins as well.</a:t>
            </a:r>
            <a:endParaRPr lang="en-US" dirty="0"/>
          </a:p>
        </p:txBody>
      </p:sp>
      <p:sp>
        <p:nvSpPr>
          <p:cNvPr id="4" name="Slide Number Placeholder 3"/>
          <p:cNvSpPr>
            <a:spLocks noGrp="1"/>
          </p:cNvSpPr>
          <p:nvPr>
            <p:ph type="sldNum" sz="quarter" idx="10"/>
          </p:nvPr>
        </p:nvSpPr>
        <p:spPr/>
        <p:txBody>
          <a:bodyPr/>
          <a:lstStyle/>
          <a:p>
            <a:fld id="{5F0918F0-F849-4E03-9C0E-303EE341832A}" type="slidenum">
              <a:rPr lang="en-US" smtClean="0"/>
              <a:t>3</a:t>
            </a:fld>
            <a:endParaRPr lang="en-US"/>
          </a:p>
        </p:txBody>
      </p:sp>
    </p:spTree>
    <p:extLst>
      <p:ext uri="{BB962C8B-B14F-4D97-AF65-F5344CB8AC3E}">
        <p14:creationId xmlns:p14="http://schemas.microsoft.com/office/powerpoint/2010/main" val="1363763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Multiple action</a:t>
            </a:r>
            <a:r>
              <a:rPr lang="en-US" baseline="0" dirty="0" smtClean="0"/>
              <a:t>s can be attributed to the overall decline of Snake River Fall Chinook salmon. </a:t>
            </a:r>
            <a:endParaRPr lang="en-US" dirty="0"/>
          </a:p>
        </p:txBody>
      </p:sp>
      <p:sp>
        <p:nvSpPr>
          <p:cNvPr id="4" name="Slide Number Placeholder 3"/>
          <p:cNvSpPr>
            <a:spLocks noGrp="1"/>
          </p:cNvSpPr>
          <p:nvPr>
            <p:ph type="sldNum" sz="quarter" idx="10"/>
          </p:nvPr>
        </p:nvSpPr>
        <p:spPr/>
        <p:txBody>
          <a:bodyPr/>
          <a:lstStyle/>
          <a:p>
            <a:fld id="{DA9662FA-E3B5-4FC5-8BAD-D9C020A62502}" type="slidenum">
              <a:rPr lang="en-US" smtClean="0"/>
              <a:pPr/>
              <a:t>4</a:t>
            </a:fld>
            <a:endParaRPr lang="en-US"/>
          </a:p>
        </p:txBody>
      </p:sp>
    </p:spTree>
    <p:extLst>
      <p:ext uri="{BB962C8B-B14F-4D97-AF65-F5344CB8AC3E}">
        <p14:creationId xmlns:p14="http://schemas.microsoft.com/office/powerpoint/2010/main" val="447470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Taken in all, these</a:t>
            </a:r>
            <a:r>
              <a:rPr lang="en-US" baseline="0" dirty="0" smtClean="0"/>
              <a:t> actions have reduced the distribution in the Snake River to about 80% of what it once was, and is limited to the Lower Snake Region.</a:t>
            </a:r>
            <a:endParaRPr lang="en-US" dirty="0"/>
          </a:p>
        </p:txBody>
      </p:sp>
      <p:sp>
        <p:nvSpPr>
          <p:cNvPr id="4" name="Slide Number Placeholder 3"/>
          <p:cNvSpPr>
            <a:spLocks noGrp="1"/>
          </p:cNvSpPr>
          <p:nvPr>
            <p:ph type="sldNum" sz="quarter" idx="10"/>
          </p:nvPr>
        </p:nvSpPr>
        <p:spPr/>
        <p:txBody>
          <a:bodyPr/>
          <a:lstStyle/>
          <a:p>
            <a:fld id="{5F0918F0-F849-4E03-9C0E-303EE341832A}" type="slidenum">
              <a:rPr lang="en-US" smtClean="0"/>
              <a:t>5</a:t>
            </a:fld>
            <a:endParaRPr lang="en-US"/>
          </a:p>
        </p:txBody>
      </p:sp>
    </p:spTree>
    <p:extLst>
      <p:ext uri="{BB962C8B-B14F-4D97-AF65-F5344CB8AC3E}">
        <p14:creationId xmlns:p14="http://schemas.microsoft.com/office/powerpoint/2010/main" val="1404849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1600">
                <a:solidFill>
                  <a:schemeClr val="tx1"/>
                </a:solidFill>
                <a:latin typeface="Arial" panose="020B0604020202020204" pitchFamily="34" charset="0"/>
              </a:defRPr>
            </a:lvl1pPr>
            <a:lvl2pPr marL="742950" indent="-285750" defTabSz="928688" eaLnBrk="0" hangingPunct="0">
              <a:defRPr sz="1600">
                <a:solidFill>
                  <a:schemeClr val="tx1"/>
                </a:solidFill>
                <a:latin typeface="Arial" panose="020B0604020202020204" pitchFamily="34" charset="0"/>
              </a:defRPr>
            </a:lvl2pPr>
            <a:lvl3pPr marL="1143000" indent="-228600" defTabSz="928688" eaLnBrk="0" hangingPunct="0">
              <a:defRPr sz="1600">
                <a:solidFill>
                  <a:schemeClr val="tx1"/>
                </a:solidFill>
                <a:latin typeface="Arial" panose="020B0604020202020204" pitchFamily="34" charset="0"/>
              </a:defRPr>
            </a:lvl3pPr>
            <a:lvl4pPr marL="1600200" indent="-228600" defTabSz="928688" eaLnBrk="0" hangingPunct="0">
              <a:defRPr sz="1600">
                <a:solidFill>
                  <a:schemeClr val="tx1"/>
                </a:solidFill>
                <a:latin typeface="Arial" panose="020B0604020202020204" pitchFamily="34" charset="0"/>
              </a:defRPr>
            </a:lvl4pPr>
            <a:lvl5pPr marL="2057400" indent="-228600" defTabSz="928688" eaLnBrk="0" hangingPunct="0">
              <a:defRPr sz="1600">
                <a:solidFill>
                  <a:schemeClr val="tx1"/>
                </a:solidFill>
                <a:latin typeface="Arial" panose="020B0604020202020204" pitchFamily="34" charset="0"/>
              </a:defRPr>
            </a:lvl5pPr>
            <a:lvl6pPr marL="2514600" indent="-228600" defTabSz="928688" eaLnBrk="0" fontAlgn="base" hangingPunct="0">
              <a:spcBef>
                <a:spcPct val="0"/>
              </a:spcBef>
              <a:spcAft>
                <a:spcPct val="0"/>
              </a:spcAft>
              <a:defRPr sz="1600">
                <a:solidFill>
                  <a:schemeClr val="tx1"/>
                </a:solidFill>
                <a:latin typeface="Arial" panose="020B0604020202020204" pitchFamily="34" charset="0"/>
              </a:defRPr>
            </a:lvl6pPr>
            <a:lvl7pPr marL="2971800" indent="-228600" defTabSz="928688" eaLnBrk="0" fontAlgn="base" hangingPunct="0">
              <a:spcBef>
                <a:spcPct val="0"/>
              </a:spcBef>
              <a:spcAft>
                <a:spcPct val="0"/>
              </a:spcAft>
              <a:defRPr sz="1600">
                <a:solidFill>
                  <a:schemeClr val="tx1"/>
                </a:solidFill>
                <a:latin typeface="Arial" panose="020B0604020202020204" pitchFamily="34" charset="0"/>
              </a:defRPr>
            </a:lvl7pPr>
            <a:lvl8pPr marL="3429000" indent="-228600" defTabSz="928688" eaLnBrk="0" fontAlgn="base" hangingPunct="0">
              <a:spcBef>
                <a:spcPct val="0"/>
              </a:spcBef>
              <a:spcAft>
                <a:spcPct val="0"/>
              </a:spcAft>
              <a:defRPr sz="1600">
                <a:solidFill>
                  <a:schemeClr val="tx1"/>
                </a:solidFill>
                <a:latin typeface="Arial" panose="020B0604020202020204" pitchFamily="34" charset="0"/>
              </a:defRPr>
            </a:lvl8pPr>
            <a:lvl9pPr marL="3886200" indent="-228600" defTabSz="928688"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fld id="{4CB86AA1-F06E-4AB1-8CD2-6E759A1E3E8B}" type="slidenum">
              <a:rPr lang="en-US" altLang="en-US" sz="1200">
                <a:latin typeface="Times New Roman" panose="02020603050405020304" pitchFamily="18" charset="0"/>
              </a:rPr>
              <a:pPr eaLnBrk="1" hangingPunct="1"/>
              <a:t>6</a:t>
            </a:fld>
            <a:endParaRPr lang="en-US" altLang="en-US" sz="1200">
              <a:latin typeface="Times New Roman" panose="02020603050405020304" pitchFamily="18"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Historical</a:t>
            </a:r>
            <a:r>
              <a:rPr lang="en-US" altLang="en-US" baseline="0" dirty="0" smtClean="0"/>
              <a:t> abundance was thought to be as higher as 0.5 million prior to the 1940’s.   While there has been a slight rebound in recent year due to the success of the hatchery program seeding the available area left with fish, the overall returns are still of fraction of historical abundance.</a:t>
            </a:r>
            <a:endParaRPr lang="en-US" altLang="en-US" dirty="0" smtClean="0"/>
          </a:p>
        </p:txBody>
      </p:sp>
    </p:spTree>
    <p:extLst>
      <p:ext uri="{BB962C8B-B14F-4D97-AF65-F5344CB8AC3E}">
        <p14:creationId xmlns:p14="http://schemas.microsoft.com/office/powerpoint/2010/main" val="2971159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a:defRPr sz="1600">
                <a:solidFill>
                  <a:schemeClr val="tx1"/>
                </a:solidFill>
                <a:latin typeface="Arial" panose="020B0604020202020204" pitchFamily="34" charset="0"/>
              </a:defRPr>
            </a:lvl1pPr>
            <a:lvl2pPr marL="742950" indent="-285750" defTabSz="928688">
              <a:defRPr sz="1600">
                <a:solidFill>
                  <a:schemeClr val="tx1"/>
                </a:solidFill>
                <a:latin typeface="Arial" panose="020B0604020202020204" pitchFamily="34" charset="0"/>
              </a:defRPr>
            </a:lvl2pPr>
            <a:lvl3pPr marL="1143000" indent="-228600" defTabSz="928688">
              <a:defRPr sz="1600">
                <a:solidFill>
                  <a:schemeClr val="tx1"/>
                </a:solidFill>
                <a:latin typeface="Arial" panose="020B0604020202020204" pitchFamily="34" charset="0"/>
              </a:defRPr>
            </a:lvl3pPr>
            <a:lvl4pPr marL="1600200" indent="-228600" defTabSz="928688">
              <a:defRPr sz="1600">
                <a:solidFill>
                  <a:schemeClr val="tx1"/>
                </a:solidFill>
                <a:latin typeface="Arial" panose="020B0604020202020204" pitchFamily="34" charset="0"/>
              </a:defRPr>
            </a:lvl4pPr>
            <a:lvl5pPr marL="2057400" indent="-228600" defTabSz="928688">
              <a:defRPr sz="1600">
                <a:solidFill>
                  <a:schemeClr val="tx1"/>
                </a:solidFill>
                <a:latin typeface="Arial" panose="020B0604020202020204" pitchFamily="34" charset="0"/>
              </a:defRPr>
            </a:lvl5pPr>
            <a:lvl6pPr marL="2514600" indent="-228600" defTabSz="928688" eaLnBrk="0" fontAlgn="base" hangingPunct="0">
              <a:spcBef>
                <a:spcPct val="0"/>
              </a:spcBef>
              <a:spcAft>
                <a:spcPct val="0"/>
              </a:spcAft>
              <a:defRPr sz="1600">
                <a:solidFill>
                  <a:schemeClr val="tx1"/>
                </a:solidFill>
                <a:latin typeface="Arial" panose="020B0604020202020204" pitchFamily="34" charset="0"/>
              </a:defRPr>
            </a:lvl6pPr>
            <a:lvl7pPr marL="2971800" indent="-228600" defTabSz="928688" eaLnBrk="0" fontAlgn="base" hangingPunct="0">
              <a:spcBef>
                <a:spcPct val="0"/>
              </a:spcBef>
              <a:spcAft>
                <a:spcPct val="0"/>
              </a:spcAft>
              <a:defRPr sz="1600">
                <a:solidFill>
                  <a:schemeClr val="tx1"/>
                </a:solidFill>
                <a:latin typeface="Arial" panose="020B0604020202020204" pitchFamily="34" charset="0"/>
              </a:defRPr>
            </a:lvl7pPr>
            <a:lvl8pPr marL="3429000" indent="-228600" defTabSz="928688" eaLnBrk="0" fontAlgn="base" hangingPunct="0">
              <a:spcBef>
                <a:spcPct val="0"/>
              </a:spcBef>
              <a:spcAft>
                <a:spcPct val="0"/>
              </a:spcAft>
              <a:defRPr sz="1600">
                <a:solidFill>
                  <a:schemeClr val="tx1"/>
                </a:solidFill>
                <a:latin typeface="Arial" panose="020B0604020202020204" pitchFamily="34" charset="0"/>
              </a:defRPr>
            </a:lvl8pPr>
            <a:lvl9pPr marL="3886200" indent="-228600" defTabSz="928688" eaLnBrk="0" fontAlgn="base" hangingPunct="0">
              <a:spcBef>
                <a:spcPct val="0"/>
              </a:spcBef>
              <a:spcAft>
                <a:spcPct val="0"/>
              </a:spcAft>
              <a:defRPr sz="1600">
                <a:solidFill>
                  <a:schemeClr val="tx1"/>
                </a:solidFill>
                <a:latin typeface="Arial" panose="020B0604020202020204" pitchFamily="34" charset="0"/>
              </a:defRPr>
            </a:lvl9pPr>
          </a:lstStyle>
          <a:p>
            <a:fld id="{80EDCFD5-5118-42A3-8FE3-A32030545DA2}" type="slidenum">
              <a:rPr lang="en-US" altLang="en-US" sz="1200">
                <a:latin typeface="Times New Roman" panose="02020603050405020304" pitchFamily="18" charset="0"/>
              </a:rPr>
              <a:pPr/>
              <a:t>7</a:t>
            </a:fld>
            <a:endParaRPr lang="en-US" altLang="en-US" sz="1200">
              <a:latin typeface="Times New Roman" panose="02020603050405020304" pitchFamily="18"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Production by programs</a:t>
            </a:r>
            <a:r>
              <a:rPr lang="en-US" altLang="en-US" baseline="0" dirty="0" smtClean="0"/>
              <a:t> is a follows, with all yearlings coming from Lyons Ferry hatchery, with subyearling produced at all three facilities.</a:t>
            </a:r>
            <a:endParaRPr lang="en-US" altLang="en-US" dirty="0" smtClean="0"/>
          </a:p>
        </p:txBody>
      </p:sp>
    </p:spTree>
    <p:extLst>
      <p:ext uri="{BB962C8B-B14F-4D97-AF65-F5344CB8AC3E}">
        <p14:creationId xmlns:p14="http://schemas.microsoft.com/office/powerpoint/2010/main" val="1053253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Nez</a:t>
            </a:r>
            <a:r>
              <a:rPr lang="en-US" baseline="0" dirty="0" smtClean="0"/>
              <a:t> Perce Tribal Hatchery on the Clearwater.</a:t>
            </a:r>
            <a:endParaRPr lang="en-US" dirty="0"/>
          </a:p>
        </p:txBody>
      </p:sp>
      <p:sp>
        <p:nvSpPr>
          <p:cNvPr id="4" name="Slide Number Placeholder 3"/>
          <p:cNvSpPr>
            <a:spLocks noGrp="1"/>
          </p:cNvSpPr>
          <p:nvPr>
            <p:ph type="sldNum" sz="quarter" idx="10"/>
          </p:nvPr>
        </p:nvSpPr>
        <p:spPr/>
        <p:txBody>
          <a:bodyPr/>
          <a:lstStyle/>
          <a:p>
            <a:fld id="{14D2A111-4835-41F1-9C76-B29D29C3B6BD}" type="slidenum">
              <a:rPr lang="en-US" smtClean="0"/>
              <a:pPr/>
              <a:t>8</a:t>
            </a:fld>
            <a:endParaRPr lang="en-US"/>
          </a:p>
        </p:txBody>
      </p:sp>
    </p:spTree>
    <p:extLst>
      <p:ext uri="{BB962C8B-B14F-4D97-AF65-F5344CB8AC3E}">
        <p14:creationId xmlns:p14="http://schemas.microsoft.com/office/powerpoint/2010/main" val="3544389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three FCAP facilities, Cap John on the Snake,</a:t>
            </a:r>
            <a:r>
              <a:rPr lang="en-US" baseline="0" dirty="0" smtClean="0"/>
              <a:t> Pittsburg Landing on the Snake, and Big Canyon on the Clearwater</a:t>
            </a:r>
            <a:endParaRPr lang="en-US" dirty="0"/>
          </a:p>
        </p:txBody>
      </p:sp>
      <p:sp>
        <p:nvSpPr>
          <p:cNvPr id="4" name="Slide Number Placeholder 3"/>
          <p:cNvSpPr>
            <a:spLocks noGrp="1"/>
          </p:cNvSpPr>
          <p:nvPr>
            <p:ph type="sldNum" sz="quarter" idx="10"/>
          </p:nvPr>
        </p:nvSpPr>
        <p:spPr/>
        <p:txBody>
          <a:bodyPr/>
          <a:lstStyle/>
          <a:p>
            <a:fld id="{5F0918F0-F849-4E03-9C0E-303EE341832A}" type="slidenum">
              <a:rPr lang="en-US" smtClean="0"/>
              <a:t>9</a:t>
            </a:fld>
            <a:endParaRPr lang="en-US"/>
          </a:p>
        </p:txBody>
      </p:sp>
    </p:spTree>
    <p:extLst>
      <p:ext uri="{BB962C8B-B14F-4D97-AF65-F5344CB8AC3E}">
        <p14:creationId xmlns:p14="http://schemas.microsoft.com/office/powerpoint/2010/main" val="436164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88" eaLnBrk="0" hangingPunct="0">
              <a:defRPr sz="1600">
                <a:solidFill>
                  <a:schemeClr val="tx1"/>
                </a:solidFill>
                <a:latin typeface="Arial" panose="020B0604020202020204" pitchFamily="34" charset="0"/>
              </a:defRPr>
            </a:lvl1pPr>
            <a:lvl2pPr marL="742950" indent="-285750" defTabSz="928688" eaLnBrk="0" hangingPunct="0">
              <a:defRPr sz="1600">
                <a:solidFill>
                  <a:schemeClr val="tx1"/>
                </a:solidFill>
                <a:latin typeface="Arial" panose="020B0604020202020204" pitchFamily="34" charset="0"/>
              </a:defRPr>
            </a:lvl2pPr>
            <a:lvl3pPr marL="1143000" indent="-228600" defTabSz="928688" eaLnBrk="0" hangingPunct="0">
              <a:defRPr sz="1600">
                <a:solidFill>
                  <a:schemeClr val="tx1"/>
                </a:solidFill>
                <a:latin typeface="Arial" panose="020B0604020202020204" pitchFamily="34" charset="0"/>
              </a:defRPr>
            </a:lvl3pPr>
            <a:lvl4pPr marL="1600200" indent="-228600" defTabSz="928688" eaLnBrk="0" hangingPunct="0">
              <a:defRPr sz="1600">
                <a:solidFill>
                  <a:schemeClr val="tx1"/>
                </a:solidFill>
                <a:latin typeface="Arial" panose="020B0604020202020204" pitchFamily="34" charset="0"/>
              </a:defRPr>
            </a:lvl4pPr>
            <a:lvl5pPr marL="2057400" indent="-228600" defTabSz="928688" eaLnBrk="0" hangingPunct="0">
              <a:defRPr sz="1600">
                <a:solidFill>
                  <a:schemeClr val="tx1"/>
                </a:solidFill>
                <a:latin typeface="Arial" panose="020B0604020202020204" pitchFamily="34" charset="0"/>
              </a:defRPr>
            </a:lvl5pPr>
            <a:lvl6pPr marL="2514600" indent="-228600" defTabSz="928688" eaLnBrk="0" fontAlgn="base" hangingPunct="0">
              <a:spcBef>
                <a:spcPct val="0"/>
              </a:spcBef>
              <a:spcAft>
                <a:spcPct val="0"/>
              </a:spcAft>
              <a:defRPr sz="1600">
                <a:solidFill>
                  <a:schemeClr val="tx1"/>
                </a:solidFill>
                <a:latin typeface="Arial" panose="020B0604020202020204" pitchFamily="34" charset="0"/>
              </a:defRPr>
            </a:lvl6pPr>
            <a:lvl7pPr marL="2971800" indent="-228600" defTabSz="928688" eaLnBrk="0" fontAlgn="base" hangingPunct="0">
              <a:spcBef>
                <a:spcPct val="0"/>
              </a:spcBef>
              <a:spcAft>
                <a:spcPct val="0"/>
              </a:spcAft>
              <a:defRPr sz="1600">
                <a:solidFill>
                  <a:schemeClr val="tx1"/>
                </a:solidFill>
                <a:latin typeface="Arial" panose="020B0604020202020204" pitchFamily="34" charset="0"/>
              </a:defRPr>
            </a:lvl7pPr>
            <a:lvl8pPr marL="3429000" indent="-228600" defTabSz="928688" eaLnBrk="0" fontAlgn="base" hangingPunct="0">
              <a:spcBef>
                <a:spcPct val="0"/>
              </a:spcBef>
              <a:spcAft>
                <a:spcPct val="0"/>
              </a:spcAft>
              <a:defRPr sz="1600">
                <a:solidFill>
                  <a:schemeClr val="tx1"/>
                </a:solidFill>
                <a:latin typeface="Arial" panose="020B0604020202020204" pitchFamily="34" charset="0"/>
              </a:defRPr>
            </a:lvl8pPr>
            <a:lvl9pPr marL="3886200" indent="-228600" defTabSz="928688"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fld id="{7111F572-7AD4-4DE8-960E-2437E34CBC14}" type="slidenum">
              <a:rPr lang="en-US" altLang="en-US" sz="1200">
                <a:latin typeface="Times New Roman" panose="02020603050405020304" pitchFamily="18" charset="0"/>
              </a:rPr>
              <a:pPr eaLnBrk="1" hangingPunct="1"/>
              <a:t>10</a:t>
            </a:fld>
            <a:endParaRPr lang="en-US" altLang="en-US" sz="1200">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Map showing</a:t>
            </a:r>
            <a:r>
              <a:rPr lang="en-US" altLang="en-US" baseline="0" dirty="0" smtClean="0"/>
              <a:t> all hatchery facilities currently used and release locations.  Rearing facilities, as mentioned previously, are Lyons Ferry, Nez Perce Tribal and Irrigon Hatcheries.   Release sites are also shown.  Green are acclimated releases, pink are direct stream released.  Releases also occur at Lyons Ferry and Nez Perce Tribal Hatcheries directly to the Snake and Clearwater rivers.</a:t>
            </a:r>
            <a:endParaRPr lang="en-US" altLang="en-US" dirty="0" smtClean="0"/>
          </a:p>
        </p:txBody>
      </p:sp>
    </p:spTree>
    <p:extLst>
      <p:ext uri="{BB962C8B-B14F-4D97-AF65-F5344CB8AC3E}">
        <p14:creationId xmlns:p14="http://schemas.microsoft.com/office/powerpoint/2010/main" val="2113995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7687" name="Rectangle 39"/>
          <p:cNvSpPr>
            <a:spLocks noGrp="1" noChangeArrowheads="1"/>
          </p:cNvSpPr>
          <p:nvPr>
            <p:ph type="ctrTitle" sz="quarter"/>
          </p:nvPr>
        </p:nvSpPr>
        <p:spPr>
          <a:xfrm>
            <a:off x="685800" y="1692275"/>
            <a:ext cx="7772400" cy="1736725"/>
          </a:xfrm>
        </p:spPr>
        <p:txBody>
          <a:bodyPr anchor="b"/>
          <a:lstStyle>
            <a:lvl1pPr>
              <a:defRPr b="0"/>
            </a:lvl1pPr>
          </a:lstStyle>
          <a:p>
            <a:r>
              <a:rPr lang="en-US"/>
              <a:t>Click to edit Master title style</a:t>
            </a:r>
          </a:p>
        </p:txBody>
      </p:sp>
      <p:sp>
        <p:nvSpPr>
          <p:cNvPr id="27688"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1"/>
          <p:cNvSpPr>
            <a:spLocks noGrp="1" noChangeArrowheads="1"/>
          </p:cNvSpPr>
          <p:nvPr>
            <p:ph type="dt" sz="quarter" idx="10"/>
          </p:nvPr>
        </p:nvSpPr>
        <p:spPr bwMode="auto">
          <a:xfrm>
            <a:off x="457200" y="6243638"/>
            <a:ext cx="2133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spcBef>
                <a:spcPct val="0"/>
              </a:spcBef>
              <a:buClrTx/>
              <a:buFontTx/>
              <a:buNone/>
              <a:defRPr sz="1000">
                <a:effectLst>
                  <a:outerShdw blurRad="38100" dist="38100" dir="2700000" algn="tl">
                    <a:srgbClr val="FFFFFF"/>
                  </a:outerShdw>
                </a:effectLst>
                <a:latin typeface="Tahoma" pitchFamily="34" charset="0"/>
                <a:cs typeface="+mn-cs"/>
              </a:defRPr>
            </a:lvl1pPr>
          </a:lstStyle>
          <a:p>
            <a:pPr>
              <a:defRPr/>
            </a:pPr>
            <a:fld id="{2AE8C5BC-28EC-4D03-9F61-AEA57C87E698}" type="datetime1">
              <a:rPr lang="en-US"/>
              <a:pPr>
                <a:defRPr/>
              </a:pPr>
              <a:t>10/28/2019</a:t>
            </a:fld>
            <a:endParaRPr lang="en-US"/>
          </a:p>
        </p:txBody>
      </p:sp>
      <p:sp>
        <p:nvSpPr>
          <p:cNvPr id="5" name="Rectangle 42"/>
          <p:cNvSpPr>
            <a:spLocks noGrp="1" noChangeArrowheads="1"/>
          </p:cNvSpPr>
          <p:nvPr>
            <p:ph type="ftr" sz="quarter" idx="11"/>
          </p:nvPr>
        </p:nvSpPr>
        <p:spPr/>
        <p:txBody>
          <a:bodyPr/>
          <a:lstStyle>
            <a:lvl1pPr>
              <a:defRPr/>
            </a:lvl1pPr>
          </a:lstStyle>
          <a:p>
            <a:pPr>
              <a:defRPr/>
            </a:pPr>
            <a:endParaRPr lang="en-US" altLang="en-US"/>
          </a:p>
        </p:txBody>
      </p:sp>
      <p:sp>
        <p:nvSpPr>
          <p:cNvPr id="6" name="Rectangle 43"/>
          <p:cNvSpPr>
            <a:spLocks noGrp="1" noChangeArrowheads="1"/>
          </p:cNvSpPr>
          <p:nvPr>
            <p:ph type="sldNum" sz="quarter" idx="12"/>
          </p:nvPr>
        </p:nvSpPr>
        <p:spPr/>
        <p:txBody>
          <a:bodyPr/>
          <a:lstStyle>
            <a:lvl1pPr>
              <a:defRPr sz="1000" b="0">
                <a:effectLst>
                  <a:outerShdw blurRad="38100" dist="38100" dir="2700000" algn="tl">
                    <a:srgbClr val="FFFFFF"/>
                  </a:outerShdw>
                </a:effectLst>
              </a:defRPr>
            </a:lvl1pPr>
          </a:lstStyle>
          <a:p>
            <a:pPr>
              <a:defRPr/>
            </a:pPr>
            <a:fld id="{862F38A3-C122-4BBD-8E72-ED2FC6ACBDBA}" type="slidenum">
              <a:rPr lang="en-US"/>
              <a:pPr>
                <a:defRPr/>
              </a:pPr>
              <a:t>‹#›</a:t>
            </a:fld>
            <a:endParaRPr lang="en-US"/>
          </a:p>
        </p:txBody>
      </p:sp>
    </p:spTree>
    <p:extLst>
      <p:ext uri="{BB962C8B-B14F-4D97-AF65-F5344CB8AC3E}">
        <p14:creationId xmlns:p14="http://schemas.microsoft.com/office/powerpoint/2010/main" val="496896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42"/>
          <p:cNvSpPr>
            <a:spLocks noGrp="1" noChangeArrowheads="1"/>
          </p:cNvSpPr>
          <p:nvPr>
            <p:ph type="sldNum" sz="quarter" idx="11"/>
          </p:nvPr>
        </p:nvSpPr>
        <p:spPr>
          <a:ln/>
        </p:spPr>
        <p:txBody>
          <a:bodyPr/>
          <a:lstStyle>
            <a:lvl1pPr>
              <a:defRPr/>
            </a:lvl1pPr>
          </a:lstStyle>
          <a:p>
            <a:pPr>
              <a:defRPr/>
            </a:pPr>
            <a:fld id="{802D7FA7-5DB5-4657-9E17-AFD15340EFE8}" type="slidenum">
              <a:rPr lang="en-US"/>
              <a:pPr>
                <a:defRPr/>
              </a:pPr>
              <a:t>‹#›</a:t>
            </a:fld>
            <a:endParaRPr lang="en-US"/>
          </a:p>
        </p:txBody>
      </p:sp>
    </p:spTree>
    <p:extLst>
      <p:ext uri="{BB962C8B-B14F-4D97-AF65-F5344CB8AC3E}">
        <p14:creationId xmlns:p14="http://schemas.microsoft.com/office/powerpoint/2010/main" val="410040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42"/>
          <p:cNvSpPr>
            <a:spLocks noGrp="1" noChangeArrowheads="1"/>
          </p:cNvSpPr>
          <p:nvPr>
            <p:ph type="sldNum" sz="quarter" idx="11"/>
          </p:nvPr>
        </p:nvSpPr>
        <p:spPr>
          <a:ln/>
        </p:spPr>
        <p:txBody>
          <a:bodyPr/>
          <a:lstStyle>
            <a:lvl1pPr>
              <a:defRPr/>
            </a:lvl1pPr>
          </a:lstStyle>
          <a:p>
            <a:pPr>
              <a:defRPr/>
            </a:pPr>
            <a:fld id="{283EE4A1-501C-4B1A-943D-F8ABBF5D4C8A}" type="slidenum">
              <a:rPr lang="en-US"/>
              <a:pPr>
                <a:defRPr/>
              </a:pPr>
              <a:t>‹#›</a:t>
            </a:fld>
            <a:endParaRPr lang="en-US"/>
          </a:p>
        </p:txBody>
      </p:sp>
    </p:spTree>
    <p:extLst>
      <p:ext uri="{BB962C8B-B14F-4D97-AF65-F5344CB8AC3E}">
        <p14:creationId xmlns:p14="http://schemas.microsoft.com/office/powerpoint/2010/main" val="27910670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pPr lvl="0"/>
            <a:endParaRPr lang="en-US" noProof="0"/>
          </a:p>
        </p:txBody>
      </p:sp>
      <p:sp>
        <p:nvSpPr>
          <p:cNvPr id="4"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42"/>
          <p:cNvSpPr>
            <a:spLocks noGrp="1" noChangeArrowheads="1"/>
          </p:cNvSpPr>
          <p:nvPr>
            <p:ph type="sldNum" sz="quarter" idx="11"/>
          </p:nvPr>
        </p:nvSpPr>
        <p:spPr>
          <a:ln/>
        </p:spPr>
        <p:txBody>
          <a:bodyPr/>
          <a:lstStyle>
            <a:lvl1pPr>
              <a:defRPr/>
            </a:lvl1pPr>
          </a:lstStyle>
          <a:p>
            <a:pPr>
              <a:defRPr/>
            </a:pPr>
            <a:fld id="{3C18BDD0-24E3-4192-9F77-1128F14C0347}" type="slidenum">
              <a:rPr lang="en-US"/>
              <a:pPr>
                <a:defRPr/>
              </a:pPr>
              <a:t>‹#›</a:t>
            </a:fld>
            <a:endParaRPr lang="en-US"/>
          </a:p>
        </p:txBody>
      </p:sp>
    </p:spTree>
    <p:extLst>
      <p:ext uri="{BB962C8B-B14F-4D97-AF65-F5344CB8AC3E}">
        <p14:creationId xmlns:p14="http://schemas.microsoft.com/office/powerpoint/2010/main" val="37105532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42"/>
          <p:cNvSpPr>
            <a:spLocks noGrp="1" noChangeArrowheads="1"/>
          </p:cNvSpPr>
          <p:nvPr>
            <p:ph type="sldNum" sz="quarter" idx="11"/>
          </p:nvPr>
        </p:nvSpPr>
        <p:spPr>
          <a:ln/>
        </p:spPr>
        <p:txBody>
          <a:bodyPr/>
          <a:lstStyle>
            <a:lvl1pPr>
              <a:defRPr/>
            </a:lvl1pPr>
          </a:lstStyle>
          <a:p>
            <a:pPr>
              <a:defRPr/>
            </a:pPr>
            <a:fld id="{695EBBF1-A076-4FF4-B8A1-7631DBBAA85C}" type="slidenum">
              <a:rPr lang="en-US"/>
              <a:pPr>
                <a:defRPr/>
              </a:pPr>
              <a:t>‹#›</a:t>
            </a:fld>
            <a:endParaRPr lang="en-US"/>
          </a:p>
        </p:txBody>
      </p:sp>
    </p:spTree>
    <p:extLst>
      <p:ext uri="{BB962C8B-B14F-4D97-AF65-F5344CB8AC3E}">
        <p14:creationId xmlns:p14="http://schemas.microsoft.com/office/powerpoint/2010/main" val="2661021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42"/>
          <p:cNvSpPr>
            <a:spLocks noGrp="1" noChangeArrowheads="1"/>
          </p:cNvSpPr>
          <p:nvPr>
            <p:ph type="sldNum" sz="quarter" idx="11"/>
          </p:nvPr>
        </p:nvSpPr>
        <p:spPr>
          <a:ln/>
        </p:spPr>
        <p:txBody>
          <a:bodyPr/>
          <a:lstStyle>
            <a:lvl1pPr>
              <a:defRPr/>
            </a:lvl1pPr>
          </a:lstStyle>
          <a:p>
            <a:pPr>
              <a:defRPr/>
            </a:pPr>
            <a:fld id="{506E7388-0CA6-4D05-BD22-E3A9164A5FB8}" type="slidenum">
              <a:rPr lang="en-US"/>
              <a:pPr>
                <a:defRPr/>
              </a:pPr>
              <a:t>‹#›</a:t>
            </a:fld>
            <a:endParaRPr lang="en-US"/>
          </a:p>
        </p:txBody>
      </p:sp>
    </p:spTree>
    <p:extLst>
      <p:ext uri="{BB962C8B-B14F-4D97-AF65-F5344CB8AC3E}">
        <p14:creationId xmlns:p14="http://schemas.microsoft.com/office/powerpoint/2010/main" val="2378295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5" name="Rectangle 42"/>
          <p:cNvSpPr>
            <a:spLocks noGrp="1" noChangeArrowheads="1"/>
          </p:cNvSpPr>
          <p:nvPr>
            <p:ph type="sldNum" sz="quarter" idx="11"/>
          </p:nvPr>
        </p:nvSpPr>
        <p:spPr>
          <a:ln/>
        </p:spPr>
        <p:txBody>
          <a:bodyPr/>
          <a:lstStyle>
            <a:lvl1pPr>
              <a:defRPr/>
            </a:lvl1pPr>
          </a:lstStyle>
          <a:p>
            <a:pPr>
              <a:defRPr/>
            </a:pPr>
            <a:fld id="{0CE75E70-3630-4900-913A-D40694D73895}" type="slidenum">
              <a:rPr lang="en-US"/>
              <a:pPr>
                <a:defRPr/>
              </a:pPr>
              <a:t>‹#›</a:t>
            </a:fld>
            <a:endParaRPr lang="en-US"/>
          </a:p>
        </p:txBody>
      </p:sp>
    </p:spTree>
    <p:extLst>
      <p:ext uri="{BB962C8B-B14F-4D97-AF65-F5344CB8AC3E}">
        <p14:creationId xmlns:p14="http://schemas.microsoft.com/office/powerpoint/2010/main" val="1864758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42"/>
          <p:cNvSpPr>
            <a:spLocks noGrp="1" noChangeArrowheads="1"/>
          </p:cNvSpPr>
          <p:nvPr>
            <p:ph type="sldNum" sz="quarter" idx="11"/>
          </p:nvPr>
        </p:nvSpPr>
        <p:spPr>
          <a:ln/>
        </p:spPr>
        <p:txBody>
          <a:bodyPr/>
          <a:lstStyle>
            <a:lvl1pPr>
              <a:defRPr/>
            </a:lvl1pPr>
          </a:lstStyle>
          <a:p>
            <a:pPr>
              <a:defRPr/>
            </a:pPr>
            <a:fld id="{580AB720-386A-4497-B9C5-EEE75C2D6F31}" type="slidenum">
              <a:rPr lang="en-US"/>
              <a:pPr>
                <a:defRPr/>
              </a:pPr>
              <a:t>‹#›</a:t>
            </a:fld>
            <a:endParaRPr lang="en-US"/>
          </a:p>
        </p:txBody>
      </p:sp>
    </p:spTree>
    <p:extLst>
      <p:ext uri="{BB962C8B-B14F-4D97-AF65-F5344CB8AC3E}">
        <p14:creationId xmlns:p14="http://schemas.microsoft.com/office/powerpoint/2010/main" val="3122409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8" name="Rectangle 42"/>
          <p:cNvSpPr>
            <a:spLocks noGrp="1" noChangeArrowheads="1"/>
          </p:cNvSpPr>
          <p:nvPr>
            <p:ph type="sldNum" sz="quarter" idx="11"/>
          </p:nvPr>
        </p:nvSpPr>
        <p:spPr>
          <a:ln/>
        </p:spPr>
        <p:txBody>
          <a:bodyPr/>
          <a:lstStyle>
            <a:lvl1pPr>
              <a:defRPr/>
            </a:lvl1pPr>
          </a:lstStyle>
          <a:p>
            <a:pPr>
              <a:defRPr/>
            </a:pPr>
            <a:fld id="{35800FE5-D577-4A03-BA09-55FCF57135EB}" type="slidenum">
              <a:rPr lang="en-US"/>
              <a:pPr>
                <a:defRPr/>
              </a:pPr>
              <a:t>‹#›</a:t>
            </a:fld>
            <a:endParaRPr lang="en-US"/>
          </a:p>
        </p:txBody>
      </p:sp>
    </p:spTree>
    <p:extLst>
      <p:ext uri="{BB962C8B-B14F-4D97-AF65-F5344CB8AC3E}">
        <p14:creationId xmlns:p14="http://schemas.microsoft.com/office/powerpoint/2010/main" val="516389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4" name="Rectangle 42"/>
          <p:cNvSpPr>
            <a:spLocks noGrp="1" noChangeArrowheads="1"/>
          </p:cNvSpPr>
          <p:nvPr>
            <p:ph type="sldNum" sz="quarter" idx="11"/>
          </p:nvPr>
        </p:nvSpPr>
        <p:spPr>
          <a:ln/>
        </p:spPr>
        <p:txBody>
          <a:bodyPr/>
          <a:lstStyle>
            <a:lvl1pPr>
              <a:defRPr/>
            </a:lvl1pPr>
          </a:lstStyle>
          <a:p>
            <a:pPr>
              <a:defRPr/>
            </a:pPr>
            <a:fld id="{414D1818-C35E-4DF5-B1EA-D1EB5A500BEF}" type="slidenum">
              <a:rPr lang="en-US"/>
              <a:pPr>
                <a:defRPr/>
              </a:pPr>
              <a:t>‹#›</a:t>
            </a:fld>
            <a:endParaRPr lang="en-US"/>
          </a:p>
        </p:txBody>
      </p:sp>
    </p:spTree>
    <p:extLst>
      <p:ext uri="{BB962C8B-B14F-4D97-AF65-F5344CB8AC3E}">
        <p14:creationId xmlns:p14="http://schemas.microsoft.com/office/powerpoint/2010/main" val="4178686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3" name="Rectangle 42"/>
          <p:cNvSpPr>
            <a:spLocks noGrp="1" noChangeArrowheads="1"/>
          </p:cNvSpPr>
          <p:nvPr>
            <p:ph type="sldNum" sz="quarter" idx="11"/>
          </p:nvPr>
        </p:nvSpPr>
        <p:spPr>
          <a:ln/>
        </p:spPr>
        <p:txBody>
          <a:bodyPr/>
          <a:lstStyle>
            <a:lvl1pPr>
              <a:defRPr/>
            </a:lvl1pPr>
          </a:lstStyle>
          <a:p>
            <a:pPr>
              <a:defRPr/>
            </a:pPr>
            <a:fld id="{94B6D8C7-505E-4C31-81A8-98AED9261F72}" type="slidenum">
              <a:rPr lang="en-US"/>
              <a:pPr>
                <a:defRPr/>
              </a:pPr>
              <a:t>‹#›</a:t>
            </a:fld>
            <a:endParaRPr lang="en-US"/>
          </a:p>
        </p:txBody>
      </p:sp>
    </p:spTree>
    <p:extLst>
      <p:ext uri="{BB962C8B-B14F-4D97-AF65-F5344CB8AC3E}">
        <p14:creationId xmlns:p14="http://schemas.microsoft.com/office/powerpoint/2010/main" val="301472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42"/>
          <p:cNvSpPr>
            <a:spLocks noGrp="1" noChangeArrowheads="1"/>
          </p:cNvSpPr>
          <p:nvPr>
            <p:ph type="sldNum" sz="quarter" idx="11"/>
          </p:nvPr>
        </p:nvSpPr>
        <p:spPr>
          <a:ln/>
        </p:spPr>
        <p:txBody>
          <a:bodyPr/>
          <a:lstStyle>
            <a:lvl1pPr>
              <a:defRPr/>
            </a:lvl1pPr>
          </a:lstStyle>
          <a:p>
            <a:pPr>
              <a:defRPr/>
            </a:pPr>
            <a:fld id="{2F95FD76-59E9-4C5E-8FD7-9BD4D7630DB1}" type="slidenum">
              <a:rPr lang="en-US"/>
              <a:pPr>
                <a:defRPr/>
              </a:pPr>
              <a:t>‹#›</a:t>
            </a:fld>
            <a:endParaRPr lang="en-US"/>
          </a:p>
        </p:txBody>
      </p:sp>
    </p:spTree>
    <p:extLst>
      <p:ext uri="{BB962C8B-B14F-4D97-AF65-F5344CB8AC3E}">
        <p14:creationId xmlns:p14="http://schemas.microsoft.com/office/powerpoint/2010/main" val="1452835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1"/>
          <p:cNvSpPr>
            <a:spLocks noGrp="1" noChangeArrowheads="1"/>
          </p:cNvSpPr>
          <p:nvPr>
            <p:ph type="ftr" sz="quarter" idx="10"/>
          </p:nvPr>
        </p:nvSpPr>
        <p:spPr>
          <a:ln/>
        </p:spPr>
        <p:txBody>
          <a:bodyPr/>
          <a:lstStyle>
            <a:lvl1pPr>
              <a:defRPr/>
            </a:lvl1pPr>
          </a:lstStyle>
          <a:p>
            <a:pPr>
              <a:defRPr/>
            </a:pPr>
            <a:endParaRPr lang="en-US" altLang="en-US"/>
          </a:p>
        </p:txBody>
      </p:sp>
      <p:sp>
        <p:nvSpPr>
          <p:cNvPr id="6" name="Rectangle 42"/>
          <p:cNvSpPr>
            <a:spLocks noGrp="1" noChangeArrowheads="1"/>
          </p:cNvSpPr>
          <p:nvPr>
            <p:ph type="sldNum" sz="quarter" idx="11"/>
          </p:nvPr>
        </p:nvSpPr>
        <p:spPr>
          <a:ln/>
        </p:spPr>
        <p:txBody>
          <a:bodyPr/>
          <a:lstStyle>
            <a:lvl1pPr>
              <a:defRPr/>
            </a:lvl1pPr>
          </a:lstStyle>
          <a:p>
            <a:pPr>
              <a:defRPr/>
            </a:pPr>
            <a:fld id="{7AC05096-B72A-45F0-9477-6B1B8165AECE}" type="slidenum">
              <a:rPr lang="en-US"/>
              <a:pPr>
                <a:defRPr/>
              </a:pPr>
              <a:t>‹#›</a:t>
            </a:fld>
            <a:endParaRPr lang="en-US"/>
          </a:p>
        </p:txBody>
      </p:sp>
    </p:spTree>
    <p:extLst>
      <p:ext uri="{BB962C8B-B14F-4D97-AF65-F5344CB8AC3E}">
        <p14:creationId xmlns:p14="http://schemas.microsoft.com/office/powerpoint/2010/main" val="157690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rgbClr val="FFFFFF"/>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6663"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6665"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FFFFFF"/>
                  </a:outerShdw>
                </a:effectLst>
                <a:latin typeface="Tahoma" charset="0"/>
              </a:defRPr>
            </a:lvl1pPr>
          </a:lstStyle>
          <a:p>
            <a:pPr>
              <a:defRPr/>
            </a:pPr>
            <a:endParaRPr lang="en-US" altLang="en-US"/>
          </a:p>
        </p:txBody>
      </p:sp>
      <p:sp>
        <p:nvSpPr>
          <p:cNvPr id="26666"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buClrTx/>
              <a:buFontTx/>
              <a:buNone/>
              <a:defRPr sz="1400" b="1">
                <a:latin typeface="Tahoma" pitchFamily="34" charset="0"/>
                <a:cs typeface="+mn-cs"/>
              </a:defRPr>
            </a:lvl1pPr>
          </a:lstStyle>
          <a:p>
            <a:pPr>
              <a:defRPr/>
            </a:pPr>
            <a:fld id="{3E27DFBC-C2C2-4C3C-97A3-0638BB159A2C}" type="slidenum">
              <a:rPr lang="en-US"/>
              <a:pPr>
                <a:defRPr/>
              </a:pPr>
              <a:t>‹#›</a:t>
            </a:fld>
            <a:endParaRPr lang="en-US"/>
          </a:p>
        </p:txBody>
      </p:sp>
      <p:sp>
        <p:nvSpPr>
          <p:cNvPr id="26667"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53" r:id="rId1"/>
    <p:sldLayoutId id="2147484041" r:id="rId2"/>
    <p:sldLayoutId id="2147484042" r:id="rId3"/>
    <p:sldLayoutId id="2147484043" r:id="rId4"/>
    <p:sldLayoutId id="2147484044" r:id="rId5"/>
    <p:sldLayoutId id="2147484045" r:id="rId6"/>
    <p:sldLayoutId id="2147484046" r:id="rId7"/>
    <p:sldLayoutId id="2147484047" r:id="rId8"/>
    <p:sldLayoutId id="2147484048" r:id="rId9"/>
    <p:sldLayoutId id="2147484049" r:id="rId10"/>
    <p:sldLayoutId id="2147484050" r:id="rId11"/>
    <p:sldLayoutId id="2147484051" r:id="rId12"/>
    <p:sldLayoutId id="2147484052"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2pPr>
      <a:lvl3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3pPr>
      <a:lvl4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4pPr>
      <a:lvl5pPr algn="ctr" rtl="0" eaLnBrk="0" fontAlgn="base" hangingPunct="0">
        <a:spcBef>
          <a:spcPct val="0"/>
        </a:spcBef>
        <a:spcAft>
          <a:spcPct val="0"/>
        </a:spcAft>
        <a:defRPr sz="4000" b="1">
          <a:solidFill>
            <a:schemeClr val="tx2"/>
          </a:solidFill>
          <a:effectLst>
            <a:outerShdw blurRad="38100" dist="38100" dir="2700000" algn="tl">
              <a:srgbClr val="FFFFFF"/>
            </a:outerShdw>
          </a:effectLst>
          <a:latin typeface="Tahoma" pitchFamily="34" charset="0"/>
        </a:defRPr>
      </a:lvl5pPr>
      <a:lvl6pPr marL="4572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6pPr>
      <a:lvl7pPr marL="9144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7pPr>
      <a:lvl8pPr marL="13716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8pPr>
      <a:lvl9pPr marL="1828800" algn="ctr" rtl="0" fontAlgn="base">
        <a:spcBef>
          <a:spcPct val="0"/>
        </a:spcBef>
        <a:spcAft>
          <a:spcPct val="0"/>
        </a:spcAft>
        <a:defRPr sz="4000" b="1">
          <a:solidFill>
            <a:schemeClr val="tx2"/>
          </a:solidFill>
          <a:effectLst>
            <a:outerShdw blurRad="38100" dist="38100" dir="2700000" algn="tl">
              <a:srgbClr val="FFFFFF"/>
            </a:outerShdw>
          </a:effectLst>
          <a:latin typeface="Tahoma" pitchFamily="34"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tx1"/>
        </a:buClr>
        <a:buFont typeface="Wingdings" pitchFamily="2" charset="2"/>
        <a:buChar char="Ø"/>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lr>
          <a:schemeClr val="tx1"/>
        </a:buClr>
        <a:buFont typeface="Tahoma" pitchFamily="34" charset="0"/>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10" Type="http://schemas.openxmlformats.org/officeDocument/2006/relationships/image" Target="../media/image7.png"/><Relationship Id="rId4" Type="http://schemas.openxmlformats.org/officeDocument/2006/relationships/hyperlink" Target="http://www.dfw.state.or.us/" TargetMode="Externa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15763" y="1384299"/>
            <a:ext cx="7772400" cy="1663700"/>
          </a:xfrm>
        </p:spPr>
        <p:txBody>
          <a:bodyPr/>
          <a:lstStyle/>
          <a:p>
            <a:pPr eaLnBrk="1" hangingPunct="1"/>
            <a:r>
              <a:rPr lang="en-US" altLang="en-US" sz="2800" b="1" dirty="0" smtClean="0">
                <a:effectLst/>
              </a:rPr>
              <a:t/>
            </a:r>
            <a:br>
              <a:rPr lang="en-US" altLang="en-US" sz="2800" b="1" dirty="0" smtClean="0">
                <a:effectLst/>
              </a:rPr>
            </a:br>
            <a:r>
              <a:rPr lang="en-US" altLang="en-US" sz="2800" b="1" dirty="0" smtClean="0">
                <a:effectLst/>
              </a:rPr>
              <a:t> </a:t>
            </a:r>
            <a:br>
              <a:rPr lang="en-US" altLang="en-US" sz="2800" b="1" dirty="0" smtClean="0">
                <a:effectLst/>
              </a:rPr>
            </a:br>
            <a:endParaRPr lang="en-US" altLang="en-US" sz="2000" b="1" dirty="0" smtClean="0">
              <a:effectLst/>
            </a:endParaRPr>
          </a:p>
        </p:txBody>
      </p:sp>
      <p:sp>
        <p:nvSpPr>
          <p:cNvPr id="2051" name="Rectangle 3"/>
          <p:cNvSpPr>
            <a:spLocks noGrp="1" noChangeArrowheads="1"/>
          </p:cNvSpPr>
          <p:nvPr>
            <p:ph type="subTitle" idx="1"/>
          </p:nvPr>
        </p:nvSpPr>
        <p:spPr>
          <a:xfrm>
            <a:off x="1336286" y="716884"/>
            <a:ext cx="6400800" cy="3342650"/>
          </a:xfrm>
        </p:spPr>
        <p:txBody>
          <a:bodyPr/>
          <a:lstStyle/>
          <a:p>
            <a:pPr eaLnBrk="1" hangingPunct="1">
              <a:defRPr/>
            </a:pPr>
            <a:endParaRPr lang="en-US" altLang="en-US" sz="3600" dirty="0" smtClean="0"/>
          </a:p>
          <a:p>
            <a:pPr eaLnBrk="1" hangingPunct="1">
              <a:defRPr/>
            </a:pPr>
            <a:r>
              <a:rPr lang="en-US" altLang="en-US" sz="3600" dirty="0">
                <a:effectLst/>
              </a:rPr>
              <a:t>Snake River Fall </a:t>
            </a:r>
            <a:r>
              <a:rPr lang="en-US" altLang="en-US" sz="3600" dirty="0" smtClean="0">
                <a:effectLst/>
              </a:rPr>
              <a:t>Chinook</a:t>
            </a:r>
          </a:p>
          <a:p>
            <a:pPr eaLnBrk="1" hangingPunct="1">
              <a:defRPr/>
            </a:pPr>
            <a:endParaRPr lang="en-US" altLang="en-US" sz="3600" dirty="0" smtClean="0"/>
          </a:p>
          <a:p>
            <a:pPr eaLnBrk="1" hangingPunct="1">
              <a:defRPr/>
            </a:pPr>
            <a:r>
              <a:rPr lang="en-US" altLang="en-US" sz="2800" dirty="0" smtClean="0"/>
              <a:t>Dan Rawding (WDFW)</a:t>
            </a:r>
          </a:p>
          <a:p>
            <a:pPr eaLnBrk="1" hangingPunct="1">
              <a:defRPr/>
            </a:pPr>
            <a:endParaRPr lang="en-US" altLang="en-US" sz="1800" dirty="0"/>
          </a:p>
          <a:p>
            <a:pPr eaLnBrk="1" hangingPunct="1">
              <a:defRPr/>
            </a:pPr>
            <a:endParaRPr lang="en-US" altLang="en-US" dirty="0" smtClean="0"/>
          </a:p>
          <a:p>
            <a:pPr eaLnBrk="1" hangingPunct="1">
              <a:defRPr/>
            </a:pPr>
            <a:endParaRPr lang="en-US" altLang="en-US" dirty="0" smtClean="0"/>
          </a:p>
        </p:txBody>
      </p:sp>
      <p:grpSp>
        <p:nvGrpSpPr>
          <p:cNvPr id="3076" name="Group 17"/>
          <p:cNvGrpSpPr>
            <a:grpSpLocks/>
          </p:cNvGrpSpPr>
          <p:nvPr/>
        </p:nvGrpSpPr>
        <p:grpSpPr bwMode="auto">
          <a:xfrm>
            <a:off x="1788607" y="5225143"/>
            <a:ext cx="6864855" cy="1318532"/>
            <a:chOff x="282" y="3102"/>
            <a:chExt cx="5169" cy="1020"/>
          </a:xfrm>
        </p:grpSpPr>
        <p:pic>
          <p:nvPicPr>
            <p:cNvPr id="307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46" y="3144"/>
              <a:ext cx="805" cy="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ODFW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61" y="3102"/>
              <a:ext cx="690" cy="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 y="3144"/>
              <a:ext cx="948" cy="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9" y="3144"/>
              <a:ext cx="858" cy="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1"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11" y="3162"/>
              <a:ext cx="762" cy="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2"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54" y="3144"/>
              <a:ext cx="783" cy="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8" name="Picture 368"/>
          <p:cNvPicPr>
            <a:picLocks noChangeAspect="1" noChangeArrowheads="1"/>
          </p:cNvPicPr>
          <p:nvPr/>
        </p:nvPicPr>
        <p:blipFill>
          <a:blip r:embed="rId10" cstate="print"/>
          <a:srcRect/>
          <a:stretch>
            <a:fillRect/>
          </a:stretch>
        </p:blipFill>
        <p:spPr bwMode="auto">
          <a:xfrm>
            <a:off x="391886" y="5253950"/>
            <a:ext cx="1165609" cy="1227677"/>
          </a:xfrm>
          <a:prstGeom prst="rect">
            <a:avLst/>
          </a:prstGeom>
          <a:solidFill>
            <a:schemeClr val="bg1"/>
          </a:solidFill>
          <a:ln w="9525" algn="ctr">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609600"/>
            <a:ext cx="10150475" cy="1005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15"/>
          <p:cNvSpPr>
            <a:spLocks noChangeArrowheads="1"/>
          </p:cNvSpPr>
          <p:nvPr/>
        </p:nvSpPr>
        <p:spPr bwMode="auto">
          <a:xfrm rot="2377397">
            <a:off x="4921250" y="2474913"/>
            <a:ext cx="576263" cy="381000"/>
          </a:xfrm>
          <a:prstGeom prst="rect">
            <a:avLst/>
          </a:prstGeom>
          <a:solidFill>
            <a:srgbClr val="FFFFFF"/>
          </a:solidFill>
          <a:ln w="9525">
            <a:noFill/>
            <a:miter lim="800000"/>
            <a:headEnd/>
            <a:tailEnd/>
          </a:ln>
        </p:spPr>
        <p:txBody>
          <a:bodyPr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3316" name="Rectangle 5"/>
          <p:cNvSpPr>
            <a:spLocks noChangeArrowheads="1"/>
          </p:cNvSpPr>
          <p:nvPr/>
        </p:nvSpPr>
        <p:spPr bwMode="auto">
          <a:xfrm>
            <a:off x="228600" y="152400"/>
            <a:ext cx="9067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r>
              <a:rPr lang="en-US" altLang="en-US" sz="3200" b="1" dirty="0">
                <a:latin typeface="+mn-lt"/>
              </a:rPr>
              <a:t>Hatchery Facilities and Release Locations</a:t>
            </a:r>
          </a:p>
        </p:txBody>
      </p:sp>
      <p:sp>
        <p:nvSpPr>
          <p:cNvPr id="13317" name="Oval 6"/>
          <p:cNvSpPr>
            <a:spLocks noChangeArrowheads="1"/>
          </p:cNvSpPr>
          <p:nvPr/>
        </p:nvSpPr>
        <p:spPr bwMode="auto">
          <a:xfrm>
            <a:off x="4495800" y="2743200"/>
            <a:ext cx="304800" cy="152400"/>
          </a:xfrm>
          <a:prstGeom prst="ellipse">
            <a:avLst/>
          </a:prstGeom>
          <a:solidFill>
            <a:schemeClr val="tx1"/>
          </a:solidFill>
          <a:ln w="28575">
            <a:solidFill>
              <a:schemeClr val="tx1"/>
            </a:solidFill>
            <a:round/>
            <a:headEnd/>
            <a:tailEnd/>
          </a:ln>
        </p:spPr>
        <p:txBody>
          <a:bodyPr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3318" name="Rectangle 7"/>
          <p:cNvSpPr>
            <a:spLocks noChangeArrowheads="1"/>
          </p:cNvSpPr>
          <p:nvPr/>
        </p:nvSpPr>
        <p:spPr bwMode="auto">
          <a:xfrm>
            <a:off x="4191000" y="1949450"/>
            <a:ext cx="3124200" cy="641350"/>
          </a:xfrm>
          <a:prstGeom prst="rect">
            <a:avLst/>
          </a:prstGeom>
          <a:solidFill>
            <a:srgbClr val="FFFFFF"/>
          </a:solidFill>
          <a:ln>
            <a:noFill/>
          </a:ln>
        </p:spPr>
        <p:txBody>
          <a:bodyPr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endParaRPr lang="en-US" altLang="en-US" sz="1800" b="1" dirty="0"/>
          </a:p>
          <a:p>
            <a:pPr algn="ctr"/>
            <a:r>
              <a:rPr lang="en-US" altLang="en-US" sz="1800" b="1" dirty="0"/>
              <a:t>Nez Perce Tribal  Hatchery</a:t>
            </a:r>
          </a:p>
        </p:txBody>
      </p:sp>
      <p:sp>
        <p:nvSpPr>
          <p:cNvPr id="15368" name="Oval 11"/>
          <p:cNvSpPr>
            <a:spLocks noChangeArrowheads="1"/>
          </p:cNvSpPr>
          <p:nvPr/>
        </p:nvSpPr>
        <p:spPr bwMode="auto">
          <a:xfrm>
            <a:off x="4038600" y="2057400"/>
            <a:ext cx="3200400" cy="6858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69" name="Oval 10"/>
          <p:cNvSpPr>
            <a:spLocks noChangeArrowheads="1"/>
          </p:cNvSpPr>
          <p:nvPr/>
        </p:nvSpPr>
        <p:spPr bwMode="auto">
          <a:xfrm>
            <a:off x="457199" y="1981200"/>
            <a:ext cx="2047605" cy="8382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3321" name="Rectangle 12"/>
          <p:cNvSpPr>
            <a:spLocks noChangeArrowheads="1"/>
          </p:cNvSpPr>
          <p:nvPr/>
        </p:nvSpPr>
        <p:spPr bwMode="auto">
          <a:xfrm>
            <a:off x="1905000" y="5943600"/>
            <a:ext cx="3124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endParaRPr lang="en-US" altLang="en-US" sz="1800" b="1">
              <a:solidFill>
                <a:schemeClr val="bg1"/>
              </a:solidFill>
            </a:endParaRPr>
          </a:p>
          <a:p>
            <a:pPr algn="ctr"/>
            <a:r>
              <a:rPr lang="en-US" altLang="en-US" sz="1800" b="1">
                <a:solidFill>
                  <a:schemeClr val="bg1"/>
                </a:solidFill>
              </a:rPr>
              <a:t>Oxbow Hatchery</a:t>
            </a:r>
          </a:p>
        </p:txBody>
      </p:sp>
      <p:cxnSp>
        <p:nvCxnSpPr>
          <p:cNvPr id="13324" name="Curved Connector 23"/>
          <p:cNvCxnSpPr>
            <a:cxnSpLocks noChangeShapeType="1"/>
          </p:cNvCxnSpPr>
          <p:nvPr/>
        </p:nvCxnSpPr>
        <p:spPr bwMode="auto">
          <a:xfrm rot="16200000" flipV="1">
            <a:off x="3162300" y="2324100"/>
            <a:ext cx="304800" cy="228600"/>
          </a:xfrm>
          <a:prstGeom prst="curvedConnector3">
            <a:avLst>
              <a:gd name="adj1" fmla="val 50000"/>
            </a:avLst>
          </a:prstGeom>
          <a:noFill/>
          <a:ln w="952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15382" name="Oval 45"/>
          <p:cNvSpPr>
            <a:spLocks noChangeAspect="1"/>
          </p:cNvSpPr>
          <p:nvPr/>
        </p:nvSpPr>
        <p:spPr bwMode="auto">
          <a:xfrm>
            <a:off x="1905000" y="2819400"/>
            <a:ext cx="285750" cy="274638"/>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83" name="Oval 46"/>
          <p:cNvSpPr>
            <a:spLocks noChangeAspect="1"/>
          </p:cNvSpPr>
          <p:nvPr/>
        </p:nvSpPr>
        <p:spPr bwMode="auto">
          <a:xfrm>
            <a:off x="4953000" y="3048000"/>
            <a:ext cx="285750" cy="274638"/>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84" name="Oval 47"/>
          <p:cNvSpPr>
            <a:spLocks noChangeAspect="1"/>
          </p:cNvSpPr>
          <p:nvPr/>
        </p:nvSpPr>
        <p:spPr bwMode="auto">
          <a:xfrm>
            <a:off x="3810000" y="3657600"/>
            <a:ext cx="285750" cy="274638"/>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85" name="Oval 48"/>
          <p:cNvSpPr>
            <a:spLocks noChangeAspect="1"/>
          </p:cNvSpPr>
          <p:nvPr/>
        </p:nvSpPr>
        <p:spPr bwMode="auto">
          <a:xfrm>
            <a:off x="4953000" y="5257800"/>
            <a:ext cx="285750" cy="274638"/>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86" name="Oval 49"/>
          <p:cNvSpPr>
            <a:spLocks noChangeAspect="1"/>
          </p:cNvSpPr>
          <p:nvPr/>
        </p:nvSpPr>
        <p:spPr bwMode="auto">
          <a:xfrm>
            <a:off x="4419600" y="5867400"/>
            <a:ext cx="285750" cy="274638"/>
          </a:xfrm>
          <a:prstGeom prst="ellipse">
            <a:avLst/>
          </a:prstGeom>
          <a:solidFill>
            <a:srgbClr val="FF66FF"/>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87" name="Oval 50"/>
          <p:cNvSpPr>
            <a:spLocks noChangeAspect="1"/>
          </p:cNvSpPr>
          <p:nvPr/>
        </p:nvSpPr>
        <p:spPr bwMode="auto">
          <a:xfrm>
            <a:off x="7334250" y="3611563"/>
            <a:ext cx="285750" cy="274637"/>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88" name="Oval 51"/>
          <p:cNvSpPr>
            <a:spLocks noChangeAspect="1"/>
          </p:cNvSpPr>
          <p:nvPr/>
        </p:nvSpPr>
        <p:spPr bwMode="auto">
          <a:xfrm>
            <a:off x="6324600" y="4114800"/>
            <a:ext cx="285750" cy="274638"/>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89" name="Oval 52"/>
          <p:cNvSpPr>
            <a:spLocks noChangeAspect="1"/>
          </p:cNvSpPr>
          <p:nvPr/>
        </p:nvSpPr>
        <p:spPr bwMode="auto">
          <a:xfrm>
            <a:off x="4572000" y="2971800"/>
            <a:ext cx="285750" cy="274638"/>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90" name="Oval 53"/>
          <p:cNvSpPr>
            <a:spLocks noChangeAspect="1"/>
          </p:cNvSpPr>
          <p:nvPr/>
        </p:nvSpPr>
        <p:spPr bwMode="auto">
          <a:xfrm>
            <a:off x="4267200" y="3200400"/>
            <a:ext cx="285750" cy="274638"/>
          </a:xfrm>
          <a:prstGeom prst="ellipse">
            <a:avLst/>
          </a:prstGeom>
          <a:solidFill>
            <a:srgbClr val="66FF66"/>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5391" name="Oval 56"/>
          <p:cNvSpPr>
            <a:spLocks noChangeAspect="1"/>
          </p:cNvSpPr>
          <p:nvPr/>
        </p:nvSpPr>
        <p:spPr bwMode="auto">
          <a:xfrm>
            <a:off x="3429000" y="4114800"/>
            <a:ext cx="285750" cy="274638"/>
          </a:xfrm>
          <a:prstGeom prst="ellipse">
            <a:avLst/>
          </a:prstGeom>
          <a:solidFill>
            <a:srgbClr val="FF66FF"/>
          </a:solidFill>
          <a:ln w="9525" algn="ctr">
            <a:solidFill>
              <a:schemeClr val="tx1"/>
            </a:solidFill>
            <a:round/>
            <a:headEnd/>
            <a:tailEnd/>
          </a:ln>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2" name="Rectangle 1"/>
          <p:cNvSpPr/>
          <p:nvPr/>
        </p:nvSpPr>
        <p:spPr>
          <a:xfrm>
            <a:off x="7000604" y="1066800"/>
            <a:ext cx="1457596" cy="1143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13"/>
          <p:cNvSpPr>
            <a:spLocks noChangeArrowheads="1"/>
          </p:cNvSpPr>
          <p:nvPr/>
        </p:nvSpPr>
        <p:spPr bwMode="auto">
          <a:xfrm>
            <a:off x="1905000" y="2457450"/>
            <a:ext cx="371475" cy="361950"/>
          </a:xfrm>
          <a:prstGeom prst="ellipse">
            <a:avLst/>
          </a:prstGeom>
          <a:solidFill>
            <a:srgbClr val="FF0000"/>
          </a:solidFill>
          <a:ln w="9525" algn="ctr">
            <a:solidFill>
              <a:schemeClr val="tx1"/>
            </a:solidFill>
            <a:round/>
            <a:headEnd/>
            <a:tailEnd/>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25" name="Oval 13"/>
          <p:cNvSpPr>
            <a:spLocks noChangeArrowheads="1"/>
          </p:cNvSpPr>
          <p:nvPr/>
        </p:nvSpPr>
        <p:spPr bwMode="auto">
          <a:xfrm>
            <a:off x="4462462" y="2590800"/>
            <a:ext cx="371475" cy="361950"/>
          </a:xfrm>
          <a:prstGeom prst="ellipse">
            <a:avLst/>
          </a:prstGeom>
          <a:solidFill>
            <a:srgbClr val="FF0000"/>
          </a:solidFill>
          <a:ln w="9525" algn="ctr">
            <a:solidFill>
              <a:schemeClr val="tx1"/>
            </a:solidFill>
            <a:round/>
            <a:headEnd/>
            <a:tailEnd/>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grpSp>
        <p:nvGrpSpPr>
          <p:cNvPr id="3" name="Group 2"/>
          <p:cNvGrpSpPr/>
          <p:nvPr/>
        </p:nvGrpSpPr>
        <p:grpSpPr>
          <a:xfrm>
            <a:off x="42862" y="4959351"/>
            <a:ext cx="1476238" cy="1365249"/>
            <a:chOff x="42862" y="4959351"/>
            <a:chExt cx="1476238" cy="1365249"/>
          </a:xfrm>
        </p:grpSpPr>
        <p:sp>
          <p:nvSpPr>
            <p:cNvPr id="13325" name="Rectangle 12"/>
            <p:cNvSpPr>
              <a:spLocks noChangeArrowheads="1"/>
            </p:cNvSpPr>
            <p:nvPr/>
          </p:nvSpPr>
          <p:spPr bwMode="auto">
            <a:xfrm>
              <a:off x="266699" y="5356801"/>
              <a:ext cx="12524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US" altLang="en-US" sz="1800" b="1" dirty="0" smtClean="0"/>
                <a:t>Irrigon Hatchery</a:t>
              </a:r>
              <a:endParaRPr lang="en-US" altLang="en-US" sz="1800" b="1" dirty="0"/>
            </a:p>
          </p:txBody>
        </p:sp>
        <p:sp>
          <p:nvSpPr>
            <p:cNvPr id="15399" name="Oval 65"/>
            <p:cNvSpPr>
              <a:spLocks noChangeArrowheads="1"/>
            </p:cNvSpPr>
            <p:nvPr/>
          </p:nvSpPr>
          <p:spPr bwMode="auto">
            <a:xfrm>
              <a:off x="304800" y="5146675"/>
              <a:ext cx="1176201" cy="1177925"/>
            </a:xfrm>
            <a:prstGeom prst="ellipse">
              <a:avLst/>
            </a:prstGeom>
            <a:noFill/>
            <a:ln w="2857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26" name="Oval 13"/>
            <p:cNvSpPr>
              <a:spLocks noChangeArrowheads="1"/>
            </p:cNvSpPr>
            <p:nvPr/>
          </p:nvSpPr>
          <p:spPr bwMode="auto">
            <a:xfrm>
              <a:off x="42862" y="4959351"/>
              <a:ext cx="371475" cy="361950"/>
            </a:xfrm>
            <a:prstGeom prst="ellipse">
              <a:avLst/>
            </a:prstGeom>
            <a:solidFill>
              <a:srgbClr val="FF0000"/>
            </a:solidFill>
            <a:ln w="9525" algn="ctr">
              <a:solidFill>
                <a:schemeClr val="tx1"/>
              </a:solidFill>
              <a:round/>
              <a:headEnd/>
              <a:tailEnd/>
            </a:ln>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grpSp>
    </p:spTree>
    <p:extLst>
      <p:ext uri="{BB962C8B-B14F-4D97-AF65-F5344CB8AC3E}">
        <p14:creationId xmlns:p14="http://schemas.microsoft.com/office/powerpoint/2010/main" val="30597496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2"/>
          <p:cNvSpPr>
            <a:spLocks noGrp="1" noChangeArrowheads="1"/>
          </p:cNvSpPr>
          <p:nvPr>
            <p:ph type="sldNum" sz="quarter" idx="11"/>
          </p:nvPr>
        </p:nvSpPr>
        <p:spPr/>
        <p:txBody>
          <a:bodyPr/>
          <a:lstStyle/>
          <a:p>
            <a:pPr>
              <a:defRPr/>
            </a:pPr>
            <a:fld id="{ADED529A-BFA6-4399-B41E-722FBBB059F3}" type="slidenum">
              <a:rPr lang="en-US"/>
              <a:pPr>
                <a:defRPr/>
              </a:pPr>
              <a:t>11</a:t>
            </a:fld>
            <a:endParaRPr lang="en-US" dirty="0"/>
          </a:p>
        </p:txBody>
      </p:sp>
      <p:sp>
        <p:nvSpPr>
          <p:cNvPr id="6147" name="Rectangle 5"/>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200" dirty="0" smtClean="0">
                <a:effectLst/>
              </a:rPr>
              <a:t>Subyearling fall Chinook PIT-tag</a:t>
            </a:r>
            <a:br>
              <a:rPr lang="en-US" altLang="en-US" sz="3200" dirty="0" smtClean="0">
                <a:effectLst/>
              </a:rPr>
            </a:br>
            <a:r>
              <a:rPr lang="en-US" altLang="en-US" sz="3200" dirty="0" smtClean="0">
                <a:effectLst/>
              </a:rPr>
              <a:t>marking above Lower Granite Dam</a:t>
            </a:r>
          </a:p>
        </p:txBody>
      </p:sp>
      <p:pic>
        <p:nvPicPr>
          <p:cNvPr id="3" name="Picture 2"/>
          <p:cNvPicPr>
            <a:picLocks noChangeAspect="1"/>
          </p:cNvPicPr>
          <p:nvPr/>
        </p:nvPicPr>
        <p:blipFill>
          <a:blip r:embed="rId2"/>
          <a:stretch>
            <a:fillRect/>
          </a:stretch>
        </p:blipFill>
        <p:spPr>
          <a:xfrm>
            <a:off x="378069" y="1705233"/>
            <a:ext cx="8308731" cy="3930594"/>
          </a:xfrm>
          <a:prstGeom prst="rect">
            <a:avLst/>
          </a:prstGeom>
          <a:solidFill>
            <a:schemeClr val="bg1">
              <a:alpha val="0"/>
            </a:schemeClr>
          </a:solidFill>
        </p:spPr>
      </p:pic>
    </p:spTree>
    <p:extLst>
      <p:ext uri="{BB962C8B-B14F-4D97-AF65-F5344CB8AC3E}">
        <p14:creationId xmlns:p14="http://schemas.microsoft.com/office/powerpoint/2010/main" val="3491077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a:spLocks noGrp="1" noChangeArrowheads="1"/>
          </p:cNvSpPr>
          <p:nvPr>
            <p:ph type="sldNum" sz="quarter" idx="11"/>
          </p:nvPr>
        </p:nvSpPr>
        <p:spPr/>
        <p:txBody>
          <a:bodyPr/>
          <a:lstStyle/>
          <a:p>
            <a:pPr>
              <a:defRPr/>
            </a:pPr>
            <a:fld id="{5F2C8292-EDA1-4B47-95E3-79F67D4B182A}" type="slidenum">
              <a:rPr lang="en-US"/>
              <a:pPr>
                <a:defRPr/>
              </a:pPr>
              <a:t>12</a:t>
            </a:fld>
            <a:endParaRPr lang="en-US"/>
          </a:p>
        </p:txBody>
      </p:sp>
      <p:sp>
        <p:nvSpPr>
          <p:cNvPr id="2" name="Title 1"/>
          <p:cNvSpPr>
            <a:spLocks noGrp="1"/>
          </p:cNvSpPr>
          <p:nvPr>
            <p:ph type="title"/>
          </p:nvPr>
        </p:nvSpPr>
        <p:spPr>
          <a:xfrm>
            <a:off x="457200" y="127462"/>
            <a:ext cx="8229600" cy="985376"/>
          </a:xfrm>
        </p:spPr>
        <p:txBody>
          <a:bodyPr/>
          <a:lstStyle/>
          <a:p>
            <a:pPr>
              <a:defRPr/>
            </a:pPr>
            <a:r>
              <a:rPr lang="en-US" altLang="en-US" sz="2400" dirty="0" smtClean="0"/>
              <a:t>Overall SARs for Fall Chinook</a:t>
            </a:r>
            <a:br>
              <a:rPr lang="en-US" altLang="en-US" sz="2400" dirty="0" smtClean="0"/>
            </a:br>
            <a:r>
              <a:rPr lang="en-US" altLang="en-US" sz="2000" dirty="0" smtClean="0"/>
              <a:t>LGR to LGR (jacks excluded)</a:t>
            </a:r>
          </a:p>
        </p:txBody>
      </p:sp>
      <p:sp>
        <p:nvSpPr>
          <p:cNvPr id="10244" name="Slide Number Placeholder 3"/>
          <p:cNvSpPr txBox="1">
            <a:spLocks noGrp="1"/>
          </p:cNvSpPr>
          <p:nvPr/>
        </p:nvSpPr>
        <p:spPr bwMode="auto">
          <a:xfrm>
            <a:off x="6553200" y="6243638"/>
            <a:ext cx="2133600" cy="457200"/>
          </a:xfrm>
          <a:prstGeom prst="rect">
            <a:avLst/>
          </a:prstGeom>
          <a:noFill/>
          <a:ln>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Font typeface="Wingdings" pitchFamily="2" charset="2"/>
              <a:buChar char="n"/>
              <a:defRPr>
                <a:solidFill>
                  <a:schemeClr val="tx1"/>
                </a:solidFill>
                <a:latin typeface="Tahoma" pitchFamily="34" charset="0"/>
              </a:defRPr>
            </a:lvl1pPr>
            <a:lvl2pPr marL="742950" indent="-285750" eaLnBrk="0" hangingPunct="0">
              <a:spcBef>
                <a:spcPct val="20000"/>
              </a:spcBef>
              <a:buClr>
                <a:schemeClr val="tx1"/>
              </a:buClr>
              <a:buFont typeface="Wingdings" pitchFamily="2" charset="2"/>
              <a:buChar char="n"/>
              <a:defRPr>
                <a:solidFill>
                  <a:schemeClr val="tx1"/>
                </a:solidFill>
                <a:latin typeface="Tahoma" pitchFamily="34" charset="0"/>
              </a:defRPr>
            </a:lvl2pPr>
            <a:lvl3pPr marL="1143000" indent="-228600" eaLnBrk="0" hangingPunct="0">
              <a:spcBef>
                <a:spcPct val="20000"/>
              </a:spcBef>
              <a:buClr>
                <a:schemeClr val="tx1"/>
              </a:buClr>
              <a:buFont typeface="Wingdings" pitchFamily="2" charset="2"/>
              <a:buChar char="n"/>
              <a:defRPr>
                <a:solidFill>
                  <a:schemeClr val="tx1"/>
                </a:solidFill>
                <a:latin typeface="Tahoma" pitchFamily="34" charset="0"/>
              </a:defRPr>
            </a:lvl3pPr>
            <a:lvl4pPr marL="1600200" indent="-228600" eaLnBrk="0" hangingPunct="0">
              <a:spcBef>
                <a:spcPct val="20000"/>
              </a:spcBef>
              <a:buClr>
                <a:schemeClr val="tx1"/>
              </a:buClr>
              <a:buFont typeface="Wingdings" pitchFamily="2" charset="2"/>
              <a:buChar char="n"/>
              <a:defRPr>
                <a:solidFill>
                  <a:schemeClr val="tx1"/>
                </a:solidFill>
                <a:latin typeface="Tahoma" pitchFamily="34" charset="0"/>
              </a:defRPr>
            </a:lvl4pPr>
            <a:lvl5pPr marL="2057400" indent="-228600" eaLnBrk="0" hangingPunct="0">
              <a:spcBef>
                <a:spcPct val="20000"/>
              </a:spcBef>
              <a:buClr>
                <a:schemeClr val="tx1"/>
              </a:buClr>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9pPr>
          </a:lstStyle>
          <a:p>
            <a:pPr algn="r" eaLnBrk="1" hangingPunct="1">
              <a:spcBef>
                <a:spcPct val="0"/>
              </a:spcBef>
              <a:buClrTx/>
              <a:buFontTx/>
              <a:buNone/>
              <a:defRPr/>
            </a:pPr>
            <a:fld id="{985DCFB4-5283-4579-A46D-24D3326E3CE7}" type="slidenum">
              <a:rPr lang="en-US" sz="1400" b="1" smtClean="0">
                <a:cs typeface="+mn-cs"/>
              </a:rPr>
              <a:pPr algn="r" eaLnBrk="1" hangingPunct="1">
                <a:spcBef>
                  <a:spcPct val="0"/>
                </a:spcBef>
                <a:buClrTx/>
                <a:buFontTx/>
                <a:buNone/>
                <a:defRPr/>
              </a:pPr>
              <a:t>12</a:t>
            </a:fld>
            <a:endParaRPr lang="en-US" sz="1400" b="1" smtClean="0">
              <a:cs typeface="+mn-cs"/>
            </a:endParaRPr>
          </a:p>
        </p:txBody>
      </p:sp>
      <p:sp>
        <p:nvSpPr>
          <p:cNvPr id="9221" name="Text Box 17"/>
          <p:cNvSpPr txBox="1">
            <a:spLocks noChangeArrowheads="1"/>
          </p:cNvSpPr>
          <p:nvPr/>
        </p:nvSpPr>
        <p:spPr bwMode="auto">
          <a:xfrm>
            <a:off x="1141412" y="5502274"/>
            <a:ext cx="687228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1"/>
              </a:buClr>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tx1"/>
              </a:buClr>
              <a:buFont typeface="Wingdings" pitchFamily="2" charset="2"/>
              <a:buChar char="Ø"/>
              <a:defRPr sz="2400">
                <a:solidFill>
                  <a:schemeClr val="tx1"/>
                </a:solidFill>
                <a:latin typeface="Tahoma" pitchFamily="34" charset="0"/>
              </a:defRPr>
            </a:lvl3pPr>
            <a:lvl4pPr marL="1600200" indent="-228600" eaLnBrk="0" hangingPunct="0">
              <a:spcBef>
                <a:spcPct val="20000"/>
              </a:spcBef>
              <a:buClr>
                <a:schemeClr val="tx1"/>
              </a:buClr>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tx1"/>
              </a:buClr>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9pPr>
          </a:lstStyle>
          <a:p>
            <a:pPr eaLnBrk="1" hangingPunct="1">
              <a:spcBef>
                <a:spcPct val="0"/>
              </a:spcBef>
              <a:buClrTx/>
              <a:buFont typeface="Wingdings" pitchFamily="2" charset="2"/>
              <a:buChar char="§"/>
            </a:pPr>
            <a:r>
              <a:rPr lang="en-US" altLang="en-US" sz="1800" dirty="0"/>
              <a:t>  SARs ranged between 0% and 1% for the juvenile migration                   years 2006 to 2012 </a:t>
            </a:r>
          </a:p>
          <a:p>
            <a:pPr eaLnBrk="1" hangingPunct="1">
              <a:spcBef>
                <a:spcPct val="0"/>
              </a:spcBef>
              <a:buClrTx/>
              <a:buFont typeface="Wingdings" pitchFamily="2" charset="2"/>
              <a:buChar char="§"/>
            </a:pPr>
            <a:r>
              <a:rPr lang="en-US" altLang="en-US" sz="1800" dirty="0"/>
              <a:t>  Similar pattern as seen in spring migrants </a:t>
            </a:r>
          </a:p>
        </p:txBody>
      </p:sp>
      <p:grpSp>
        <p:nvGrpSpPr>
          <p:cNvPr id="5" name="Group 4"/>
          <p:cNvGrpSpPr>
            <a:grpSpLocks noChangeAspect="1"/>
          </p:cNvGrpSpPr>
          <p:nvPr/>
        </p:nvGrpSpPr>
        <p:grpSpPr bwMode="auto">
          <a:xfrm>
            <a:off x="500061" y="516731"/>
            <a:ext cx="8113713" cy="4276727"/>
            <a:chOff x="311" y="487"/>
            <a:chExt cx="5111" cy="2958"/>
          </a:xfrm>
        </p:grpSpPr>
        <p:sp>
          <p:nvSpPr>
            <p:cNvPr id="7" name="AutoShape 3"/>
            <p:cNvSpPr>
              <a:spLocks noChangeAspect="1" noChangeArrowheads="1" noTextEdit="1"/>
            </p:cNvSpPr>
            <p:nvPr/>
          </p:nvSpPr>
          <p:spPr bwMode="auto">
            <a:xfrm>
              <a:off x="330" y="487"/>
              <a:ext cx="5092" cy="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8" name="Group 205"/>
            <p:cNvGrpSpPr>
              <a:grpSpLocks/>
            </p:cNvGrpSpPr>
            <p:nvPr/>
          </p:nvGrpSpPr>
          <p:grpSpPr bwMode="auto">
            <a:xfrm>
              <a:off x="835" y="1103"/>
              <a:ext cx="4240" cy="1677"/>
              <a:chOff x="835" y="1103"/>
              <a:chExt cx="4240" cy="1677"/>
            </a:xfrm>
          </p:grpSpPr>
          <p:sp>
            <p:nvSpPr>
              <p:cNvPr id="10793" name="Rectangle 5"/>
              <p:cNvSpPr>
                <a:spLocks noChangeArrowheads="1"/>
              </p:cNvSpPr>
              <p:nvPr/>
            </p:nvSpPr>
            <p:spPr bwMode="auto">
              <a:xfrm>
                <a:off x="936" y="1997"/>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4" name="Rectangle 6"/>
              <p:cNvSpPr>
                <a:spLocks noChangeArrowheads="1"/>
              </p:cNvSpPr>
              <p:nvPr/>
            </p:nvSpPr>
            <p:spPr bwMode="auto">
              <a:xfrm>
                <a:off x="936" y="205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5" name="Rectangle 7"/>
              <p:cNvSpPr>
                <a:spLocks noChangeArrowheads="1"/>
              </p:cNvSpPr>
              <p:nvPr/>
            </p:nvSpPr>
            <p:spPr bwMode="auto">
              <a:xfrm>
                <a:off x="932" y="2001"/>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6" name="Rectangle 8"/>
              <p:cNvSpPr>
                <a:spLocks noChangeArrowheads="1"/>
              </p:cNvSpPr>
              <p:nvPr/>
            </p:nvSpPr>
            <p:spPr bwMode="auto">
              <a:xfrm>
                <a:off x="932" y="2045"/>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7" name="Rectangle 9"/>
              <p:cNvSpPr>
                <a:spLocks noChangeArrowheads="1"/>
              </p:cNvSpPr>
              <p:nvPr/>
            </p:nvSpPr>
            <p:spPr bwMode="auto">
              <a:xfrm>
                <a:off x="928" y="2006"/>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8" name="Rectangle 10"/>
              <p:cNvSpPr>
                <a:spLocks noChangeArrowheads="1"/>
              </p:cNvSpPr>
              <p:nvPr/>
            </p:nvSpPr>
            <p:spPr bwMode="auto">
              <a:xfrm>
                <a:off x="928" y="2041"/>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9" name="Rectangle 11"/>
              <p:cNvSpPr>
                <a:spLocks noChangeArrowheads="1"/>
              </p:cNvSpPr>
              <p:nvPr/>
            </p:nvSpPr>
            <p:spPr bwMode="auto">
              <a:xfrm>
                <a:off x="923" y="2010"/>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0" name="Rectangle 12"/>
              <p:cNvSpPr>
                <a:spLocks noChangeArrowheads="1"/>
              </p:cNvSpPr>
              <p:nvPr/>
            </p:nvSpPr>
            <p:spPr bwMode="auto">
              <a:xfrm>
                <a:off x="923" y="2036"/>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1" name="Rectangle 13"/>
              <p:cNvSpPr>
                <a:spLocks noChangeArrowheads="1"/>
              </p:cNvSpPr>
              <p:nvPr/>
            </p:nvSpPr>
            <p:spPr bwMode="auto">
              <a:xfrm>
                <a:off x="919" y="201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2" name="Rectangle 14"/>
              <p:cNvSpPr>
                <a:spLocks noChangeArrowheads="1"/>
              </p:cNvSpPr>
              <p:nvPr/>
            </p:nvSpPr>
            <p:spPr bwMode="auto">
              <a:xfrm>
                <a:off x="919" y="2028"/>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3" name="Rectangle 15"/>
              <p:cNvSpPr>
                <a:spLocks noChangeArrowheads="1"/>
              </p:cNvSpPr>
              <p:nvPr/>
            </p:nvSpPr>
            <p:spPr bwMode="auto">
              <a:xfrm>
                <a:off x="919" y="2023"/>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4" name="Rectangle 16"/>
              <p:cNvSpPr>
                <a:spLocks noChangeArrowheads="1"/>
              </p:cNvSpPr>
              <p:nvPr/>
            </p:nvSpPr>
            <p:spPr bwMode="auto">
              <a:xfrm>
                <a:off x="919" y="2023"/>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5" name="Oval 17"/>
              <p:cNvSpPr>
                <a:spLocks noChangeArrowheads="1"/>
              </p:cNvSpPr>
              <p:nvPr/>
            </p:nvSpPr>
            <p:spPr bwMode="auto">
              <a:xfrm>
                <a:off x="919" y="1997"/>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06" name="Rectangle 18"/>
              <p:cNvSpPr>
                <a:spLocks noChangeArrowheads="1"/>
              </p:cNvSpPr>
              <p:nvPr/>
            </p:nvSpPr>
            <p:spPr bwMode="auto">
              <a:xfrm>
                <a:off x="1811" y="1103"/>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7" name="Rectangle 19"/>
              <p:cNvSpPr>
                <a:spLocks noChangeArrowheads="1"/>
              </p:cNvSpPr>
              <p:nvPr/>
            </p:nvSpPr>
            <p:spPr bwMode="auto">
              <a:xfrm>
                <a:off x="1811" y="1156"/>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8" name="Rectangle 20"/>
              <p:cNvSpPr>
                <a:spLocks noChangeArrowheads="1"/>
              </p:cNvSpPr>
              <p:nvPr/>
            </p:nvSpPr>
            <p:spPr bwMode="auto">
              <a:xfrm>
                <a:off x="1806" y="110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9" name="Rectangle 21"/>
              <p:cNvSpPr>
                <a:spLocks noChangeArrowheads="1"/>
              </p:cNvSpPr>
              <p:nvPr/>
            </p:nvSpPr>
            <p:spPr bwMode="auto">
              <a:xfrm>
                <a:off x="1806" y="1152"/>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0" name="Rectangle 22"/>
              <p:cNvSpPr>
                <a:spLocks noChangeArrowheads="1"/>
              </p:cNvSpPr>
              <p:nvPr/>
            </p:nvSpPr>
            <p:spPr bwMode="auto">
              <a:xfrm>
                <a:off x="1802" y="1112"/>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1" name="Rectangle 23"/>
              <p:cNvSpPr>
                <a:spLocks noChangeArrowheads="1"/>
              </p:cNvSpPr>
              <p:nvPr/>
            </p:nvSpPr>
            <p:spPr bwMode="auto">
              <a:xfrm>
                <a:off x="1802" y="1147"/>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2" name="Rectangle 24"/>
              <p:cNvSpPr>
                <a:spLocks noChangeArrowheads="1"/>
              </p:cNvSpPr>
              <p:nvPr/>
            </p:nvSpPr>
            <p:spPr bwMode="auto">
              <a:xfrm>
                <a:off x="1797" y="1117"/>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3" name="Rectangle 25"/>
              <p:cNvSpPr>
                <a:spLocks noChangeArrowheads="1"/>
              </p:cNvSpPr>
              <p:nvPr/>
            </p:nvSpPr>
            <p:spPr bwMode="auto">
              <a:xfrm>
                <a:off x="1797" y="1143"/>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4" name="Rectangle 26"/>
              <p:cNvSpPr>
                <a:spLocks noChangeArrowheads="1"/>
              </p:cNvSpPr>
              <p:nvPr/>
            </p:nvSpPr>
            <p:spPr bwMode="auto">
              <a:xfrm>
                <a:off x="1793" y="112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5" name="Rectangle 27"/>
              <p:cNvSpPr>
                <a:spLocks noChangeArrowheads="1"/>
              </p:cNvSpPr>
              <p:nvPr/>
            </p:nvSpPr>
            <p:spPr bwMode="auto">
              <a:xfrm>
                <a:off x="1793" y="113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6" name="Rectangle 28"/>
              <p:cNvSpPr>
                <a:spLocks noChangeArrowheads="1"/>
              </p:cNvSpPr>
              <p:nvPr/>
            </p:nvSpPr>
            <p:spPr bwMode="auto">
              <a:xfrm>
                <a:off x="1793" y="113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7" name="Rectangle 29"/>
              <p:cNvSpPr>
                <a:spLocks noChangeArrowheads="1"/>
              </p:cNvSpPr>
              <p:nvPr/>
            </p:nvSpPr>
            <p:spPr bwMode="auto">
              <a:xfrm>
                <a:off x="1793" y="113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8" name="Oval 30"/>
              <p:cNvSpPr>
                <a:spLocks noChangeArrowheads="1"/>
              </p:cNvSpPr>
              <p:nvPr/>
            </p:nvSpPr>
            <p:spPr bwMode="auto">
              <a:xfrm>
                <a:off x="1793" y="1103"/>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19" name="Rectangle 31"/>
              <p:cNvSpPr>
                <a:spLocks noChangeArrowheads="1"/>
              </p:cNvSpPr>
              <p:nvPr/>
            </p:nvSpPr>
            <p:spPr bwMode="auto">
              <a:xfrm>
                <a:off x="2254" y="2723"/>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0" name="Rectangle 32"/>
              <p:cNvSpPr>
                <a:spLocks noChangeArrowheads="1"/>
              </p:cNvSpPr>
              <p:nvPr/>
            </p:nvSpPr>
            <p:spPr bwMode="auto">
              <a:xfrm>
                <a:off x="2254" y="2776"/>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1" name="Rectangle 33"/>
              <p:cNvSpPr>
                <a:spLocks noChangeArrowheads="1"/>
              </p:cNvSpPr>
              <p:nvPr/>
            </p:nvSpPr>
            <p:spPr bwMode="auto">
              <a:xfrm>
                <a:off x="2250" y="272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2" name="Rectangle 34"/>
              <p:cNvSpPr>
                <a:spLocks noChangeArrowheads="1"/>
              </p:cNvSpPr>
              <p:nvPr/>
            </p:nvSpPr>
            <p:spPr bwMode="auto">
              <a:xfrm>
                <a:off x="2250" y="2772"/>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3" name="Rectangle 35"/>
              <p:cNvSpPr>
                <a:spLocks noChangeArrowheads="1"/>
              </p:cNvSpPr>
              <p:nvPr/>
            </p:nvSpPr>
            <p:spPr bwMode="auto">
              <a:xfrm>
                <a:off x="2246" y="2732"/>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4" name="Rectangle 36"/>
              <p:cNvSpPr>
                <a:spLocks noChangeArrowheads="1"/>
              </p:cNvSpPr>
              <p:nvPr/>
            </p:nvSpPr>
            <p:spPr bwMode="auto">
              <a:xfrm>
                <a:off x="2246" y="2767"/>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5" name="Rectangle 37"/>
              <p:cNvSpPr>
                <a:spLocks noChangeArrowheads="1"/>
              </p:cNvSpPr>
              <p:nvPr/>
            </p:nvSpPr>
            <p:spPr bwMode="auto">
              <a:xfrm>
                <a:off x="2241" y="2736"/>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6" name="Rectangle 38"/>
              <p:cNvSpPr>
                <a:spLocks noChangeArrowheads="1"/>
              </p:cNvSpPr>
              <p:nvPr/>
            </p:nvSpPr>
            <p:spPr bwMode="auto">
              <a:xfrm>
                <a:off x="2241" y="2763"/>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7" name="Rectangle 39"/>
              <p:cNvSpPr>
                <a:spLocks noChangeArrowheads="1"/>
              </p:cNvSpPr>
              <p:nvPr/>
            </p:nvSpPr>
            <p:spPr bwMode="auto">
              <a:xfrm>
                <a:off x="2237" y="274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8" name="Rectangle 40"/>
              <p:cNvSpPr>
                <a:spLocks noChangeArrowheads="1"/>
              </p:cNvSpPr>
              <p:nvPr/>
            </p:nvSpPr>
            <p:spPr bwMode="auto">
              <a:xfrm>
                <a:off x="2237" y="275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9" name="Rectangle 41"/>
              <p:cNvSpPr>
                <a:spLocks noChangeArrowheads="1"/>
              </p:cNvSpPr>
              <p:nvPr/>
            </p:nvSpPr>
            <p:spPr bwMode="auto">
              <a:xfrm>
                <a:off x="2237" y="275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0" name="Rectangle 42"/>
              <p:cNvSpPr>
                <a:spLocks noChangeArrowheads="1"/>
              </p:cNvSpPr>
              <p:nvPr/>
            </p:nvSpPr>
            <p:spPr bwMode="auto">
              <a:xfrm>
                <a:off x="2237" y="275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1" name="Oval 43"/>
              <p:cNvSpPr>
                <a:spLocks noChangeArrowheads="1"/>
              </p:cNvSpPr>
              <p:nvPr/>
            </p:nvSpPr>
            <p:spPr bwMode="auto">
              <a:xfrm>
                <a:off x="2237" y="2723"/>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32" name="Rectangle 44"/>
              <p:cNvSpPr>
                <a:spLocks noChangeArrowheads="1"/>
              </p:cNvSpPr>
              <p:nvPr/>
            </p:nvSpPr>
            <p:spPr bwMode="auto">
              <a:xfrm>
                <a:off x="2685" y="1561"/>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3" name="Rectangle 45"/>
              <p:cNvSpPr>
                <a:spLocks noChangeArrowheads="1"/>
              </p:cNvSpPr>
              <p:nvPr/>
            </p:nvSpPr>
            <p:spPr bwMode="auto">
              <a:xfrm>
                <a:off x="2685" y="161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4" name="Rectangle 46"/>
              <p:cNvSpPr>
                <a:spLocks noChangeArrowheads="1"/>
              </p:cNvSpPr>
              <p:nvPr/>
            </p:nvSpPr>
            <p:spPr bwMode="auto">
              <a:xfrm>
                <a:off x="2681" y="1565"/>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5" name="Rectangle 47"/>
              <p:cNvSpPr>
                <a:spLocks noChangeArrowheads="1"/>
              </p:cNvSpPr>
              <p:nvPr/>
            </p:nvSpPr>
            <p:spPr bwMode="auto">
              <a:xfrm>
                <a:off x="2681" y="1610"/>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6" name="Rectangle 48"/>
              <p:cNvSpPr>
                <a:spLocks noChangeArrowheads="1"/>
              </p:cNvSpPr>
              <p:nvPr/>
            </p:nvSpPr>
            <p:spPr bwMode="auto">
              <a:xfrm>
                <a:off x="2676" y="157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7" name="Rectangle 49"/>
              <p:cNvSpPr>
                <a:spLocks noChangeArrowheads="1"/>
              </p:cNvSpPr>
              <p:nvPr/>
            </p:nvSpPr>
            <p:spPr bwMode="auto">
              <a:xfrm>
                <a:off x="2676" y="1605"/>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8" name="Rectangle 50"/>
              <p:cNvSpPr>
                <a:spLocks noChangeArrowheads="1"/>
              </p:cNvSpPr>
              <p:nvPr/>
            </p:nvSpPr>
            <p:spPr bwMode="auto">
              <a:xfrm>
                <a:off x="2672" y="1574"/>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9" name="Rectangle 51"/>
              <p:cNvSpPr>
                <a:spLocks noChangeArrowheads="1"/>
              </p:cNvSpPr>
              <p:nvPr/>
            </p:nvSpPr>
            <p:spPr bwMode="auto">
              <a:xfrm>
                <a:off x="2672" y="1601"/>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0" name="Rectangle 52"/>
              <p:cNvSpPr>
                <a:spLocks noChangeArrowheads="1"/>
              </p:cNvSpPr>
              <p:nvPr/>
            </p:nvSpPr>
            <p:spPr bwMode="auto">
              <a:xfrm>
                <a:off x="2667" y="1579"/>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1" name="Rectangle 53"/>
              <p:cNvSpPr>
                <a:spLocks noChangeArrowheads="1"/>
              </p:cNvSpPr>
              <p:nvPr/>
            </p:nvSpPr>
            <p:spPr bwMode="auto">
              <a:xfrm>
                <a:off x="2667" y="1592"/>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2" name="Rectangle 54"/>
              <p:cNvSpPr>
                <a:spLocks noChangeArrowheads="1"/>
              </p:cNvSpPr>
              <p:nvPr/>
            </p:nvSpPr>
            <p:spPr bwMode="auto">
              <a:xfrm>
                <a:off x="2667" y="1588"/>
                <a:ext cx="5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3" name="Rectangle 55"/>
              <p:cNvSpPr>
                <a:spLocks noChangeArrowheads="1"/>
              </p:cNvSpPr>
              <p:nvPr/>
            </p:nvSpPr>
            <p:spPr bwMode="auto">
              <a:xfrm>
                <a:off x="2667" y="1588"/>
                <a:ext cx="5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4" name="Oval 56"/>
              <p:cNvSpPr>
                <a:spLocks noChangeArrowheads="1"/>
              </p:cNvSpPr>
              <p:nvPr/>
            </p:nvSpPr>
            <p:spPr bwMode="auto">
              <a:xfrm>
                <a:off x="2667" y="1561"/>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45" name="Rectangle 57"/>
              <p:cNvSpPr>
                <a:spLocks noChangeArrowheads="1"/>
              </p:cNvSpPr>
              <p:nvPr/>
            </p:nvSpPr>
            <p:spPr bwMode="auto">
              <a:xfrm>
                <a:off x="3199" y="1306"/>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6" name="Rectangle 58"/>
              <p:cNvSpPr>
                <a:spLocks noChangeArrowheads="1"/>
              </p:cNvSpPr>
              <p:nvPr/>
            </p:nvSpPr>
            <p:spPr bwMode="auto">
              <a:xfrm>
                <a:off x="3199" y="135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7" name="Rectangle 59"/>
              <p:cNvSpPr>
                <a:spLocks noChangeArrowheads="1"/>
              </p:cNvSpPr>
              <p:nvPr/>
            </p:nvSpPr>
            <p:spPr bwMode="auto">
              <a:xfrm>
                <a:off x="3195" y="1310"/>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8" name="Rectangle 60"/>
              <p:cNvSpPr>
                <a:spLocks noChangeArrowheads="1"/>
              </p:cNvSpPr>
              <p:nvPr/>
            </p:nvSpPr>
            <p:spPr bwMode="auto">
              <a:xfrm>
                <a:off x="3195" y="1354"/>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9" name="Rectangle 61"/>
              <p:cNvSpPr>
                <a:spLocks noChangeArrowheads="1"/>
              </p:cNvSpPr>
              <p:nvPr/>
            </p:nvSpPr>
            <p:spPr bwMode="auto">
              <a:xfrm>
                <a:off x="3190" y="1315"/>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0" name="Rectangle 62"/>
              <p:cNvSpPr>
                <a:spLocks noChangeArrowheads="1"/>
              </p:cNvSpPr>
              <p:nvPr/>
            </p:nvSpPr>
            <p:spPr bwMode="auto">
              <a:xfrm>
                <a:off x="3190" y="135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1" name="Rectangle 63"/>
              <p:cNvSpPr>
                <a:spLocks noChangeArrowheads="1"/>
              </p:cNvSpPr>
              <p:nvPr/>
            </p:nvSpPr>
            <p:spPr bwMode="auto">
              <a:xfrm>
                <a:off x="3186" y="1319"/>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2" name="Rectangle 64"/>
              <p:cNvSpPr>
                <a:spLocks noChangeArrowheads="1"/>
              </p:cNvSpPr>
              <p:nvPr/>
            </p:nvSpPr>
            <p:spPr bwMode="auto">
              <a:xfrm>
                <a:off x="3186" y="1345"/>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3" name="Rectangle 65"/>
              <p:cNvSpPr>
                <a:spLocks noChangeArrowheads="1"/>
              </p:cNvSpPr>
              <p:nvPr/>
            </p:nvSpPr>
            <p:spPr bwMode="auto">
              <a:xfrm>
                <a:off x="3181" y="1323"/>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4" name="Rectangle 66"/>
              <p:cNvSpPr>
                <a:spLocks noChangeArrowheads="1"/>
              </p:cNvSpPr>
              <p:nvPr/>
            </p:nvSpPr>
            <p:spPr bwMode="auto">
              <a:xfrm>
                <a:off x="3181" y="1337"/>
                <a:ext cx="5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5" name="Rectangle 67"/>
              <p:cNvSpPr>
                <a:spLocks noChangeArrowheads="1"/>
              </p:cNvSpPr>
              <p:nvPr/>
            </p:nvSpPr>
            <p:spPr bwMode="auto">
              <a:xfrm>
                <a:off x="3181" y="1332"/>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6" name="Rectangle 68"/>
              <p:cNvSpPr>
                <a:spLocks noChangeArrowheads="1"/>
              </p:cNvSpPr>
              <p:nvPr/>
            </p:nvSpPr>
            <p:spPr bwMode="auto">
              <a:xfrm>
                <a:off x="3181" y="1332"/>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7" name="Oval 69"/>
              <p:cNvSpPr>
                <a:spLocks noChangeArrowheads="1"/>
              </p:cNvSpPr>
              <p:nvPr/>
            </p:nvSpPr>
            <p:spPr bwMode="auto">
              <a:xfrm>
                <a:off x="3181" y="1306"/>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58" name="Rectangle 70"/>
              <p:cNvSpPr>
                <a:spLocks noChangeArrowheads="1"/>
              </p:cNvSpPr>
              <p:nvPr/>
            </p:nvSpPr>
            <p:spPr bwMode="auto">
              <a:xfrm>
                <a:off x="3735" y="1711"/>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9" name="Rectangle 71"/>
              <p:cNvSpPr>
                <a:spLocks noChangeArrowheads="1"/>
              </p:cNvSpPr>
              <p:nvPr/>
            </p:nvSpPr>
            <p:spPr bwMode="auto">
              <a:xfrm>
                <a:off x="3735" y="176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0" name="Rectangle 72"/>
              <p:cNvSpPr>
                <a:spLocks noChangeArrowheads="1"/>
              </p:cNvSpPr>
              <p:nvPr/>
            </p:nvSpPr>
            <p:spPr bwMode="auto">
              <a:xfrm>
                <a:off x="3731" y="1715"/>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1" name="Rectangle 73"/>
              <p:cNvSpPr>
                <a:spLocks noChangeArrowheads="1"/>
              </p:cNvSpPr>
              <p:nvPr/>
            </p:nvSpPr>
            <p:spPr bwMode="auto">
              <a:xfrm>
                <a:off x="3731" y="1759"/>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2" name="Rectangle 74"/>
              <p:cNvSpPr>
                <a:spLocks noChangeArrowheads="1"/>
              </p:cNvSpPr>
              <p:nvPr/>
            </p:nvSpPr>
            <p:spPr bwMode="auto">
              <a:xfrm>
                <a:off x="3726" y="172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3" name="Rectangle 75"/>
              <p:cNvSpPr>
                <a:spLocks noChangeArrowheads="1"/>
              </p:cNvSpPr>
              <p:nvPr/>
            </p:nvSpPr>
            <p:spPr bwMode="auto">
              <a:xfrm>
                <a:off x="3726" y="1755"/>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4" name="Rectangle 76"/>
              <p:cNvSpPr>
                <a:spLocks noChangeArrowheads="1"/>
              </p:cNvSpPr>
              <p:nvPr/>
            </p:nvSpPr>
            <p:spPr bwMode="auto">
              <a:xfrm>
                <a:off x="3722" y="1724"/>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5" name="Rectangle 77"/>
              <p:cNvSpPr>
                <a:spLocks noChangeArrowheads="1"/>
              </p:cNvSpPr>
              <p:nvPr/>
            </p:nvSpPr>
            <p:spPr bwMode="auto">
              <a:xfrm>
                <a:off x="3722" y="1750"/>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6" name="Rectangle 78"/>
              <p:cNvSpPr>
                <a:spLocks noChangeArrowheads="1"/>
              </p:cNvSpPr>
              <p:nvPr/>
            </p:nvSpPr>
            <p:spPr bwMode="auto">
              <a:xfrm>
                <a:off x="3717" y="1728"/>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7" name="Rectangle 79"/>
              <p:cNvSpPr>
                <a:spLocks noChangeArrowheads="1"/>
              </p:cNvSpPr>
              <p:nvPr/>
            </p:nvSpPr>
            <p:spPr bwMode="auto">
              <a:xfrm>
                <a:off x="3717" y="1742"/>
                <a:ext cx="5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8" name="Rectangle 80"/>
              <p:cNvSpPr>
                <a:spLocks noChangeArrowheads="1"/>
              </p:cNvSpPr>
              <p:nvPr/>
            </p:nvSpPr>
            <p:spPr bwMode="auto">
              <a:xfrm>
                <a:off x="3717" y="1737"/>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9" name="Rectangle 81"/>
              <p:cNvSpPr>
                <a:spLocks noChangeArrowheads="1"/>
              </p:cNvSpPr>
              <p:nvPr/>
            </p:nvSpPr>
            <p:spPr bwMode="auto">
              <a:xfrm>
                <a:off x="3717" y="1737"/>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0" name="Oval 82"/>
              <p:cNvSpPr>
                <a:spLocks noChangeArrowheads="1"/>
              </p:cNvSpPr>
              <p:nvPr/>
            </p:nvSpPr>
            <p:spPr bwMode="auto">
              <a:xfrm>
                <a:off x="3717" y="1711"/>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71" name="Rectangle 83"/>
              <p:cNvSpPr>
                <a:spLocks noChangeArrowheads="1"/>
              </p:cNvSpPr>
              <p:nvPr/>
            </p:nvSpPr>
            <p:spPr bwMode="auto">
              <a:xfrm>
                <a:off x="2751" y="1966"/>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2" name="Rectangle 84"/>
              <p:cNvSpPr>
                <a:spLocks noChangeArrowheads="1"/>
              </p:cNvSpPr>
              <p:nvPr/>
            </p:nvSpPr>
            <p:spPr bwMode="auto">
              <a:xfrm>
                <a:off x="2751" y="201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3" name="Rectangle 85"/>
              <p:cNvSpPr>
                <a:spLocks noChangeArrowheads="1"/>
              </p:cNvSpPr>
              <p:nvPr/>
            </p:nvSpPr>
            <p:spPr bwMode="auto">
              <a:xfrm>
                <a:off x="2746" y="1970"/>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4" name="Rectangle 86"/>
              <p:cNvSpPr>
                <a:spLocks noChangeArrowheads="1"/>
              </p:cNvSpPr>
              <p:nvPr/>
            </p:nvSpPr>
            <p:spPr bwMode="auto">
              <a:xfrm>
                <a:off x="2746" y="2014"/>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5" name="Rectangle 87"/>
              <p:cNvSpPr>
                <a:spLocks noChangeArrowheads="1"/>
              </p:cNvSpPr>
              <p:nvPr/>
            </p:nvSpPr>
            <p:spPr bwMode="auto">
              <a:xfrm>
                <a:off x="2742" y="1975"/>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6" name="Rectangle 88"/>
              <p:cNvSpPr>
                <a:spLocks noChangeArrowheads="1"/>
              </p:cNvSpPr>
              <p:nvPr/>
            </p:nvSpPr>
            <p:spPr bwMode="auto">
              <a:xfrm>
                <a:off x="2742" y="201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7" name="Rectangle 89"/>
              <p:cNvSpPr>
                <a:spLocks noChangeArrowheads="1"/>
              </p:cNvSpPr>
              <p:nvPr/>
            </p:nvSpPr>
            <p:spPr bwMode="auto">
              <a:xfrm>
                <a:off x="2738" y="1979"/>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8" name="Rectangle 90"/>
              <p:cNvSpPr>
                <a:spLocks noChangeArrowheads="1"/>
              </p:cNvSpPr>
              <p:nvPr/>
            </p:nvSpPr>
            <p:spPr bwMode="auto">
              <a:xfrm>
                <a:off x="2738" y="2006"/>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9" name="Rectangle 91"/>
              <p:cNvSpPr>
                <a:spLocks noChangeArrowheads="1"/>
              </p:cNvSpPr>
              <p:nvPr/>
            </p:nvSpPr>
            <p:spPr bwMode="auto">
              <a:xfrm>
                <a:off x="2733" y="1984"/>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0" name="Rectangle 92"/>
              <p:cNvSpPr>
                <a:spLocks noChangeArrowheads="1"/>
              </p:cNvSpPr>
              <p:nvPr/>
            </p:nvSpPr>
            <p:spPr bwMode="auto">
              <a:xfrm>
                <a:off x="2733" y="199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1" name="Rectangle 93"/>
              <p:cNvSpPr>
                <a:spLocks noChangeArrowheads="1"/>
              </p:cNvSpPr>
              <p:nvPr/>
            </p:nvSpPr>
            <p:spPr bwMode="auto">
              <a:xfrm>
                <a:off x="2733" y="1992"/>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2" name="Rectangle 94"/>
              <p:cNvSpPr>
                <a:spLocks noChangeArrowheads="1"/>
              </p:cNvSpPr>
              <p:nvPr/>
            </p:nvSpPr>
            <p:spPr bwMode="auto">
              <a:xfrm>
                <a:off x="2733" y="1992"/>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3" name="Oval 95"/>
              <p:cNvSpPr>
                <a:spLocks noChangeArrowheads="1"/>
              </p:cNvSpPr>
              <p:nvPr/>
            </p:nvSpPr>
            <p:spPr bwMode="auto">
              <a:xfrm>
                <a:off x="2733" y="1966"/>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84" name="Rectangle 96"/>
              <p:cNvSpPr>
                <a:spLocks noChangeArrowheads="1"/>
              </p:cNvSpPr>
              <p:nvPr/>
            </p:nvSpPr>
            <p:spPr bwMode="auto">
              <a:xfrm>
                <a:off x="3217" y="1376"/>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5" name="Rectangle 97"/>
              <p:cNvSpPr>
                <a:spLocks noChangeArrowheads="1"/>
              </p:cNvSpPr>
              <p:nvPr/>
            </p:nvSpPr>
            <p:spPr bwMode="auto">
              <a:xfrm>
                <a:off x="3217" y="142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6" name="Rectangle 98"/>
              <p:cNvSpPr>
                <a:spLocks noChangeArrowheads="1"/>
              </p:cNvSpPr>
              <p:nvPr/>
            </p:nvSpPr>
            <p:spPr bwMode="auto">
              <a:xfrm>
                <a:off x="3212" y="1381"/>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7" name="Rectangle 99"/>
              <p:cNvSpPr>
                <a:spLocks noChangeArrowheads="1"/>
              </p:cNvSpPr>
              <p:nvPr/>
            </p:nvSpPr>
            <p:spPr bwMode="auto">
              <a:xfrm>
                <a:off x="3212" y="1425"/>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8" name="Rectangle 100"/>
              <p:cNvSpPr>
                <a:spLocks noChangeArrowheads="1"/>
              </p:cNvSpPr>
              <p:nvPr/>
            </p:nvSpPr>
            <p:spPr bwMode="auto">
              <a:xfrm>
                <a:off x="3208" y="1385"/>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9" name="Rectangle 101"/>
              <p:cNvSpPr>
                <a:spLocks noChangeArrowheads="1"/>
              </p:cNvSpPr>
              <p:nvPr/>
            </p:nvSpPr>
            <p:spPr bwMode="auto">
              <a:xfrm>
                <a:off x="3208" y="1420"/>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0" name="Rectangle 102"/>
              <p:cNvSpPr>
                <a:spLocks noChangeArrowheads="1"/>
              </p:cNvSpPr>
              <p:nvPr/>
            </p:nvSpPr>
            <p:spPr bwMode="auto">
              <a:xfrm>
                <a:off x="3203" y="1389"/>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1" name="Rectangle 103"/>
              <p:cNvSpPr>
                <a:spLocks noChangeArrowheads="1"/>
              </p:cNvSpPr>
              <p:nvPr/>
            </p:nvSpPr>
            <p:spPr bwMode="auto">
              <a:xfrm>
                <a:off x="3203" y="1416"/>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2" name="Rectangle 104"/>
              <p:cNvSpPr>
                <a:spLocks noChangeArrowheads="1"/>
              </p:cNvSpPr>
              <p:nvPr/>
            </p:nvSpPr>
            <p:spPr bwMode="auto">
              <a:xfrm>
                <a:off x="3199" y="139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3" name="Rectangle 105"/>
              <p:cNvSpPr>
                <a:spLocks noChangeArrowheads="1"/>
              </p:cNvSpPr>
              <p:nvPr/>
            </p:nvSpPr>
            <p:spPr bwMode="auto">
              <a:xfrm>
                <a:off x="3199" y="140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4" name="Rectangle 106"/>
              <p:cNvSpPr>
                <a:spLocks noChangeArrowheads="1"/>
              </p:cNvSpPr>
              <p:nvPr/>
            </p:nvSpPr>
            <p:spPr bwMode="auto">
              <a:xfrm>
                <a:off x="3199" y="1403"/>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5" name="Rectangle 107"/>
              <p:cNvSpPr>
                <a:spLocks noChangeArrowheads="1"/>
              </p:cNvSpPr>
              <p:nvPr/>
            </p:nvSpPr>
            <p:spPr bwMode="auto">
              <a:xfrm>
                <a:off x="3199" y="1403"/>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6" name="Oval 108"/>
              <p:cNvSpPr>
                <a:spLocks noChangeArrowheads="1"/>
              </p:cNvSpPr>
              <p:nvPr/>
            </p:nvSpPr>
            <p:spPr bwMode="auto">
              <a:xfrm>
                <a:off x="3199" y="1376"/>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97" name="Rectangle 109"/>
              <p:cNvSpPr>
                <a:spLocks noChangeArrowheads="1"/>
              </p:cNvSpPr>
              <p:nvPr/>
            </p:nvSpPr>
            <p:spPr bwMode="auto">
              <a:xfrm>
                <a:off x="3704" y="1508"/>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8" name="Rectangle 110"/>
              <p:cNvSpPr>
                <a:spLocks noChangeArrowheads="1"/>
              </p:cNvSpPr>
              <p:nvPr/>
            </p:nvSpPr>
            <p:spPr bwMode="auto">
              <a:xfrm>
                <a:off x="3704" y="1561"/>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9" name="Rectangle 111"/>
              <p:cNvSpPr>
                <a:spLocks noChangeArrowheads="1"/>
              </p:cNvSpPr>
              <p:nvPr/>
            </p:nvSpPr>
            <p:spPr bwMode="auto">
              <a:xfrm>
                <a:off x="3700" y="151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0" name="Rectangle 112"/>
              <p:cNvSpPr>
                <a:spLocks noChangeArrowheads="1"/>
              </p:cNvSpPr>
              <p:nvPr/>
            </p:nvSpPr>
            <p:spPr bwMode="auto">
              <a:xfrm>
                <a:off x="3700" y="155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1" name="Rectangle 113"/>
              <p:cNvSpPr>
                <a:spLocks noChangeArrowheads="1"/>
              </p:cNvSpPr>
              <p:nvPr/>
            </p:nvSpPr>
            <p:spPr bwMode="auto">
              <a:xfrm>
                <a:off x="3695" y="1517"/>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2" name="Rectangle 114"/>
              <p:cNvSpPr>
                <a:spLocks noChangeArrowheads="1"/>
              </p:cNvSpPr>
              <p:nvPr/>
            </p:nvSpPr>
            <p:spPr bwMode="auto">
              <a:xfrm>
                <a:off x="3695" y="1552"/>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3" name="Rectangle 115"/>
              <p:cNvSpPr>
                <a:spLocks noChangeArrowheads="1"/>
              </p:cNvSpPr>
              <p:nvPr/>
            </p:nvSpPr>
            <p:spPr bwMode="auto">
              <a:xfrm>
                <a:off x="3691" y="1521"/>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4" name="Rectangle 116"/>
              <p:cNvSpPr>
                <a:spLocks noChangeArrowheads="1"/>
              </p:cNvSpPr>
              <p:nvPr/>
            </p:nvSpPr>
            <p:spPr bwMode="auto">
              <a:xfrm>
                <a:off x="3691" y="1548"/>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5" name="Rectangle 117"/>
              <p:cNvSpPr>
                <a:spLocks noChangeArrowheads="1"/>
              </p:cNvSpPr>
              <p:nvPr/>
            </p:nvSpPr>
            <p:spPr bwMode="auto">
              <a:xfrm>
                <a:off x="3687" y="152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6" name="Rectangle 118"/>
              <p:cNvSpPr>
                <a:spLocks noChangeArrowheads="1"/>
              </p:cNvSpPr>
              <p:nvPr/>
            </p:nvSpPr>
            <p:spPr bwMode="auto">
              <a:xfrm>
                <a:off x="3687" y="153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7" name="Rectangle 119"/>
              <p:cNvSpPr>
                <a:spLocks noChangeArrowheads="1"/>
              </p:cNvSpPr>
              <p:nvPr/>
            </p:nvSpPr>
            <p:spPr bwMode="auto">
              <a:xfrm>
                <a:off x="3687" y="153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8" name="Rectangle 120"/>
              <p:cNvSpPr>
                <a:spLocks noChangeArrowheads="1"/>
              </p:cNvSpPr>
              <p:nvPr/>
            </p:nvSpPr>
            <p:spPr bwMode="auto">
              <a:xfrm>
                <a:off x="3687" y="153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9" name="Oval 121"/>
              <p:cNvSpPr>
                <a:spLocks noChangeArrowheads="1"/>
              </p:cNvSpPr>
              <p:nvPr/>
            </p:nvSpPr>
            <p:spPr bwMode="auto">
              <a:xfrm>
                <a:off x="3687" y="1508"/>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10" name="Rectangle 122"/>
              <p:cNvSpPr>
                <a:spLocks noChangeArrowheads="1"/>
              </p:cNvSpPr>
              <p:nvPr/>
            </p:nvSpPr>
            <p:spPr bwMode="auto">
              <a:xfrm>
                <a:off x="1819" y="2014"/>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1" name="Rectangle 123"/>
              <p:cNvSpPr>
                <a:spLocks noChangeArrowheads="1"/>
              </p:cNvSpPr>
              <p:nvPr/>
            </p:nvSpPr>
            <p:spPr bwMode="auto">
              <a:xfrm>
                <a:off x="1819" y="2067"/>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2" name="Rectangle 124"/>
              <p:cNvSpPr>
                <a:spLocks noChangeArrowheads="1"/>
              </p:cNvSpPr>
              <p:nvPr/>
            </p:nvSpPr>
            <p:spPr bwMode="auto">
              <a:xfrm>
                <a:off x="1815" y="2019"/>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3" name="Rectangle 125"/>
              <p:cNvSpPr>
                <a:spLocks noChangeArrowheads="1"/>
              </p:cNvSpPr>
              <p:nvPr/>
            </p:nvSpPr>
            <p:spPr bwMode="auto">
              <a:xfrm>
                <a:off x="1815" y="206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4" name="Rectangle 126"/>
              <p:cNvSpPr>
                <a:spLocks noChangeArrowheads="1"/>
              </p:cNvSpPr>
              <p:nvPr/>
            </p:nvSpPr>
            <p:spPr bwMode="auto">
              <a:xfrm>
                <a:off x="1811" y="2023"/>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5" name="Rectangle 127"/>
              <p:cNvSpPr>
                <a:spLocks noChangeArrowheads="1"/>
              </p:cNvSpPr>
              <p:nvPr/>
            </p:nvSpPr>
            <p:spPr bwMode="auto">
              <a:xfrm>
                <a:off x="1811" y="2059"/>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6" name="Rectangle 128"/>
              <p:cNvSpPr>
                <a:spLocks noChangeArrowheads="1"/>
              </p:cNvSpPr>
              <p:nvPr/>
            </p:nvSpPr>
            <p:spPr bwMode="auto">
              <a:xfrm>
                <a:off x="1806" y="2028"/>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7" name="Rectangle 129"/>
              <p:cNvSpPr>
                <a:spLocks noChangeArrowheads="1"/>
              </p:cNvSpPr>
              <p:nvPr/>
            </p:nvSpPr>
            <p:spPr bwMode="auto">
              <a:xfrm>
                <a:off x="1806" y="2054"/>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8" name="Rectangle 130"/>
              <p:cNvSpPr>
                <a:spLocks noChangeArrowheads="1"/>
              </p:cNvSpPr>
              <p:nvPr/>
            </p:nvSpPr>
            <p:spPr bwMode="auto">
              <a:xfrm>
                <a:off x="1802" y="2032"/>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9" name="Rectangle 131"/>
              <p:cNvSpPr>
                <a:spLocks noChangeArrowheads="1"/>
              </p:cNvSpPr>
              <p:nvPr/>
            </p:nvSpPr>
            <p:spPr bwMode="auto">
              <a:xfrm>
                <a:off x="1802" y="2045"/>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0" name="Rectangle 132"/>
              <p:cNvSpPr>
                <a:spLocks noChangeArrowheads="1"/>
              </p:cNvSpPr>
              <p:nvPr/>
            </p:nvSpPr>
            <p:spPr bwMode="auto">
              <a:xfrm>
                <a:off x="1802" y="2041"/>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1" name="Rectangle 133"/>
              <p:cNvSpPr>
                <a:spLocks noChangeArrowheads="1"/>
              </p:cNvSpPr>
              <p:nvPr/>
            </p:nvSpPr>
            <p:spPr bwMode="auto">
              <a:xfrm>
                <a:off x="1802" y="2041"/>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2" name="Oval 134"/>
              <p:cNvSpPr>
                <a:spLocks noChangeArrowheads="1"/>
              </p:cNvSpPr>
              <p:nvPr/>
            </p:nvSpPr>
            <p:spPr bwMode="auto">
              <a:xfrm>
                <a:off x="1802" y="2014"/>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23" name="Rectangle 135"/>
              <p:cNvSpPr>
                <a:spLocks noChangeArrowheads="1"/>
              </p:cNvSpPr>
              <p:nvPr/>
            </p:nvSpPr>
            <p:spPr bwMode="auto">
              <a:xfrm>
                <a:off x="2276" y="2587"/>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4" name="Rectangle 136"/>
              <p:cNvSpPr>
                <a:spLocks noChangeArrowheads="1"/>
              </p:cNvSpPr>
              <p:nvPr/>
            </p:nvSpPr>
            <p:spPr bwMode="auto">
              <a:xfrm>
                <a:off x="2276" y="264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5" name="Rectangle 137"/>
              <p:cNvSpPr>
                <a:spLocks noChangeArrowheads="1"/>
              </p:cNvSpPr>
              <p:nvPr/>
            </p:nvSpPr>
            <p:spPr bwMode="auto">
              <a:xfrm>
                <a:off x="2272" y="2591"/>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6" name="Rectangle 138"/>
              <p:cNvSpPr>
                <a:spLocks noChangeArrowheads="1"/>
              </p:cNvSpPr>
              <p:nvPr/>
            </p:nvSpPr>
            <p:spPr bwMode="auto">
              <a:xfrm>
                <a:off x="2272" y="2635"/>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7" name="Rectangle 139"/>
              <p:cNvSpPr>
                <a:spLocks noChangeArrowheads="1"/>
              </p:cNvSpPr>
              <p:nvPr/>
            </p:nvSpPr>
            <p:spPr bwMode="auto">
              <a:xfrm>
                <a:off x="2268" y="2596"/>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8" name="Rectangle 140"/>
              <p:cNvSpPr>
                <a:spLocks noChangeArrowheads="1"/>
              </p:cNvSpPr>
              <p:nvPr/>
            </p:nvSpPr>
            <p:spPr bwMode="auto">
              <a:xfrm>
                <a:off x="2268" y="2631"/>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9" name="Rectangle 141"/>
              <p:cNvSpPr>
                <a:spLocks noChangeArrowheads="1"/>
              </p:cNvSpPr>
              <p:nvPr/>
            </p:nvSpPr>
            <p:spPr bwMode="auto">
              <a:xfrm>
                <a:off x="2263" y="2600"/>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0" name="Rectangle 142"/>
              <p:cNvSpPr>
                <a:spLocks noChangeArrowheads="1"/>
              </p:cNvSpPr>
              <p:nvPr/>
            </p:nvSpPr>
            <p:spPr bwMode="auto">
              <a:xfrm>
                <a:off x="2263" y="2626"/>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1" name="Rectangle 143"/>
              <p:cNvSpPr>
                <a:spLocks noChangeArrowheads="1"/>
              </p:cNvSpPr>
              <p:nvPr/>
            </p:nvSpPr>
            <p:spPr bwMode="auto">
              <a:xfrm>
                <a:off x="2259" y="260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2" name="Rectangle 144"/>
              <p:cNvSpPr>
                <a:spLocks noChangeArrowheads="1"/>
              </p:cNvSpPr>
              <p:nvPr/>
            </p:nvSpPr>
            <p:spPr bwMode="auto">
              <a:xfrm>
                <a:off x="2259" y="2618"/>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3" name="Rectangle 145"/>
              <p:cNvSpPr>
                <a:spLocks noChangeArrowheads="1"/>
              </p:cNvSpPr>
              <p:nvPr/>
            </p:nvSpPr>
            <p:spPr bwMode="auto">
              <a:xfrm>
                <a:off x="2259" y="2613"/>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4" name="Rectangle 146"/>
              <p:cNvSpPr>
                <a:spLocks noChangeArrowheads="1"/>
              </p:cNvSpPr>
              <p:nvPr/>
            </p:nvSpPr>
            <p:spPr bwMode="auto">
              <a:xfrm>
                <a:off x="2259" y="2613"/>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5" name="Oval 147"/>
              <p:cNvSpPr>
                <a:spLocks noChangeArrowheads="1"/>
              </p:cNvSpPr>
              <p:nvPr/>
            </p:nvSpPr>
            <p:spPr bwMode="auto">
              <a:xfrm>
                <a:off x="2259" y="2587"/>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36" name="Rectangle 148"/>
              <p:cNvSpPr>
                <a:spLocks noChangeArrowheads="1"/>
              </p:cNvSpPr>
              <p:nvPr/>
            </p:nvSpPr>
            <p:spPr bwMode="auto">
              <a:xfrm>
                <a:off x="2755" y="1275"/>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7" name="Rectangle 149"/>
              <p:cNvSpPr>
                <a:spLocks noChangeArrowheads="1"/>
              </p:cNvSpPr>
              <p:nvPr/>
            </p:nvSpPr>
            <p:spPr bwMode="auto">
              <a:xfrm>
                <a:off x="2755" y="1328"/>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8" name="Rectangle 150"/>
              <p:cNvSpPr>
                <a:spLocks noChangeArrowheads="1"/>
              </p:cNvSpPr>
              <p:nvPr/>
            </p:nvSpPr>
            <p:spPr bwMode="auto">
              <a:xfrm>
                <a:off x="2751" y="1279"/>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9" name="Rectangle 151"/>
              <p:cNvSpPr>
                <a:spLocks noChangeArrowheads="1"/>
              </p:cNvSpPr>
              <p:nvPr/>
            </p:nvSpPr>
            <p:spPr bwMode="auto">
              <a:xfrm>
                <a:off x="2751" y="1323"/>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0" name="Rectangle 152"/>
              <p:cNvSpPr>
                <a:spLocks noChangeArrowheads="1"/>
              </p:cNvSpPr>
              <p:nvPr/>
            </p:nvSpPr>
            <p:spPr bwMode="auto">
              <a:xfrm>
                <a:off x="2746" y="1284"/>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1" name="Rectangle 153"/>
              <p:cNvSpPr>
                <a:spLocks noChangeArrowheads="1"/>
              </p:cNvSpPr>
              <p:nvPr/>
            </p:nvSpPr>
            <p:spPr bwMode="auto">
              <a:xfrm>
                <a:off x="2746" y="1319"/>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2" name="Rectangle 154"/>
              <p:cNvSpPr>
                <a:spLocks noChangeArrowheads="1"/>
              </p:cNvSpPr>
              <p:nvPr/>
            </p:nvSpPr>
            <p:spPr bwMode="auto">
              <a:xfrm>
                <a:off x="2742" y="1288"/>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3" name="Rectangle 155"/>
              <p:cNvSpPr>
                <a:spLocks noChangeArrowheads="1"/>
              </p:cNvSpPr>
              <p:nvPr/>
            </p:nvSpPr>
            <p:spPr bwMode="auto">
              <a:xfrm>
                <a:off x="2742" y="1315"/>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4" name="Rectangle 156"/>
              <p:cNvSpPr>
                <a:spLocks noChangeArrowheads="1"/>
              </p:cNvSpPr>
              <p:nvPr/>
            </p:nvSpPr>
            <p:spPr bwMode="auto">
              <a:xfrm>
                <a:off x="2738" y="1293"/>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5" name="Rectangle 157"/>
              <p:cNvSpPr>
                <a:spLocks noChangeArrowheads="1"/>
              </p:cNvSpPr>
              <p:nvPr/>
            </p:nvSpPr>
            <p:spPr bwMode="auto">
              <a:xfrm>
                <a:off x="2738" y="130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6" name="Rectangle 158"/>
              <p:cNvSpPr>
                <a:spLocks noChangeArrowheads="1"/>
              </p:cNvSpPr>
              <p:nvPr/>
            </p:nvSpPr>
            <p:spPr bwMode="auto">
              <a:xfrm>
                <a:off x="2738" y="1301"/>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7" name="Rectangle 159"/>
              <p:cNvSpPr>
                <a:spLocks noChangeArrowheads="1"/>
              </p:cNvSpPr>
              <p:nvPr/>
            </p:nvSpPr>
            <p:spPr bwMode="auto">
              <a:xfrm>
                <a:off x="2738" y="1301"/>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8" name="Oval 160"/>
              <p:cNvSpPr>
                <a:spLocks noChangeArrowheads="1"/>
              </p:cNvSpPr>
              <p:nvPr/>
            </p:nvSpPr>
            <p:spPr bwMode="auto">
              <a:xfrm>
                <a:off x="2738" y="1275"/>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49" name="Rectangle 161"/>
              <p:cNvSpPr>
                <a:spLocks noChangeArrowheads="1"/>
              </p:cNvSpPr>
              <p:nvPr/>
            </p:nvSpPr>
            <p:spPr bwMode="auto">
              <a:xfrm>
                <a:off x="3137" y="1293"/>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0" name="Rectangle 162"/>
              <p:cNvSpPr>
                <a:spLocks noChangeArrowheads="1"/>
              </p:cNvSpPr>
              <p:nvPr/>
            </p:nvSpPr>
            <p:spPr bwMode="auto">
              <a:xfrm>
                <a:off x="3137" y="1345"/>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1" name="Rectangle 163"/>
              <p:cNvSpPr>
                <a:spLocks noChangeArrowheads="1"/>
              </p:cNvSpPr>
              <p:nvPr/>
            </p:nvSpPr>
            <p:spPr bwMode="auto">
              <a:xfrm>
                <a:off x="3133" y="129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2" name="Rectangle 164"/>
              <p:cNvSpPr>
                <a:spLocks noChangeArrowheads="1"/>
              </p:cNvSpPr>
              <p:nvPr/>
            </p:nvSpPr>
            <p:spPr bwMode="auto">
              <a:xfrm>
                <a:off x="3133" y="1341"/>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3" name="Rectangle 165"/>
              <p:cNvSpPr>
                <a:spLocks noChangeArrowheads="1"/>
              </p:cNvSpPr>
              <p:nvPr/>
            </p:nvSpPr>
            <p:spPr bwMode="auto">
              <a:xfrm>
                <a:off x="3129" y="1301"/>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4" name="Rectangle 166"/>
              <p:cNvSpPr>
                <a:spLocks noChangeArrowheads="1"/>
              </p:cNvSpPr>
              <p:nvPr/>
            </p:nvSpPr>
            <p:spPr bwMode="auto">
              <a:xfrm>
                <a:off x="3129" y="1337"/>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5" name="Rectangle 167"/>
              <p:cNvSpPr>
                <a:spLocks noChangeArrowheads="1"/>
              </p:cNvSpPr>
              <p:nvPr/>
            </p:nvSpPr>
            <p:spPr bwMode="auto">
              <a:xfrm>
                <a:off x="3124" y="1306"/>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6" name="Rectangle 168"/>
              <p:cNvSpPr>
                <a:spLocks noChangeArrowheads="1"/>
              </p:cNvSpPr>
              <p:nvPr/>
            </p:nvSpPr>
            <p:spPr bwMode="auto">
              <a:xfrm>
                <a:off x="3124" y="1332"/>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7" name="Rectangle 169"/>
              <p:cNvSpPr>
                <a:spLocks noChangeArrowheads="1"/>
              </p:cNvSpPr>
              <p:nvPr/>
            </p:nvSpPr>
            <p:spPr bwMode="auto">
              <a:xfrm>
                <a:off x="3120" y="1310"/>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8" name="Rectangle 170"/>
              <p:cNvSpPr>
                <a:spLocks noChangeArrowheads="1"/>
              </p:cNvSpPr>
              <p:nvPr/>
            </p:nvSpPr>
            <p:spPr bwMode="auto">
              <a:xfrm>
                <a:off x="3120" y="1323"/>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9" name="Rectangle 171"/>
              <p:cNvSpPr>
                <a:spLocks noChangeArrowheads="1"/>
              </p:cNvSpPr>
              <p:nvPr/>
            </p:nvSpPr>
            <p:spPr bwMode="auto">
              <a:xfrm>
                <a:off x="3120" y="1319"/>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0" name="Rectangle 172"/>
              <p:cNvSpPr>
                <a:spLocks noChangeArrowheads="1"/>
              </p:cNvSpPr>
              <p:nvPr/>
            </p:nvSpPr>
            <p:spPr bwMode="auto">
              <a:xfrm>
                <a:off x="3120" y="1319"/>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1" name="Oval 173"/>
              <p:cNvSpPr>
                <a:spLocks noChangeArrowheads="1"/>
              </p:cNvSpPr>
              <p:nvPr/>
            </p:nvSpPr>
            <p:spPr bwMode="auto">
              <a:xfrm>
                <a:off x="3120" y="1293"/>
                <a:ext cx="53"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62" name="Rectangle 174"/>
              <p:cNvSpPr>
                <a:spLocks noChangeArrowheads="1"/>
              </p:cNvSpPr>
              <p:nvPr/>
            </p:nvSpPr>
            <p:spPr bwMode="auto">
              <a:xfrm>
                <a:off x="3682" y="1728"/>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3" name="Rectangle 175"/>
              <p:cNvSpPr>
                <a:spLocks noChangeArrowheads="1"/>
              </p:cNvSpPr>
              <p:nvPr/>
            </p:nvSpPr>
            <p:spPr bwMode="auto">
              <a:xfrm>
                <a:off x="3682" y="1781"/>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4" name="Rectangle 176"/>
              <p:cNvSpPr>
                <a:spLocks noChangeArrowheads="1"/>
              </p:cNvSpPr>
              <p:nvPr/>
            </p:nvSpPr>
            <p:spPr bwMode="auto">
              <a:xfrm>
                <a:off x="3678" y="173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5" name="Rectangle 177"/>
              <p:cNvSpPr>
                <a:spLocks noChangeArrowheads="1"/>
              </p:cNvSpPr>
              <p:nvPr/>
            </p:nvSpPr>
            <p:spPr bwMode="auto">
              <a:xfrm>
                <a:off x="3678" y="177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6" name="Rectangle 178"/>
              <p:cNvSpPr>
                <a:spLocks noChangeArrowheads="1"/>
              </p:cNvSpPr>
              <p:nvPr/>
            </p:nvSpPr>
            <p:spPr bwMode="auto">
              <a:xfrm>
                <a:off x="3674" y="1737"/>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7" name="Rectangle 179"/>
              <p:cNvSpPr>
                <a:spLocks noChangeArrowheads="1"/>
              </p:cNvSpPr>
              <p:nvPr/>
            </p:nvSpPr>
            <p:spPr bwMode="auto">
              <a:xfrm>
                <a:off x="3674" y="1772"/>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8" name="Rectangle 180"/>
              <p:cNvSpPr>
                <a:spLocks noChangeArrowheads="1"/>
              </p:cNvSpPr>
              <p:nvPr/>
            </p:nvSpPr>
            <p:spPr bwMode="auto">
              <a:xfrm>
                <a:off x="3669" y="1742"/>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9" name="Rectangle 181"/>
              <p:cNvSpPr>
                <a:spLocks noChangeArrowheads="1"/>
              </p:cNvSpPr>
              <p:nvPr/>
            </p:nvSpPr>
            <p:spPr bwMode="auto">
              <a:xfrm>
                <a:off x="3669" y="1768"/>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0" name="Rectangle 182"/>
              <p:cNvSpPr>
                <a:spLocks noChangeArrowheads="1"/>
              </p:cNvSpPr>
              <p:nvPr/>
            </p:nvSpPr>
            <p:spPr bwMode="auto">
              <a:xfrm>
                <a:off x="3665" y="174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1" name="Rectangle 183"/>
              <p:cNvSpPr>
                <a:spLocks noChangeArrowheads="1"/>
              </p:cNvSpPr>
              <p:nvPr/>
            </p:nvSpPr>
            <p:spPr bwMode="auto">
              <a:xfrm>
                <a:off x="3665" y="175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2" name="Rectangle 184"/>
              <p:cNvSpPr>
                <a:spLocks noChangeArrowheads="1"/>
              </p:cNvSpPr>
              <p:nvPr/>
            </p:nvSpPr>
            <p:spPr bwMode="auto">
              <a:xfrm>
                <a:off x="3665" y="175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3" name="Rectangle 185"/>
              <p:cNvSpPr>
                <a:spLocks noChangeArrowheads="1"/>
              </p:cNvSpPr>
              <p:nvPr/>
            </p:nvSpPr>
            <p:spPr bwMode="auto">
              <a:xfrm>
                <a:off x="3665" y="175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4" name="Oval 186"/>
              <p:cNvSpPr>
                <a:spLocks noChangeArrowheads="1"/>
              </p:cNvSpPr>
              <p:nvPr/>
            </p:nvSpPr>
            <p:spPr bwMode="auto">
              <a:xfrm>
                <a:off x="3665" y="1728"/>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75" name="Rectangle 187"/>
              <p:cNvSpPr>
                <a:spLocks noChangeArrowheads="1"/>
              </p:cNvSpPr>
              <p:nvPr/>
            </p:nvSpPr>
            <p:spPr bwMode="auto">
              <a:xfrm>
                <a:off x="5035" y="2622"/>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6" name="Rectangle 188"/>
              <p:cNvSpPr>
                <a:spLocks noChangeArrowheads="1"/>
              </p:cNvSpPr>
              <p:nvPr/>
            </p:nvSpPr>
            <p:spPr bwMode="auto">
              <a:xfrm>
                <a:off x="5035" y="2675"/>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7" name="Rectangle 189"/>
              <p:cNvSpPr>
                <a:spLocks noChangeArrowheads="1"/>
              </p:cNvSpPr>
              <p:nvPr/>
            </p:nvSpPr>
            <p:spPr bwMode="auto">
              <a:xfrm>
                <a:off x="5031" y="2626"/>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8" name="Rectangle 190"/>
              <p:cNvSpPr>
                <a:spLocks noChangeArrowheads="1"/>
              </p:cNvSpPr>
              <p:nvPr/>
            </p:nvSpPr>
            <p:spPr bwMode="auto">
              <a:xfrm>
                <a:off x="5031" y="2670"/>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9" name="Rectangle 191"/>
              <p:cNvSpPr>
                <a:spLocks noChangeArrowheads="1"/>
              </p:cNvSpPr>
              <p:nvPr/>
            </p:nvSpPr>
            <p:spPr bwMode="auto">
              <a:xfrm>
                <a:off x="5027" y="2631"/>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0" name="Rectangle 192"/>
              <p:cNvSpPr>
                <a:spLocks noChangeArrowheads="1"/>
              </p:cNvSpPr>
              <p:nvPr/>
            </p:nvSpPr>
            <p:spPr bwMode="auto">
              <a:xfrm>
                <a:off x="5027" y="2666"/>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1" name="Rectangle 193"/>
              <p:cNvSpPr>
                <a:spLocks noChangeArrowheads="1"/>
              </p:cNvSpPr>
              <p:nvPr/>
            </p:nvSpPr>
            <p:spPr bwMode="auto">
              <a:xfrm>
                <a:off x="5022" y="2635"/>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2" name="Rectangle 194"/>
              <p:cNvSpPr>
                <a:spLocks noChangeArrowheads="1"/>
              </p:cNvSpPr>
              <p:nvPr/>
            </p:nvSpPr>
            <p:spPr bwMode="auto">
              <a:xfrm>
                <a:off x="5022" y="2662"/>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3" name="Rectangle 195"/>
              <p:cNvSpPr>
                <a:spLocks noChangeArrowheads="1"/>
              </p:cNvSpPr>
              <p:nvPr/>
            </p:nvSpPr>
            <p:spPr bwMode="auto">
              <a:xfrm>
                <a:off x="5018" y="2640"/>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4" name="Rectangle 196"/>
              <p:cNvSpPr>
                <a:spLocks noChangeArrowheads="1"/>
              </p:cNvSpPr>
              <p:nvPr/>
            </p:nvSpPr>
            <p:spPr bwMode="auto">
              <a:xfrm>
                <a:off x="5018" y="2653"/>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5" name="Rectangle 197"/>
              <p:cNvSpPr>
                <a:spLocks noChangeArrowheads="1"/>
              </p:cNvSpPr>
              <p:nvPr/>
            </p:nvSpPr>
            <p:spPr bwMode="auto">
              <a:xfrm>
                <a:off x="5018" y="2648"/>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6" name="Rectangle 198"/>
              <p:cNvSpPr>
                <a:spLocks noChangeArrowheads="1"/>
              </p:cNvSpPr>
              <p:nvPr/>
            </p:nvSpPr>
            <p:spPr bwMode="auto">
              <a:xfrm>
                <a:off x="5018" y="2648"/>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7" name="Oval 199"/>
              <p:cNvSpPr>
                <a:spLocks noChangeArrowheads="1"/>
              </p:cNvSpPr>
              <p:nvPr/>
            </p:nvSpPr>
            <p:spPr bwMode="auto">
              <a:xfrm>
                <a:off x="5018" y="2622"/>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88" name="Rectangle 200"/>
              <p:cNvSpPr>
                <a:spLocks noChangeArrowheads="1"/>
              </p:cNvSpPr>
              <p:nvPr/>
            </p:nvSpPr>
            <p:spPr bwMode="auto">
              <a:xfrm>
                <a:off x="844" y="2556"/>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9" name="Rectangle 201"/>
              <p:cNvSpPr>
                <a:spLocks noChangeArrowheads="1"/>
              </p:cNvSpPr>
              <p:nvPr/>
            </p:nvSpPr>
            <p:spPr bwMode="auto">
              <a:xfrm>
                <a:off x="844" y="260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90" name="Rectangle 202"/>
              <p:cNvSpPr>
                <a:spLocks noChangeArrowheads="1"/>
              </p:cNvSpPr>
              <p:nvPr/>
            </p:nvSpPr>
            <p:spPr bwMode="auto">
              <a:xfrm>
                <a:off x="840" y="2560"/>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91" name="Rectangle 203"/>
              <p:cNvSpPr>
                <a:spLocks noChangeArrowheads="1"/>
              </p:cNvSpPr>
              <p:nvPr/>
            </p:nvSpPr>
            <p:spPr bwMode="auto">
              <a:xfrm>
                <a:off x="840" y="2604"/>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92" name="Rectangle 204"/>
              <p:cNvSpPr>
                <a:spLocks noChangeArrowheads="1"/>
              </p:cNvSpPr>
              <p:nvPr/>
            </p:nvSpPr>
            <p:spPr bwMode="auto">
              <a:xfrm>
                <a:off x="835" y="2565"/>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9" name="Group 406"/>
            <p:cNvGrpSpPr>
              <a:grpSpLocks/>
            </p:cNvGrpSpPr>
            <p:nvPr/>
          </p:nvGrpSpPr>
          <p:grpSpPr bwMode="auto">
            <a:xfrm>
              <a:off x="826" y="1103"/>
              <a:ext cx="2856" cy="1779"/>
              <a:chOff x="826" y="1103"/>
              <a:chExt cx="2856" cy="1779"/>
            </a:xfrm>
          </p:grpSpPr>
          <p:sp>
            <p:nvSpPr>
              <p:cNvPr id="10593" name="Rectangle 206"/>
              <p:cNvSpPr>
                <a:spLocks noChangeArrowheads="1"/>
              </p:cNvSpPr>
              <p:nvPr/>
            </p:nvSpPr>
            <p:spPr bwMode="auto">
              <a:xfrm>
                <a:off x="835" y="260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4" name="Rectangle 207"/>
              <p:cNvSpPr>
                <a:spLocks noChangeArrowheads="1"/>
              </p:cNvSpPr>
              <p:nvPr/>
            </p:nvSpPr>
            <p:spPr bwMode="auto">
              <a:xfrm>
                <a:off x="831" y="2569"/>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5" name="Rectangle 208"/>
              <p:cNvSpPr>
                <a:spLocks noChangeArrowheads="1"/>
              </p:cNvSpPr>
              <p:nvPr/>
            </p:nvSpPr>
            <p:spPr bwMode="auto">
              <a:xfrm>
                <a:off x="831" y="2596"/>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6" name="Rectangle 209"/>
              <p:cNvSpPr>
                <a:spLocks noChangeArrowheads="1"/>
              </p:cNvSpPr>
              <p:nvPr/>
            </p:nvSpPr>
            <p:spPr bwMode="auto">
              <a:xfrm>
                <a:off x="826" y="2574"/>
                <a:ext cx="5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7" name="Rectangle 210"/>
              <p:cNvSpPr>
                <a:spLocks noChangeArrowheads="1"/>
              </p:cNvSpPr>
              <p:nvPr/>
            </p:nvSpPr>
            <p:spPr bwMode="auto">
              <a:xfrm>
                <a:off x="826" y="2587"/>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8" name="Rectangle 211"/>
              <p:cNvSpPr>
                <a:spLocks noChangeArrowheads="1"/>
              </p:cNvSpPr>
              <p:nvPr/>
            </p:nvSpPr>
            <p:spPr bwMode="auto">
              <a:xfrm>
                <a:off x="826" y="2582"/>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9" name="Rectangle 212"/>
              <p:cNvSpPr>
                <a:spLocks noChangeArrowheads="1"/>
              </p:cNvSpPr>
              <p:nvPr/>
            </p:nvSpPr>
            <p:spPr bwMode="auto">
              <a:xfrm>
                <a:off x="826" y="2582"/>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0" name="Oval 213"/>
              <p:cNvSpPr>
                <a:spLocks noChangeArrowheads="1"/>
              </p:cNvSpPr>
              <p:nvPr/>
            </p:nvSpPr>
            <p:spPr bwMode="auto">
              <a:xfrm>
                <a:off x="826" y="2556"/>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01" name="Rectangle 214"/>
              <p:cNvSpPr>
                <a:spLocks noChangeArrowheads="1"/>
              </p:cNvSpPr>
              <p:nvPr/>
            </p:nvSpPr>
            <p:spPr bwMode="auto">
              <a:xfrm>
                <a:off x="1754" y="2318"/>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2" name="Rectangle 215"/>
              <p:cNvSpPr>
                <a:spLocks noChangeArrowheads="1"/>
              </p:cNvSpPr>
              <p:nvPr/>
            </p:nvSpPr>
            <p:spPr bwMode="auto">
              <a:xfrm>
                <a:off x="1754" y="2371"/>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3" name="Rectangle 216"/>
              <p:cNvSpPr>
                <a:spLocks noChangeArrowheads="1"/>
              </p:cNvSpPr>
              <p:nvPr/>
            </p:nvSpPr>
            <p:spPr bwMode="auto">
              <a:xfrm>
                <a:off x="1749" y="232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4" name="Rectangle 217"/>
              <p:cNvSpPr>
                <a:spLocks noChangeArrowheads="1"/>
              </p:cNvSpPr>
              <p:nvPr/>
            </p:nvSpPr>
            <p:spPr bwMode="auto">
              <a:xfrm>
                <a:off x="1749" y="236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5" name="Rectangle 218"/>
              <p:cNvSpPr>
                <a:spLocks noChangeArrowheads="1"/>
              </p:cNvSpPr>
              <p:nvPr/>
            </p:nvSpPr>
            <p:spPr bwMode="auto">
              <a:xfrm>
                <a:off x="1745" y="2327"/>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6" name="Rectangle 219"/>
              <p:cNvSpPr>
                <a:spLocks noChangeArrowheads="1"/>
              </p:cNvSpPr>
              <p:nvPr/>
            </p:nvSpPr>
            <p:spPr bwMode="auto">
              <a:xfrm>
                <a:off x="1745" y="2362"/>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7" name="Rectangle 220"/>
              <p:cNvSpPr>
                <a:spLocks noChangeArrowheads="1"/>
              </p:cNvSpPr>
              <p:nvPr/>
            </p:nvSpPr>
            <p:spPr bwMode="auto">
              <a:xfrm>
                <a:off x="1740" y="2331"/>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8" name="Rectangle 221"/>
              <p:cNvSpPr>
                <a:spLocks noChangeArrowheads="1"/>
              </p:cNvSpPr>
              <p:nvPr/>
            </p:nvSpPr>
            <p:spPr bwMode="auto">
              <a:xfrm>
                <a:off x="1740" y="2358"/>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9" name="Rectangle 222"/>
              <p:cNvSpPr>
                <a:spLocks noChangeArrowheads="1"/>
              </p:cNvSpPr>
              <p:nvPr/>
            </p:nvSpPr>
            <p:spPr bwMode="auto">
              <a:xfrm>
                <a:off x="1736" y="233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0" name="Rectangle 223"/>
              <p:cNvSpPr>
                <a:spLocks noChangeArrowheads="1"/>
              </p:cNvSpPr>
              <p:nvPr/>
            </p:nvSpPr>
            <p:spPr bwMode="auto">
              <a:xfrm>
                <a:off x="1736" y="234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1" name="Rectangle 224"/>
              <p:cNvSpPr>
                <a:spLocks noChangeArrowheads="1"/>
              </p:cNvSpPr>
              <p:nvPr/>
            </p:nvSpPr>
            <p:spPr bwMode="auto">
              <a:xfrm>
                <a:off x="1736" y="234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2" name="Rectangle 225"/>
              <p:cNvSpPr>
                <a:spLocks noChangeArrowheads="1"/>
              </p:cNvSpPr>
              <p:nvPr/>
            </p:nvSpPr>
            <p:spPr bwMode="auto">
              <a:xfrm>
                <a:off x="1736" y="234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3" name="Oval 226"/>
              <p:cNvSpPr>
                <a:spLocks noChangeArrowheads="1"/>
              </p:cNvSpPr>
              <p:nvPr/>
            </p:nvSpPr>
            <p:spPr bwMode="auto">
              <a:xfrm>
                <a:off x="1736" y="2318"/>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14" name="Rectangle 227"/>
              <p:cNvSpPr>
                <a:spLocks noChangeArrowheads="1"/>
              </p:cNvSpPr>
              <p:nvPr/>
            </p:nvSpPr>
            <p:spPr bwMode="auto">
              <a:xfrm>
                <a:off x="2285" y="257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5" name="Rectangle 228"/>
              <p:cNvSpPr>
                <a:spLocks noChangeArrowheads="1"/>
              </p:cNvSpPr>
              <p:nvPr/>
            </p:nvSpPr>
            <p:spPr bwMode="auto">
              <a:xfrm>
                <a:off x="2285" y="2626"/>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6" name="Rectangle 229"/>
              <p:cNvSpPr>
                <a:spLocks noChangeArrowheads="1"/>
              </p:cNvSpPr>
              <p:nvPr/>
            </p:nvSpPr>
            <p:spPr bwMode="auto">
              <a:xfrm>
                <a:off x="2281" y="257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7" name="Rectangle 230"/>
              <p:cNvSpPr>
                <a:spLocks noChangeArrowheads="1"/>
              </p:cNvSpPr>
              <p:nvPr/>
            </p:nvSpPr>
            <p:spPr bwMode="auto">
              <a:xfrm>
                <a:off x="2281" y="2622"/>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8" name="Rectangle 231"/>
              <p:cNvSpPr>
                <a:spLocks noChangeArrowheads="1"/>
              </p:cNvSpPr>
              <p:nvPr/>
            </p:nvSpPr>
            <p:spPr bwMode="auto">
              <a:xfrm>
                <a:off x="2276" y="2582"/>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9" name="Rectangle 232"/>
              <p:cNvSpPr>
                <a:spLocks noChangeArrowheads="1"/>
              </p:cNvSpPr>
              <p:nvPr/>
            </p:nvSpPr>
            <p:spPr bwMode="auto">
              <a:xfrm>
                <a:off x="2276" y="2618"/>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0" name="Rectangle 233"/>
              <p:cNvSpPr>
                <a:spLocks noChangeArrowheads="1"/>
              </p:cNvSpPr>
              <p:nvPr/>
            </p:nvSpPr>
            <p:spPr bwMode="auto">
              <a:xfrm>
                <a:off x="2272" y="2587"/>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1" name="Rectangle 234"/>
              <p:cNvSpPr>
                <a:spLocks noChangeArrowheads="1"/>
              </p:cNvSpPr>
              <p:nvPr/>
            </p:nvSpPr>
            <p:spPr bwMode="auto">
              <a:xfrm>
                <a:off x="2272" y="2613"/>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2" name="Rectangle 235"/>
              <p:cNvSpPr>
                <a:spLocks noChangeArrowheads="1"/>
              </p:cNvSpPr>
              <p:nvPr/>
            </p:nvSpPr>
            <p:spPr bwMode="auto">
              <a:xfrm>
                <a:off x="2268" y="259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3" name="Rectangle 236"/>
              <p:cNvSpPr>
                <a:spLocks noChangeArrowheads="1"/>
              </p:cNvSpPr>
              <p:nvPr/>
            </p:nvSpPr>
            <p:spPr bwMode="auto">
              <a:xfrm>
                <a:off x="2268" y="260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4" name="Rectangle 237"/>
              <p:cNvSpPr>
                <a:spLocks noChangeArrowheads="1"/>
              </p:cNvSpPr>
              <p:nvPr/>
            </p:nvSpPr>
            <p:spPr bwMode="auto">
              <a:xfrm>
                <a:off x="2268" y="260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5" name="Rectangle 238"/>
              <p:cNvSpPr>
                <a:spLocks noChangeArrowheads="1"/>
              </p:cNvSpPr>
              <p:nvPr/>
            </p:nvSpPr>
            <p:spPr bwMode="auto">
              <a:xfrm>
                <a:off x="2268" y="260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6" name="Oval 239"/>
              <p:cNvSpPr>
                <a:spLocks noChangeArrowheads="1"/>
              </p:cNvSpPr>
              <p:nvPr/>
            </p:nvSpPr>
            <p:spPr bwMode="auto">
              <a:xfrm>
                <a:off x="2268" y="2574"/>
                <a:ext cx="52"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27" name="Rectangle 240"/>
              <p:cNvSpPr>
                <a:spLocks noChangeArrowheads="1"/>
              </p:cNvSpPr>
              <p:nvPr/>
            </p:nvSpPr>
            <p:spPr bwMode="auto">
              <a:xfrm>
                <a:off x="2777" y="157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8" name="Rectangle 241"/>
              <p:cNvSpPr>
                <a:spLocks noChangeArrowheads="1"/>
              </p:cNvSpPr>
              <p:nvPr/>
            </p:nvSpPr>
            <p:spPr bwMode="auto">
              <a:xfrm>
                <a:off x="2777" y="1632"/>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9" name="Rectangle 242"/>
              <p:cNvSpPr>
                <a:spLocks noChangeArrowheads="1"/>
              </p:cNvSpPr>
              <p:nvPr/>
            </p:nvSpPr>
            <p:spPr bwMode="auto">
              <a:xfrm>
                <a:off x="2773" y="1583"/>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0" name="Rectangle 243"/>
              <p:cNvSpPr>
                <a:spLocks noChangeArrowheads="1"/>
              </p:cNvSpPr>
              <p:nvPr/>
            </p:nvSpPr>
            <p:spPr bwMode="auto">
              <a:xfrm>
                <a:off x="2773" y="1627"/>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1" name="Rectangle 244"/>
              <p:cNvSpPr>
                <a:spLocks noChangeArrowheads="1"/>
              </p:cNvSpPr>
              <p:nvPr/>
            </p:nvSpPr>
            <p:spPr bwMode="auto">
              <a:xfrm>
                <a:off x="2768" y="1588"/>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2" name="Rectangle 245"/>
              <p:cNvSpPr>
                <a:spLocks noChangeArrowheads="1"/>
              </p:cNvSpPr>
              <p:nvPr/>
            </p:nvSpPr>
            <p:spPr bwMode="auto">
              <a:xfrm>
                <a:off x="2768" y="1623"/>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3" name="Rectangle 246"/>
              <p:cNvSpPr>
                <a:spLocks noChangeArrowheads="1"/>
              </p:cNvSpPr>
              <p:nvPr/>
            </p:nvSpPr>
            <p:spPr bwMode="auto">
              <a:xfrm>
                <a:off x="2764" y="1592"/>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4" name="Rectangle 247"/>
              <p:cNvSpPr>
                <a:spLocks noChangeArrowheads="1"/>
              </p:cNvSpPr>
              <p:nvPr/>
            </p:nvSpPr>
            <p:spPr bwMode="auto">
              <a:xfrm>
                <a:off x="2764" y="1618"/>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5" name="Rectangle 248"/>
              <p:cNvSpPr>
                <a:spLocks noChangeArrowheads="1"/>
              </p:cNvSpPr>
              <p:nvPr/>
            </p:nvSpPr>
            <p:spPr bwMode="auto">
              <a:xfrm>
                <a:off x="2760" y="159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6" name="Rectangle 249"/>
              <p:cNvSpPr>
                <a:spLocks noChangeArrowheads="1"/>
              </p:cNvSpPr>
              <p:nvPr/>
            </p:nvSpPr>
            <p:spPr bwMode="auto">
              <a:xfrm>
                <a:off x="2760" y="1610"/>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7" name="Rectangle 250"/>
              <p:cNvSpPr>
                <a:spLocks noChangeArrowheads="1"/>
              </p:cNvSpPr>
              <p:nvPr/>
            </p:nvSpPr>
            <p:spPr bwMode="auto">
              <a:xfrm>
                <a:off x="2760" y="1605"/>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8" name="Rectangle 251"/>
              <p:cNvSpPr>
                <a:spLocks noChangeArrowheads="1"/>
              </p:cNvSpPr>
              <p:nvPr/>
            </p:nvSpPr>
            <p:spPr bwMode="auto">
              <a:xfrm>
                <a:off x="2760" y="1605"/>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9" name="Oval 252"/>
              <p:cNvSpPr>
                <a:spLocks noChangeArrowheads="1"/>
              </p:cNvSpPr>
              <p:nvPr/>
            </p:nvSpPr>
            <p:spPr bwMode="auto">
              <a:xfrm>
                <a:off x="2760" y="1579"/>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40" name="Rectangle 253"/>
              <p:cNvSpPr>
                <a:spLocks noChangeArrowheads="1"/>
              </p:cNvSpPr>
              <p:nvPr/>
            </p:nvSpPr>
            <p:spPr bwMode="auto">
              <a:xfrm>
                <a:off x="3164" y="2402"/>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1" name="Rectangle 254"/>
              <p:cNvSpPr>
                <a:spLocks noChangeArrowheads="1"/>
              </p:cNvSpPr>
              <p:nvPr/>
            </p:nvSpPr>
            <p:spPr bwMode="auto">
              <a:xfrm>
                <a:off x="3164" y="2455"/>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2" name="Rectangle 255"/>
              <p:cNvSpPr>
                <a:spLocks noChangeArrowheads="1"/>
              </p:cNvSpPr>
              <p:nvPr/>
            </p:nvSpPr>
            <p:spPr bwMode="auto">
              <a:xfrm>
                <a:off x="3159" y="2406"/>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3" name="Rectangle 256"/>
              <p:cNvSpPr>
                <a:spLocks noChangeArrowheads="1"/>
              </p:cNvSpPr>
              <p:nvPr/>
            </p:nvSpPr>
            <p:spPr bwMode="auto">
              <a:xfrm>
                <a:off x="3159" y="2450"/>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4" name="Rectangle 257"/>
              <p:cNvSpPr>
                <a:spLocks noChangeArrowheads="1"/>
              </p:cNvSpPr>
              <p:nvPr/>
            </p:nvSpPr>
            <p:spPr bwMode="auto">
              <a:xfrm>
                <a:off x="3155" y="2411"/>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5" name="Rectangle 258"/>
              <p:cNvSpPr>
                <a:spLocks noChangeArrowheads="1"/>
              </p:cNvSpPr>
              <p:nvPr/>
            </p:nvSpPr>
            <p:spPr bwMode="auto">
              <a:xfrm>
                <a:off x="3155" y="2446"/>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6" name="Rectangle 259"/>
              <p:cNvSpPr>
                <a:spLocks noChangeArrowheads="1"/>
              </p:cNvSpPr>
              <p:nvPr/>
            </p:nvSpPr>
            <p:spPr bwMode="auto">
              <a:xfrm>
                <a:off x="3151" y="2415"/>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7" name="Rectangle 260"/>
              <p:cNvSpPr>
                <a:spLocks noChangeArrowheads="1"/>
              </p:cNvSpPr>
              <p:nvPr/>
            </p:nvSpPr>
            <p:spPr bwMode="auto">
              <a:xfrm>
                <a:off x="3151" y="2441"/>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8" name="Rectangle 261"/>
              <p:cNvSpPr>
                <a:spLocks noChangeArrowheads="1"/>
              </p:cNvSpPr>
              <p:nvPr/>
            </p:nvSpPr>
            <p:spPr bwMode="auto">
              <a:xfrm>
                <a:off x="3146" y="241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9" name="Rectangle 262"/>
              <p:cNvSpPr>
                <a:spLocks noChangeArrowheads="1"/>
              </p:cNvSpPr>
              <p:nvPr/>
            </p:nvSpPr>
            <p:spPr bwMode="auto">
              <a:xfrm>
                <a:off x="3146" y="2433"/>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0" name="Rectangle 263"/>
              <p:cNvSpPr>
                <a:spLocks noChangeArrowheads="1"/>
              </p:cNvSpPr>
              <p:nvPr/>
            </p:nvSpPr>
            <p:spPr bwMode="auto">
              <a:xfrm>
                <a:off x="3146" y="2428"/>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1" name="Rectangle 264"/>
              <p:cNvSpPr>
                <a:spLocks noChangeArrowheads="1"/>
              </p:cNvSpPr>
              <p:nvPr/>
            </p:nvSpPr>
            <p:spPr bwMode="auto">
              <a:xfrm>
                <a:off x="3146" y="2428"/>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2" name="Oval 265"/>
              <p:cNvSpPr>
                <a:spLocks noChangeArrowheads="1"/>
              </p:cNvSpPr>
              <p:nvPr/>
            </p:nvSpPr>
            <p:spPr bwMode="auto">
              <a:xfrm>
                <a:off x="3146" y="2402"/>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53" name="Rectangle 266"/>
              <p:cNvSpPr>
                <a:spLocks noChangeArrowheads="1"/>
              </p:cNvSpPr>
              <p:nvPr/>
            </p:nvSpPr>
            <p:spPr bwMode="auto">
              <a:xfrm>
                <a:off x="3625" y="2032"/>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4" name="Rectangle 267"/>
              <p:cNvSpPr>
                <a:spLocks noChangeArrowheads="1"/>
              </p:cNvSpPr>
              <p:nvPr/>
            </p:nvSpPr>
            <p:spPr bwMode="auto">
              <a:xfrm>
                <a:off x="3625" y="2085"/>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5" name="Rectangle 268"/>
              <p:cNvSpPr>
                <a:spLocks noChangeArrowheads="1"/>
              </p:cNvSpPr>
              <p:nvPr/>
            </p:nvSpPr>
            <p:spPr bwMode="auto">
              <a:xfrm>
                <a:off x="3621" y="2036"/>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6" name="Rectangle 269"/>
              <p:cNvSpPr>
                <a:spLocks noChangeArrowheads="1"/>
              </p:cNvSpPr>
              <p:nvPr/>
            </p:nvSpPr>
            <p:spPr bwMode="auto">
              <a:xfrm>
                <a:off x="3621" y="2081"/>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7" name="Rectangle 270"/>
              <p:cNvSpPr>
                <a:spLocks noChangeArrowheads="1"/>
              </p:cNvSpPr>
              <p:nvPr/>
            </p:nvSpPr>
            <p:spPr bwMode="auto">
              <a:xfrm>
                <a:off x="3616" y="2041"/>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8" name="Rectangle 271"/>
              <p:cNvSpPr>
                <a:spLocks noChangeArrowheads="1"/>
              </p:cNvSpPr>
              <p:nvPr/>
            </p:nvSpPr>
            <p:spPr bwMode="auto">
              <a:xfrm>
                <a:off x="3616" y="2076"/>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9" name="Rectangle 272"/>
              <p:cNvSpPr>
                <a:spLocks noChangeArrowheads="1"/>
              </p:cNvSpPr>
              <p:nvPr/>
            </p:nvSpPr>
            <p:spPr bwMode="auto">
              <a:xfrm>
                <a:off x="3612" y="2045"/>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0" name="Rectangle 273"/>
              <p:cNvSpPr>
                <a:spLocks noChangeArrowheads="1"/>
              </p:cNvSpPr>
              <p:nvPr/>
            </p:nvSpPr>
            <p:spPr bwMode="auto">
              <a:xfrm>
                <a:off x="3612" y="2072"/>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1" name="Rectangle 274"/>
              <p:cNvSpPr>
                <a:spLocks noChangeArrowheads="1"/>
              </p:cNvSpPr>
              <p:nvPr/>
            </p:nvSpPr>
            <p:spPr bwMode="auto">
              <a:xfrm>
                <a:off x="3608" y="2050"/>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2" name="Rectangle 275"/>
              <p:cNvSpPr>
                <a:spLocks noChangeArrowheads="1"/>
              </p:cNvSpPr>
              <p:nvPr/>
            </p:nvSpPr>
            <p:spPr bwMode="auto">
              <a:xfrm>
                <a:off x="3608" y="2063"/>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3" name="Rectangle 276"/>
              <p:cNvSpPr>
                <a:spLocks noChangeArrowheads="1"/>
              </p:cNvSpPr>
              <p:nvPr/>
            </p:nvSpPr>
            <p:spPr bwMode="auto">
              <a:xfrm>
                <a:off x="3608" y="2059"/>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4" name="Rectangle 277"/>
              <p:cNvSpPr>
                <a:spLocks noChangeArrowheads="1"/>
              </p:cNvSpPr>
              <p:nvPr/>
            </p:nvSpPr>
            <p:spPr bwMode="auto">
              <a:xfrm>
                <a:off x="3608" y="2059"/>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5" name="Oval 278"/>
              <p:cNvSpPr>
                <a:spLocks noChangeArrowheads="1"/>
              </p:cNvSpPr>
              <p:nvPr/>
            </p:nvSpPr>
            <p:spPr bwMode="auto">
              <a:xfrm>
                <a:off x="3608" y="2032"/>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66" name="Rectangle 279"/>
              <p:cNvSpPr>
                <a:spLocks noChangeArrowheads="1"/>
              </p:cNvSpPr>
              <p:nvPr/>
            </p:nvSpPr>
            <p:spPr bwMode="auto">
              <a:xfrm>
                <a:off x="1767" y="139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7" name="Rectangle 280"/>
              <p:cNvSpPr>
                <a:spLocks noChangeArrowheads="1"/>
              </p:cNvSpPr>
              <p:nvPr/>
            </p:nvSpPr>
            <p:spPr bwMode="auto">
              <a:xfrm>
                <a:off x="1767" y="1447"/>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8" name="Rectangle 281"/>
              <p:cNvSpPr>
                <a:spLocks noChangeArrowheads="1"/>
              </p:cNvSpPr>
              <p:nvPr/>
            </p:nvSpPr>
            <p:spPr bwMode="auto">
              <a:xfrm>
                <a:off x="1762" y="1398"/>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9" name="Rectangle 282"/>
              <p:cNvSpPr>
                <a:spLocks noChangeArrowheads="1"/>
              </p:cNvSpPr>
              <p:nvPr/>
            </p:nvSpPr>
            <p:spPr bwMode="auto">
              <a:xfrm>
                <a:off x="1762" y="1442"/>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0" name="Rectangle 283"/>
              <p:cNvSpPr>
                <a:spLocks noChangeArrowheads="1"/>
              </p:cNvSpPr>
              <p:nvPr/>
            </p:nvSpPr>
            <p:spPr bwMode="auto">
              <a:xfrm>
                <a:off x="1758" y="1403"/>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1" name="Rectangle 284"/>
              <p:cNvSpPr>
                <a:spLocks noChangeArrowheads="1"/>
              </p:cNvSpPr>
              <p:nvPr/>
            </p:nvSpPr>
            <p:spPr bwMode="auto">
              <a:xfrm>
                <a:off x="1758" y="1438"/>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2" name="Rectangle 285"/>
              <p:cNvSpPr>
                <a:spLocks noChangeArrowheads="1"/>
              </p:cNvSpPr>
              <p:nvPr/>
            </p:nvSpPr>
            <p:spPr bwMode="auto">
              <a:xfrm>
                <a:off x="1754" y="1407"/>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3" name="Rectangle 286"/>
              <p:cNvSpPr>
                <a:spLocks noChangeArrowheads="1"/>
              </p:cNvSpPr>
              <p:nvPr/>
            </p:nvSpPr>
            <p:spPr bwMode="auto">
              <a:xfrm>
                <a:off x="1754" y="1433"/>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4" name="Rectangle 287"/>
              <p:cNvSpPr>
                <a:spLocks noChangeArrowheads="1"/>
              </p:cNvSpPr>
              <p:nvPr/>
            </p:nvSpPr>
            <p:spPr bwMode="auto">
              <a:xfrm>
                <a:off x="1749" y="141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5" name="Rectangle 288"/>
              <p:cNvSpPr>
                <a:spLocks noChangeArrowheads="1"/>
              </p:cNvSpPr>
              <p:nvPr/>
            </p:nvSpPr>
            <p:spPr bwMode="auto">
              <a:xfrm>
                <a:off x="1749" y="1425"/>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6" name="Rectangle 289"/>
              <p:cNvSpPr>
                <a:spLocks noChangeArrowheads="1"/>
              </p:cNvSpPr>
              <p:nvPr/>
            </p:nvSpPr>
            <p:spPr bwMode="auto">
              <a:xfrm>
                <a:off x="1749" y="1420"/>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7" name="Rectangle 290"/>
              <p:cNvSpPr>
                <a:spLocks noChangeArrowheads="1"/>
              </p:cNvSpPr>
              <p:nvPr/>
            </p:nvSpPr>
            <p:spPr bwMode="auto">
              <a:xfrm>
                <a:off x="1749" y="1420"/>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8" name="Oval 291"/>
              <p:cNvSpPr>
                <a:spLocks noChangeArrowheads="1"/>
              </p:cNvSpPr>
              <p:nvPr/>
            </p:nvSpPr>
            <p:spPr bwMode="auto">
              <a:xfrm>
                <a:off x="1749" y="1394"/>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79" name="Rectangle 292"/>
              <p:cNvSpPr>
                <a:spLocks noChangeArrowheads="1"/>
              </p:cNvSpPr>
              <p:nvPr/>
            </p:nvSpPr>
            <p:spPr bwMode="auto">
              <a:xfrm>
                <a:off x="3212" y="2199"/>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0" name="Rectangle 293"/>
              <p:cNvSpPr>
                <a:spLocks noChangeArrowheads="1"/>
              </p:cNvSpPr>
              <p:nvPr/>
            </p:nvSpPr>
            <p:spPr bwMode="auto">
              <a:xfrm>
                <a:off x="3212" y="2252"/>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1" name="Rectangle 294"/>
              <p:cNvSpPr>
                <a:spLocks noChangeArrowheads="1"/>
              </p:cNvSpPr>
              <p:nvPr/>
            </p:nvSpPr>
            <p:spPr bwMode="auto">
              <a:xfrm>
                <a:off x="3208" y="2204"/>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2" name="Rectangle 295"/>
              <p:cNvSpPr>
                <a:spLocks noChangeArrowheads="1"/>
              </p:cNvSpPr>
              <p:nvPr/>
            </p:nvSpPr>
            <p:spPr bwMode="auto">
              <a:xfrm>
                <a:off x="3208" y="224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3" name="Rectangle 296"/>
              <p:cNvSpPr>
                <a:spLocks noChangeArrowheads="1"/>
              </p:cNvSpPr>
              <p:nvPr/>
            </p:nvSpPr>
            <p:spPr bwMode="auto">
              <a:xfrm>
                <a:off x="3203" y="2208"/>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4" name="Rectangle 297"/>
              <p:cNvSpPr>
                <a:spLocks noChangeArrowheads="1"/>
              </p:cNvSpPr>
              <p:nvPr/>
            </p:nvSpPr>
            <p:spPr bwMode="auto">
              <a:xfrm>
                <a:off x="3203" y="2243"/>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5" name="Rectangle 298"/>
              <p:cNvSpPr>
                <a:spLocks noChangeArrowheads="1"/>
              </p:cNvSpPr>
              <p:nvPr/>
            </p:nvSpPr>
            <p:spPr bwMode="auto">
              <a:xfrm>
                <a:off x="3199" y="2213"/>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6" name="Rectangle 299"/>
              <p:cNvSpPr>
                <a:spLocks noChangeArrowheads="1"/>
              </p:cNvSpPr>
              <p:nvPr/>
            </p:nvSpPr>
            <p:spPr bwMode="auto">
              <a:xfrm>
                <a:off x="3199" y="2239"/>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7" name="Rectangle 300"/>
              <p:cNvSpPr>
                <a:spLocks noChangeArrowheads="1"/>
              </p:cNvSpPr>
              <p:nvPr/>
            </p:nvSpPr>
            <p:spPr bwMode="auto">
              <a:xfrm>
                <a:off x="3195" y="221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8" name="Rectangle 301"/>
              <p:cNvSpPr>
                <a:spLocks noChangeArrowheads="1"/>
              </p:cNvSpPr>
              <p:nvPr/>
            </p:nvSpPr>
            <p:spPr bwMode="auto">
              <a:xfrm>
                <a:off x="3195" y="2230"/>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9" name="Rectangle 302"/>
              <p:cNvSpPr>
                <a:spLocks noChangeArrowheads="1"/>
              </p:cNvSpPr>
              <p:nvPr/>
            </p:nvSpPr>
            <p:spPr bwMode="auto">
              <a:xfrm>
                <a:off x="3195" y="222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0" name="Rectangle 303"/>
              <p:cNvSpPr>
                <a:spLocks noChangeArrowheads="1"/>
              </p:cNvSpPr>
              <p:nvPr/>
            </p:nvSpPr>
            <p:spPr bwMode="auto">
              <a:xfrm>
                <a:off x="3195" y="222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1" name="Oval 304"/>
              <p:cNvSpPr>
                <a:spLocks noChangeArrowheads="1"/>
              </p:cNvSpPr>
              <p:nvPr/>
            </p:nvSpPr>
            <p:spPr bwMode="auto">
              <a:xfrm>
                <a:off x="3195" y="2199"/>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92" name="Rectangle 305"/>
              <p:cNvSpPr>
                <a:spLocks noChangeArrowheads="1"/>
              </p:cNvSpPr>
              <p:nvPr/>
            </p:nvSpPr>
            <p:spPr bwMode="auto">
              <a:xfrm>
                <a:off x="3643" y="2199"/>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3" name="Rectangle 306"/>
              <p:cNvSpPr>
                <a:spLocks noChangeArrowheads="1"/>
              </p:cNvSpPr>
              <p:nvPr/>
            </p:nvSpPr>
            <p:spPr bwMode="auto">
              <a:xfrm>
                <a:off x="3643" y="2252"/>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4" name="Rectangle 307"/>
              <p:cNvSpPr>
                <a:spLocks noChangeArrowheads="1"/>
              </p:cNvSpPr>
              <p:nvPr/>
            </p:nvSpPr>
            <p:spPr bwMode="auto">
              <a:xfrm>
                <a:off x="3638" y="2204"/>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5" name="Rectangle 308"/>
              <p:cNvSpPr>
                <a:spLocks noChangeArrowheads="1"/>
              </p:cNvSpPr>
              <p:nvPr/>
            </p:nvSpPr>
            <p:spPr bwMode="auto">
              <a:xfrm>
                <a:off x="3638" y="224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6" name="Rectangle 309"/>
              <p:cNvSpPr>
                <a:spLocks noChangeArrowheads="1"/>
              </p:cNvSpPr>
              <p:nvPr/>
            </p:nvSpPr>
            <p:spPr bwMode="auto">
              <a:xfrm>
                <a:off x="3634" y="2208"/>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7" name="Rectangle 310"/>
              <p:cNvSpPr>
                <a:spLocks noChangeArrowheads="1"/>
              </p:cNvSpPr>
              <p:nvPr/>
            </p:nvSpPr>
            <p:spPr bwMode="auto">
              <a:xfrm>
                <a:off x="3634" y="2243"/>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8" name="Rectangle 311"/>
              <p:cNvSpPr>
                <a:spLocks noChangeArrowheads="1"/>
              </p:cNvSpPr>
              <p:nvPr/>
            </p:nvSpPr>
            <p:spPr bwMode="auto">
              <a:xfrm>
                <a:off x="3630" y="2213"/>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9" name="Rectangle 312"/>
              <p:cNvSpPr>
                <a:spLocks noChangeArrowheads="1"/>
              </p:cNvSpPr>
              <p:nvPr/>
            </p:nvSpPr>
            <p:spPr bwMode="auto">
              <a:xfrm>
                <a:off x="3630" y="2239"/>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0" name="Rectangle 313"/>
              <p:cNvSpPr>
                <a:spLocks noChangeArrowheads="1"/>
              </p:cNvSpPr>
              <p:nvPr/>
            </p:nvSpPr>
            <p:spPr bwMode="auto">
              <a:xfrm>
                <a:off x="3625" y="221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1" name="Rectangle 314"/>
              <p:cNvSpPr>
                <a:spLocks noChangeArrowheads="1"/>
              </p:cNvSpPr>
              <p:nvPr/>
            </p:nvSpPr>
            <p:spPr bwMode="auto">
              <a:xfrm>
                <a:off x="3625" y="2230"/>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2" name="Rectangle 315"/>
              <p:cNvSpPr>
                <a:spLocks noChangeArrowheads="1"/>
              </p:cNvSpPr>
              <p:nvPr/>
            </p:nvSpPr>
            <p:spPr bwMode="auto">
              <a:xfrm>
                <a:off x="3625" y="222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3" name="Rectangle 316"/>
              <p:cNvSpPr>
                <a:spLocks noChangeArrowheads="1"/>
              </p:cNvSpPr>
              <p:nvPr/>
            </p:nvSpPr>
            <p:spPr bwMode="auto">
              <a:xfrm>
                <a:off x="3625" y="222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4" name="Oval 317"/>
              <p:cNvSpPr>
                <a:spLocks noChangeArrowheads="1"/>
              </p:cNvSpPr>
              <p:nvPr/>
            </p:nvSpPr>
            <p:spPr bwMode="auto">
              <a:xfrm>
                <a:off x="3625" y="2199"/>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05" name="Rectangle 318"/>
              <p:cNvSpPr>
                <a:spLocks noChangeArrowheads="1"/>
              </p:cNvSpPr>
              <p:nvPr/>
            </p:nvSpPr>
            <p:spPr bwMode="auto">
              <a:xfrm>
                <a:off x="958" y="2556"/>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6" name="Rectangle 319"/>
              <p:cNvSpPr>
                <a:spLocks noChangeArrowheads="1"/>
              </p:cNvSpPr>
              <p:nvPr/>
            </p:nvSpPr>
            <p:spPr bwMode="auto">
              <a:xfrm>
                <a:off x="958" y="260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7" name="Rectangle 320"/>
              <p:cNvSpPr>
                <a:spLocks noChangeArrowheads="1"/>
              </p:cNvSpPr>
              <p:nvPr/>
            </p:nvSpPr>
            <p:spPr bwMode="auto">
              <a:xfrm>
                <a:off x="954" y="2560"/>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8" name="Rectangle 321"/>
              <p:cNvSpPr>
                <a:spLocks noChangeArrowheads="1"/>
              </p:cNvSpPr>
              <p:nvPr/>
            </p:nvSpPr>
            <p:spPr bwMode="auto">
              <a:xfrm>
                <a:off x="954" y="2604"/>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9" name="Rectangle 322"/>
              <p:cNvSpPr>
                <a:spLocks noChangeArrowheads="1"/>
              </p:cNvSpPr>
              <p:nvPr/>
            </p:nvSpPr>
            <p:spPr bwMode="auto">
              <a:xfrm>
                <a:off x="950" y="2565"/>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0" name="Rectangle 323"/>
              <p:cNvSpPr>
                <a:spLocks noChangeArrowheads="1"/>
              </p:cNvSpPr>
              <p:nvPr/>
            </p:nvSpPr>
            <p:spPr bwMode="auto">
              <a:xfrm>
                <a:off x="950" y="2600"/>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1" name="Rectangle 324"/>
              <p:cNvSpPr>
                <a:spLocks noChangeArrowheads="1"/>
              </p:cNvSpPr>
              <p:nvPr/>
            </p:nvSpPr>
            <p:spPr bwMode="auto">
              <a:xfrm>
                <a:off x="945" y="2569"/>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2" name="Rectangle 325"/>
              <p:cNvSpPr>
                <a:spLocks noChangeArrowheads="1"/>
              </p:cNvSpPr>
              <p:nvPr/>
            </p:nvSpPr>
            <p:spPr bwMode="auto">
              <a:xfrm>
                <a:off x="945" y="2596"/>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3" name="Rectangle 326"/>
              <p:cNvSpPr>
                <a:spLocks noChangeArrowheads="1"/>
              </p:cNvSpPr>
              <p:nvPr/>
            </p:nvSpPr>
            <p:spPr bwMode="auto">
              <a:xfrm>
                <a:off x="941" y="2574"/>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4" name="Rectangle 327"/>
              <p:cNvSpPr>
                <a:spLocks noChangeArrowheads="1"/>
              </p:cNvSpPr>
              <p:nvPr/>
            </p:nvSpPr>
            <p:spPr bwMode="auto">
              <a:xfrm>
                <a:off x="941" y="258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5" name="Rectangle 328"/>
              <p:cNvSpPr>
                <a:spLocks noChangeArrowheads="1"/>
              </p:cNvSpPr>
              <p:nvPr/>
            </p:nvSpPr>
            <p:spPr bwMode="auto">
              <a:xfrm>
                <a:off x="941" y="2582"/>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6" name="Rectangle 329"/>
              <p:cNvSpPr>
                <a:spLocks noChangeArrowheads="1"/>
              </p:cNvSpPr>
              <p:nvPr/>
            </p:nvSpPr>
            <p:spPr bwMode="auto">
              <a:xfrm>
                <a:off x="941" y="2582"/>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7" name="Oval 330"/>
              <p:cNvSpPr>
                <a:spLocks noChangeArrowheads="1"/>
              </p:cNvSpPr>
              <p:nvPr/>
            </p:nvSpPr>
            <p:spPr bwMode="auto">
              <a:xfrm>
                <a:off x="941" y="2556"/>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18" name="Rectangle 331"/>
              <p:cNvSpPr>
                <a:spLocks noChangeArrowheads="1"/>
              </p:cNvSpPr>
              <p:nvPr/>
            </p:nvSpPr>
            <p:spPr bwMode="auto">
              <a:xfrm>
                <a:off x="1903" y="1103"/>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9" name="Rectangle 332"/>
              <p:cNvSpPr>
                <a:spLocks noChangeArrowheads="1"/>
              </p:cNvSpPr>
              <p:nvPr/>
            </p:nvSpPr>
            <p:spPr bwMode="auto">
              <a:xfrm>
                <a:off x="1903" y="1156"/>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0" name="Rectangle 333"/>
              <p:cNvSpPr>
                <a:spLocks noChangeArrowheads="1"/>
              </p:cNvSpPr>
              <p:nvPr/>
            </p:nvSpPr>
            <p:spPr bwMode="auto">
              <a:xfrm>
                <a:off x="1899" y="1108"/>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1" name="Rectangle 334"/>
              <p:cNvSpPr>
                <a:spLocks noChangeArrowheads="1"/>
              </p:cNvSpPr>
              <p:nvPr/>
            </p:nvSpPr>
            <p:spPr bwMode="auto">
              <a:xfrm>
                <a:off x="1899" y="1152"/>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2" name="Rectangle 335"/>
              <p:cNvSpPr>
                <a:spLocks noChangeArrowheads="1"/>
              </p:cNvSpPr>
              <p:nvPr/>
            </p:nvSpPr>
            <p:spPr bwMode="auto">
              <a:xfrm>
                <a:off x="1894" y="1112"/>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3" name="Rectangle 336"/>
              <p:cNvSpPr>
                <a:spLocks noChangeArrowheads="1"/>
              </p:cNvSpPr>
              <p:nvPr/>
            </p:nvSpPr>
            <p:spPr bwMode="auto">
              <a:xfrm>
                <a:off x="1894" y="1147"/>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4" name="Rectangle 337"/>
              <p:cNvSpPr>
                <a:spLocks noChangeArrowheads="1"/>
              </p:cNvSpPr>
              <p:nvPr/>
            </p:nvSpPr>
            <p:spPr bwMode="auto">
              <a:xfrm>
                <a:off x="1890" y="1117"/>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5" name="Rectangle 338"/>
              <p:cNvSpPr>
                <a:spLocks noChangeArrowheads="1"/>
              </p:cNvSpPr>
              <p:nvPr/>
            </p:nvSpPr>
            <p:spPr bwMode="auto">
              <a:xfrm>
                <a:off x="1890" y="1143"/>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6" name="Rectangle 339"/>
              <p:cNvSpPr>
                <a:spLocks noChangeArrowheads="1"/>
              </p:cNvSpPr>
              <p:nvPr/>
            </p:nvSpPr>
            <p:spPr bwMode="auto">
              <a:xfrm>
                <a:off x="1885" y="112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7" name="Rectangle 340"/>
              <p:cNvSpPr>
                <a:spLocks noChangeArrowheads="1"/>
              </p:cNvSpPr>
              <p:nvPr/>
            </p:nvSpPr>
            <p:spPr bwMode="auto">
              <a:xfrm>
                <a:off x="1885" y="113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8" name="Rectangle 341"/>
              <p:cNvSpPr>
                <a:spLocks noChangeArrowheads="1"/>
              </p:cNvSpPr>
              <p:nvPr/>
            </p:nvSpPr>
            <p:spPr bwMode="auto">
              <a:xfrm>
                <a:off x="1885" y="113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9" name="Rectangle 342"/>
              <p:cNvSpPr>
                <a:spLocks noChangeArrowheads="1"/>
              </p:cNvSpPr>
              <p:nvPr/>
            </p:nvSpPr>
            <p:spPr bwMode="auto">
              <a:xfrm>
                <a:off x="1885" y="113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0" name="Oval 343"/>
              <p:cNvSpPr>
                <a:spLocks noChangeArrowheads="1"/>
              </p:cNvSpPr>
              <p:nvPr/>
            </p:nvSpPr>
            <p:spPr bwMode="auto">
              <a:xfrm>
                <a:off x="1885" y="1103"/>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31" name="Rectangle 344"/>
              <p:cNvSpPr>
                <a:spLocks noChangeArrowheads="1"/>
              </p:cNvSpPr>
              <p:nvPr/>
            </p:nvSpPr>
            <p:spPr bwMode="auto">
              <a:xfrm>
                <a:off x="2237" y="2824"/>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2" name="Rectangle 345"/>
              <p:cNvSpPr>
                <a:spLocks noChangeArrowheads="1"/>
              </p:cNvSpPr>
              <p:nvPr/>
            </p:nvSpPr>
            <p:spPr bwMode="auto">
              <a:xfrm>
                <a:off x="2237" y="2877"/>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3" name="Rectangle 346"/>
              <p:cNvSpPr>
                <a:spLocks noChangeArrowheads="1"/>
              </p:cNvSpPr>
              <p:nvPr/>
            </p:nvSpPr>
            <p:spPr bwMode="auto">
              <a:xfrm>
                <a:off x="2232" y="2829"/>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4" name="Rectangle 347"/>
              <p:cNvSpPr>
                <a:spLocks noChangeArrowheads="1"/>
              </p:cNvSpPr>
              <p:nvPr/>
            </p:nvSpPr>
            <p:spPr bwMode="auto">
              <a:xfrm>
                <a:off x="2232" y="287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5" name="Rectangle 348"/>
              <p:cNvSpPr>
                <a:spLocks noChangeArrowheads="1"/>
              </p:cNvSpPr>
              <p:nvPr/>
            </p:nvSpPr>
            <p:spPr bwMode="auto">
              <a:xfrm>
                <a:off x="2228" y="2833"/>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6" name="Rectangle 349"/>
              <p:cNvSpPr>
                <a:spLocks noChangeArrowheads="1"/>
              </p:cNvSpPr>
              <p:nvPr/>
            </p:nvSpPr>
            <p:spPr bwMode="auto">
              <a:xfrm>
                <a:off x="2228" y="2868"/>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7" name="Rectangle 350"/>
              <p:cNvSpPr>
                <a:spLocks noChangeArrowheads="1"/>
              </p:cNvSpPr>
              <p:nvPr/>
            </p:nvSpPr>
            <p:spPr bwMode="auto">
              <a:xfrm>
                <a:off x="2224" y="2838"/>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8" name="Rectangle 351"/>
              <p:cNvSpPr>
                <a:spLocks noChangeArrowheads="1"/>
              </p:cNvSpPr>
              <p:nvPr/>
            </p:nvSpPr>
            <p:spPr bwMode="auto">
              <a:xfrm>
                <a:off x="2224" y="2864"/>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9" name="Rectangle 352"/>
              <p:cNvSpPr>
                <a:spLocks noChangeArrowheads="1"/>
              </p:cNvSpPr>
              <p:nvPr/>
            </p:nvSpPr>
            <p:spPr bwMode="auto">
              <a:xfrm>
                <a:off x="2219" y="2842"/>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0" name="Rectangle 353"/>
              <p:cNvSpPr>
                <a:spLocks noChangeArrowheads="1"/>
              </p:cNvSpPr>
              <p:nvPr/>
            </p:nvSpPr>
            <p:spPr bwMode="auto">
              <a:xfrm>
                <a:off x="2219" y="2855"/>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1" name="Rectangle 354"/>
              <p:cNvSpPr>
                <a:spLocks noChangeArrowheads="1"/>
              </p:cNvSpPr>
              <p:nvPr/>
            </p:nvSpPr>
            <p:spPr bwMode="auto">
              <a:xfrm>
                <a:off x="2219" y="2851"/>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2" name="Rectangle 355"/>
              <p:cNvSpPr>
                <a:spLocks noChangeArrowheads="1"/>
              </p:cNvSpPr>
              <p:nvPr/>
            </p:nvSpPr>
            <p:spPr bwMode="auto">
              <a:xfrm>
                <a:off x="2219" y="2851"/>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3" name="Oval 356"/>
              <p:cNvSpPr>
                <a:spLocks noChangeArrowheads="1"/>
              </p:cNvSpPr>
              <p:nvPr/>
            </p:nvSpPr>
            <p:spPr bwMode="auto">
              <a:xfrm>
                <a:off x="2219" y="2824"/>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44" name="Rectangle 357"/>
              <p:cNvSpPr>
                <a:spLocks noChangeArrowheads="1"/>
              </p:cNvSpPr>
              <p:nvPr/>
            </p:nvSpPr>
            <p:spPr bwMode="auto">
              <a:xfrm>
                <a:off x="2808" y="1865"/>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5" name="Rectangle 358"/>
              <p:cNvSpPr>
                <a:spLocks noChangeArrowheads="1"/>
              </p:cNvSpPr>
              <p:nvPr/>
            </p:nvSpPr>
            <p:spPr bwMode="auto">
              <a:xfrm>
                <a:off x="2808" y="1918"/>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6" name="Rectangle 359"/>
              <p:cNvSpPr>
                <a:spLocks noChangeArrowheads="1"/>
              </p:cNvSpPr>
              <p:nvPr/>
            </p:nvSpPr>
            <p:spPr bwMode="auto">
              <a:xfrm>
                <a:off x="2804" y="1869"/>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7" name="Rectangle 360"/>
              <p:cNvSpPr>
                <a:spLocks noChangeArrowheads="1"/>
              </p:cNvSpPr>
              <p:nvPr/>
            </p:nvSpPr>
            <p:spPr bwMode="auto">
              <a:xfrm>
                <a:off x="2804" y="1913"/>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8" name="Rectangle 361"/>
              <p:cNvSpPr>
                <a:spLocks noChangeArrowheads="1"/>
              </p:cNvSpPr>
              <p:nvPr/>
            </p:nvSpPr>
            <p:spPr bwMode="auto">
              <a:xfrm>
                <a:off x="2799" y="1874"/>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9" name="Rectangle 362"/>
              <p:cNvSpPr>
                <a:spLocks noChangeArrowheads="1"/>
              </p:cNvSpPr>
              <p:nvPr/>
            </p:nvSpPr>
            <p:spPr bwMode="auto">
              <a:xfrm>
                <a:off x="2799" y="1909"/>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0" name="Rectangle 363"/>
              <p:cNvSpPr>
                <a:spLocks noChangeArrowheads="1"/>
              </p:cNvSpPr>
              <p:nvPr/>
            </p:nvSpPr>
            <p:spPr bwMode="auto">
              <a:xfrm>
                <a:off x="2795" y="1878"/>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1" name="Rectangle 364"/>
              <p:cNvSpPr>
                <a:spLocks noChangeArrowheads="1"/>
              </p:cNvSpPr>
              <p:nvPr/>
            </p:nvSpPr>
            <p:spPr bwMode="auto">
              <a:xfrm>
                <a:off x="2795" y="1904"/>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2" name="Rectangle 365"/>
              <p:cNvSpPr>
                <a:spLocks noChangeArrowheads="1"/>
              </p:cNvSpPr>
              <p:nvPr/>
            </p:nvSpPr>
            <p:spPr bwMode="auto">
              <a:xfrm>
                <a:off x="2790" y="1882"/>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3" name="Rectangle 366"/>
              <p:cNvSpPr>
                <a:spLocks noChangeArrowheads="1"/>
              </p:cNvSpPr>
              <p:nvPr/>
            </p:nvSpPr>
            <p:spPr bwMode="auto">
              <a:xfrm>
                <a:off x="2790" y="1896"/>
                <a:ext cx="58"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4" name="Rectangle 367"/>
              <p:cNvSpPr>
                <a:spLocks noChangeArrowheads="1"/>
              </p:cNvSpPr>
              <p:nvPr/>
            </p:nvSpPr>
            <p:spPr bwMode="auto">
              <a:xfrm>
                <a:off x="2790" y="1891"/>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5" name="Rectangle 368"/>
              <p:cNvSpPr>
                <a:spLocks noChangeArrowheads="1"/>
              </p:cNvSpPr>
              <p:nvPr/>
            </p:nvSpPr>
            <p:spPr bwMode="auto">
              <a:xfrm>
                <a:off x="2790" y="1891"/>
                <a:ext cx="5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6" name="Oval 369"/>
              <p:cNvSpPr>
                <a:spLocks noChangeArrowheads="1"/>
              </p:cNvSpPr>
              <p:nvPr/>
            </p:nvSpPr>
            <p:spPr bwMode="auto">
              <a:xfrm>
                <a:off x="2790" y="1865"/>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57" name="Rectangle 370"/>
              <p:cNvSpPr>
                <a:spLocks noChangeArrowheads="1"/>
              </p:cNvSpPr>
              <p:nvPr/>
            </p:nvSpPr>
            <p:spPr bwMode="auto">
              <a:xfrm>
                <a:off x="3124" y="2336"/>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8" name="Rectangle 371"/>
              <p:cNvSpPr>
                <a:spLocks noChangeArrowheads="1"/>
              </p:cNvSpPr>
              <p:nvPr/>
            </p:nvSpPr>
            <p:spPr bwMode="auto">
              <a:xfrm>
                <a:off x="3124" y="238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9" name="Rectangle 372"/>
              <p:cNvSpPr>
                <a:spLocks noChangeArrowheads="1"/>
              </p:cNvSpPr>
              <p:nvPr/>
            </p:nvSpPr>
            <p:spPr bwMode="auto">
              <a:xfrm>
                <a:off x="3120" y="2340"/>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0" name="Rectangle 373"/>
              <p:cNvSpPr>
                <a:spLocks noChangeArrowheads="1"/>
              </p:cNvSpPr>
              <p:nvPr/>
            </p:nvSpPr>
            <p:spPr bwMode="auto">
              <a:xfrm>
                <a:off x="3120" y="2384"/>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1" name="Rectangle 374"/>
              <p:cNvSpPr>
                <a:spLocks noChangeArrowheads="1"/>
              </p:cNvSpPr>
              <p:nvPr/>
            </p:nvSpPr>
            <p:spPr bwMode="auto">
              <a:xfrm>
                <a:off x="3116" y="2345"/>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2" name="Rectangle 375"/>
              <p:cNvSpPr>
                <a:spLocks noChangeArrowheads="1"/>
              </p:cNvSpPr>
              <p:nvPr/>
            </p:nvSpPr>
            <p:spPr bwMode="auto">
              <a:xfrm>
                <a:off x="3116" y="2380"/>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3" name="Rectangle 376"/>
              <p:cNvSpPr>
                <a:spLocks noChangeArrowheads="1"/>
              </p:cNvSpPr>
              <p:nvPr/>
            </p:nvSpPr>
            <p:spPr bwMode="auto">
              <a:xfrm>
                <a:off x="3111" y="2349"/>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4" name="Rectangle 377"/>
              <p:cNvSpPr>
                <a:spLocks noChangeArrowheads="1"/>
              </p:cNvSpPr>
              <p:nvPr/>
            </p:nvSpPr>
            <p:spPr bwMode="auto">
              <a:xfrm>
                <a:off x="3111" y="2375"/>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5" name="Rectangle 378"/>
              <p:cNvSpPr>
                <a:spLocks noChangeArrowheads="1"/>
              </p:cNvSpPr>
              <p:nvPr/>
            </p:nvSpPr>
            <p:spPr bwMode="auto">
              <a:xfrm>
                <a:off x="3107" y="2353"/>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6" name="Rectangle 379"/>
              <p:cNvSpPr>
                <a:spLocks noChangeArrowheads="1"/>
              </p:cNvSpPr>
              <p:nvPr/>
            </p:nvSpPr>
            <p:spPr bwMode="auto">
              <a:xfrm>
                <a:off x="3107" y="2367"/>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7" name="Rectangle 380"/>
              <p:cNvSpPr>
                <a:spLocks noChangeArrowheads="1"/>
              </p:cNvSpPr>
              <p:nvPr/>
            </p:nvSpPr>
            <p:spPr bwMode="auto">
              <a:xfrm>
                <a:off x="3107" y="2362"/>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8" name="Rectangle 381"/>
              <p:cNvSpPr>
                <a:spLocks noChangeArrowheads="1"/>
              </p:cNvSpPr>
              <p:nvPr/>
            </p:nvSpPr>
            <p:spPr bwMode="auto">
              <a:xfrm>
                <a:off x="3107" y="2362"/>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9" name="Oval 382"/>
              <p:cNvSpPr>
                <a:spLocks noChangeArrowheads="1"/>
              </p:cNvSpPr>
              <p:nvPr/>
            </p:nvSpPr>
            <p:spPr bwMode="auto">
              <a:xfrm>
                <a:off x="3107" y="2336"/>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70" name="Rectangle 383"/>
              <p:cNvSpPr>
                <a:spLocks noChangeArrowheads="1"/>
              </p:cNvSpPr>
              <p:nvPr/>
            </p:nvSpPr>
            <p:spPr bwMode="auto">
              <a:xfrm>
                <a:off x="3581" y="1781"/>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1" name="Rectangle 384"/>
              <p:cNvSpPr>
                <a:spLocks noChangeArrowheads="1"/>
              </p:cNvSpPr>
              <p:nvPr/>
            </p:nvSpPr>
            <p:spPr bwMode="auto">
              <a:xfrm>
                <a:off x="3581" y="183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2" name="Rectangle 385"/>
              <p:cNvSpPr>
                <a:spLocks noChangeArrowheads="1"/>
              </p:cNvSpPr>
              <p:nvPr/>
            </p:nvSpPr>
            <p:spPr bwMode="auto">
              <a:xfrm>
                <a:off x="3577" y="1786"/>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3" name="Rectangle 386"/>
              <p:cNvSpPr>
                <a:spLocks noChangeArrowheads="1"/>
              </p:cNvSpPr>
              <p:nvPr/>
            </p:nvSpPr>
            <p:spPr bwMode="auto">
              <a:xfrm>
                <a:off x="3577" y="1830"/>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4" name="Rectangle 387"/>
              <p:cNvSpPr>
                <a:spLocks noChangeArrowheads="1"/>
              </p:cNvSpPr>
              <p:nvPr/>
            </p:nvSpPr>
            <p:spPr bwMode="auto">
              <a:xfrm>
                <a:off x="3572" y="179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5" name="Rectangle 388"/>
              <p:cNvSpPr>
                <a:spLocks noChangeArrowheads="1"/>
              </p:cNvSpPr>
              <p:nvPr/>
            </p:nvSpPr>
            <p:spPr bwMode="auto">
              <a:xfrm>
                <a:off x="3572" y="1825"/>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6" name="Rectangle 389"/>
              <p:cNvSpPr>
                <a:spLocks noChangeArrowheads="1"/>
              </p:cNvSpPr>
              <p:nvPr/>
            </p:nvSpPr>
            <p:spPr bwMode="auto">
              <a:xfrm>
                <a:off x="3568" y="1794"/>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7" name="Rectangle 390"/>
              <p:cNvSpPr>
                <a:spLocks noChangeArrowheads="1"/>
              </p:cNvSpPr>
              <p:nvPr/>
            </p:nvSpPr>
            <p:spPr bwMode="auto">
              <a:xfrm>
                <a:off x="3568" y="1821"/>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8" name="Rectangle 391"/>
              <p:cNvSpPr>
                <a:spLocks noChangeArrowheads="1"/>
              </p:cNvSpPr>
              <p:nvPr/>
            </p:nvSpPr>
            <p:spPr bwMode="auto">
              <a:xfrm>
                <a:off x="3564" y="179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9" name="Rectangle 392"/>
              <p:cNvSpPr>
                <a:spLocks noChangeArrowheads="1"/>
              </p:cNvSpPr>
              <p:nvPr/>
            </p:nvSpPr>
            <p:spPr bwMode="auto">
              <a:xfrm>
                <a:off x="3564" y="1812"/>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0" name="Rectangle 393"/>
              <p:cNvSpPr>
                <a:spLocks noChangeArrowheads="1"/>
              </p:cNvSpPr>
              <p:nvPr/>
            </p:nvSpPr>
            <p:spPr bwMode="auto">
              <a:xfrm>
                <a:off x="3564" y="1808"/>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1" name="Rectangle 394"/>
              <p:cNvSpPr>
                <a:spLocks noChangeArrowheads="1"/>
              </p:cNvSpPr>
              <p:nvPr/>
            </p:nvSpPr>
            <p:spPr bwMode="auto">
              <a:xfrm>
                <a:off x="3564" y="1808"/>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2" name="Oval 395"/>
              <p:cNvSpPr>
                <a:spLocks noChangeArrowheads="1"/>
              </p:cNvSpPr>
              <p:nvPr/>
            </p:nvSpPr>
            <p:spPr bwMode="auto">
              <a:xfrm>
                <a:off x="3564" y="1781"/>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83" name="Rectangle 396"/>
              <p:cNvSpPr>
                <a:spLocks noChangeArrowheads="1"/>
              </p:cNvSpPr>
              <p:nvPr/>
            </p:nvSpPr>
            <p:spPr bwMode="auto">
              <a:xfrm>
                <a:off x="2777" y="257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4" name="Rectangle 397"/>
              <p:cNvSpPr>
                <a:spLocks noChangeArrowheads="1"/>
              </p:cNvSpPr>
              <p:nvPr/>
            </p:nvSpPr>
            <p:spPr bwMode="auto">
              <a:xfrm>
                <a:off x="2777" y="2626"/>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5" name="Rectangle 398"/>
              <p:cNvSpPr>
                <a:spLocks noChangeArrowheads="1"/>
              </p:cNvSpPr>
              <p:nvPr/>
            </p:nvSpPr>
            <p:spPr bwMode="auto">
              <a:xfrm>
                <a:off x="2773" y="257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6" name="Rectangle 399"/>
              <p:cNvSpPr>
                <a:spLocks noChangeArrowheads="1"/>
              </p:cNvSpPr>
              <p:nvPr/>
            </p:nvSpPr>
            <p:spPr bwMode="auto">
              <a:xfrm>
                <a:off x="2773" y="2622"/>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7" name="Rectangle 400"/>
              <p:cNvSpPr>
                <a:spLocks noChangeArrowheads="1"/>
              </p:cNvSpPr>
              <p:nvPr/>
            </p:nvSpPr>
            <p:spPr bwMode="auto">
              <a:xfrm>
                <a:off x="2768" y="2582"/>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8" name="Rectangle 401"/>
              <p:cNvSpPr>
                <a:spLocks noChangeArrowheads="1"/>
              </p:cNvSpPr>
              <p:nvPr/>
            </p:nvSpPr>
            <p:spPr bwMode="auto">
              <a:xfrm>
                <a:off x="2768" y="2618"/>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9" name="Rectangle 402"/>
              <p:cNvSpPr>
                <a:spLocks noChangeArrowheads="1"/>
              </p:cNvSpPr>
              <p:nvPr/>
            </p:nvSpPr>
            <p:spPr bwMode="auto">
              <a:xfrm>
                <a:off x="2764" y="2587"/>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0" name="Rectangle 403"/>
              <p:cNvSpPr>
                <a:spLocks noChangeArrowheads="1"/>
              </p:cNvSpPr>
              <p:nvPr/>
            </p:nvSpPr>
            <p:spPr bwMode="auto">
              <a:xfrm>
                <a:off x="2764" y="2613"/>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1" name="Rectangle 404"/>
              <p:cNvSpPr>
                <a:spLocks noChangeArrowheads="1"/>
              </p:cNvSpPr>
              <p:nvPr/>
            </p:nvSpPr>
            <p:spPr bwMode="auto">
              <a:xfrm>
                <a:off x="2760" y="259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2" name="Rectangle 405"/>
              <p:cNvSpPr>
                <a:spLocks noChangeArrowheads="1"/>
              </p:cNvSpPr>
              <p:nvPr/>
            </p:nvSpPr>
            <p:spPr bwMode="auto">
              <a:xfrm>
                <a:off x="2760" y="2604"/>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 name="Group 607"/>
            <p:cNvGrpSpPr>
              <a:grpSpLocks/>
            </p:cNvGrpSpPr>
            <p:nvPr/>
          </p:nvGrpSpPr>
          <p:grpSpPr bwMode="auto">
            <a:xfrm>
              <a:off x="818" y="1359"/>
              <a:ext cx="4292" cy="1404"/>
              <a:chOff x="818" y="1359"/>
              <a:chExt cx="4292" cy="1404"/>
            </a:xfrm>
          </p:grpSpPr>
          <p:sp>
            <p:nvSpPr>
              <p:cNvPr id="10393" name="Rectangle 407"/>
              <p:cNvSpPr>
                <a:spLocks noChangeArrowheads="1"/>
              </p:cNvSpPr>
              <p:nvPr/>
            </p:nvSpPr>
            <p:spPr bwMode="auto">
              <a:xfrm>
                <a:off x="2760" y="260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4" name="Rectangle 408"/>
              <p:cNvSpPr>
                <a:spLocks noChangeArrowheads="1"/>
              </p:cNvSpPr>
              <p:nvPr/>
            </p:nvSpPr>
            <p:spPr bwMode="auto">
              <a:xfrm>
                <a:off x="2760" y="2600"/>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5" name="Oval 409"/>
              <p:cNvSpPr>
                <a:spLocks noChangeArrowheads="1"/>
              </p:cNvSpPr>
              <p:nvPr/>
            </p:nvSpPr>
            <p:spPr bwMode="auto">
              <a:xfrm>
                <a:off x="2760" y="2574"/>
                <a:ext cx="52"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96" name="Rectangle 410"/>
              <p:cNvSpPr>
                <a:spLocks noChangeArrowheads="1"/>
              </p:cNvSpPr>
              <p:nvPr/>
            </p:nvSpPr>
            <p:spPr bwMode="auto">
              <a:xfrm>
                <a:off x="3177" y="1561"/>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7" name="Rectangle 411"/>
              <p:cNvSpPr>
                <a:spLocks noChangeArrowheads="1"/>
              </p:cNvSpPr>
              <p:nvPr/>
            </p:nvSpPr>
            <p:spPr bwMode="auto">
              <a:xfrm>
                <a:off x="3177" y="161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8" name="Rectangle 412"/>
              <p:cNvSpPr>
                <a:spLocks noChangeArrowheads="1"/>
              </p:cNvSpPr>
              <p:nvPr/>
            </p:nvSpPr>
            <p:spPr bwMode="auto">
              <a:xfrm>
                <a:off x="3173" y="1565"/>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9" name="Rectangle 413"/>
              <p:cNvSpPr>
                <a:spLocks noChangeArrowheads="1"/>
              </p:cNvSpPr>
              <p:nvPr/>
            </p:nvSpPr>
            <p:spPr bwMode="auto">
              <a:xfrm>
                <a:off x="3173" y="1610"/>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0" name="Rectangle 414"/>
              <p:cNvSpPr>
                <a:spLocks noChangeArrowheads="1"/>
              </p:cNvSpPr>
              <p:nvPr/>
            </p:nvSpPr>
            <p:spPr bwMode="auto">
              <a:xfrm>
                <a:off x="3168" y="157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1" name="Rectangle 415"/>
              <p:cNvSpPr>
                <a:spLocks noChangeArrowheads="1"/>
              </p:cNvSpPr>
              <p:nvPr/>
            </p:nvSpPr>
            <p:spPr bwMode="auto">
              <a:xfrm>
                <a:off x="3168" y="1605"/>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2" name="Rectangle 416"/>
              <p:cNvSpPr>
                <a:spLocks noChangeArrowheads="1"/>
              </p:cNvSpPr>
              <p:nvPr/>
            </p:nvSpPr>
            <p:spPr bwMode="auto">
              <a:xfrm>
                <a:off x="3164" y="1574"/>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3" name="Rectangle 417"/>
              <p:cNvSpPr>
                <a:spLocks noChangeArrowheads="1"/>
              </p:cNvSpPr>
              <p:nvPr/>
            </p:nvSpPr>
            <p:spPr bwMode="auto">
              <a:xfrm>
                <a:off x="3164" y="1601"/>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4" name="Rectangle 418"/>
              <p:cNvSpPr>
                <a:spLocks noChangeArrowheads="1"/>
              </p:cNvSpPr>
              <p:nvPr/>
            </p:nvSpPr>
            <p:spPr bwMode="auto">
              <a:xfrm>
                <a:off x="3159" y="1579"/>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5" name="Rectangle 419"/>
              <p:cNvSpPr>
                <a:spLocks noChangeArrowheads="1"/>
              </p:cNvSpPr>
              <p:nvPr/>
            </p:nvSpPr>
            <p:spPr bwMode="auto">
              <a:xfrm>
                <a:off x="3159" y="1592"/>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6" name="Rectangle 420"/>
              <p:cNvSpPr>
                <a:spLocks noChangeArrowheads="1"/>
              </p:cNvSpPr>
              <p:nvPr/>
            </p:nvSpPr>
            <p:spPr bwMode="auto">
              <a:xfrm>
                <a:off x="3159" y="1588"/>
                <a:ext cx="5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7" name="Rectangle 421"/>
              <p:cNvSpPr>
                <a:spLocks noChangeArrowheads="1"/>
              </p:cNvSpPr>
              <p:nvPr/>
            </p:nvSpPr>
            <p:spPr bwMode="auto">
              <a:xfrm>
                <a:off x="3159" y="1588"/>
                <a:ext cx="5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8" name="Oval 422"/>
              <p:cNvSpPr>
                <a:spLocks noChangeArrowheads="1"/>
              </p:cNvSpPr>
              <p:nvPr/>
            </p:nvSpPr>
            <p:spPr bwMode="auto">
              <a:xfrm>
                <a:off x="3159" y="1561"/>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09" name="Rectangle 423"/>
              <p:cNvSpPr>
                <a:spLocks noChangeArrowheads="1"/>
              </p:cNvSpPr>
              <p:nvPr/>
            </p:nvSpPr>
            <p:spPr bwMode="auto">
              <a:xfrm>
                <a:off x="3669" y="216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0" name="Rectangle 424"/>
              <p:cNvSpPr>
                <a:spLocks noChangeArrowheads="1"/>
              </p:cNvSpPr>
              <p:nvPr/>
            </p:nvSpPr>
            <p:spPr bwMode="auto">
              <a:xfrm>
                <a:off x="3669" y="2221"/>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1" name="Rectangle 425"/>
              <p:cNvSpPr>
                <a:spLocks noChangeArrowheads="1"/>
              </p:cNvSpPr>
              <p:nvPr/>
            </p:nvSpPr>
            <p:spPr bwMode="auto">
              <a:xfrm>
                <a:off x="3665" y="2173"/>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2" name="Rectangle 426"/>
              <p:cNvSpPr>
                <a:spLocks noChangeArrowheads="1"/>
              </p:cNvSpPr>
              <p:nvPr/>
            </p:nvSpPr>
            <p:spPr bwMode="auto">
              <a:xfrm>
                <a:off x="3665" y="2217"/>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3" name="Rectangle 427"/>
              <p:cNvSpPr>
                <a:spLocks noChangeArrowheads="1"/>
              </p:cNvSpPr>
              <p:nvPr/>
            </p:nvSpPr>
            <p:spPr bwMode="auto">
              <a:xfrm>
                <a:off x="3660" y="2177"/>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4" name="Rectangle 428"/>
              <p:cNvSpPr>
                <a:spLocks noChangeArrowheads="1"/>
              </p:cNvSpPr>
              <p:nvPr/>
            </p:nvSpPr>
            <p:spPr bwMode="auto">
              <a:xfrm>
                <a:off x="3660" y="2213"/>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5" name="Rectangle 429"/>
              <p:cNvSpPr>
                <a:spLocks noChangeArrowheads="1"/>
              </p:cNvSpPr>
              <p:nvPr/>
            </p:nvSpPr>
            <p:spPr bwMode="auto">
              <a:xfrm>
                <a:off x="3656" y="2182"/>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6" name="Rectangle 430"/>
              <p:cNvSpPr>
                <a:spLocks noChangeArrowheads="1"/>
              </p:cNvSpPr>
              <p:nvPr/>
            </p:nvSpPr>
            <p:spPr bwMode="auto">
              <a:xfrm>
                <a:off x="3656" y="2208"/>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7" name="Rectangle 431"/>
              <p:cNvSpPr>
                <a:spLocks noChangeArrowheads="1"/>
              </p:cNvSpPr>
              <p:nvPr/>
            </p:nvSpPr>
            <p:spPr bwMode="auto">
              <a:xfrm>
                <a:off x="3652" y="218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8" name="Rectangle 432"/>
              <p:cNvSpPr>
                <a:spLocks noChangeArrowheads="1"/>
              </p:cNvSpPr>
              <p:nvPr/>
            </p:nvSpPr>
            <p:spPr bwMode="auto">
              <a:xfrm>
                <a:off x="3652" y="219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9" name="Rectangle 433"/>
              <p:cNvSpPr>
                <a:spLocks noChangeArrowheads="1"/>
              </p:cNvSpPr>
              <p:nvPr/>
            </p:nvSpPr>
            <p:spPr bwMode="auto">
              <a:xfrm>
                <a:off x="3652" y="219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0" name="Rectangle 434"/>
              <p:cNvSpPr>
                <a:spLocks noChangeArrowheads="1"/>
              </p:cNvSpPr>
              <p:nvPr/>
            </p:nvSpPr>
            <p:spPr bwMode="auto">
              <a:xfrm>
                <a:off x="3652" y="219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1" name="Oval 435"/>
              <p:cNvSpPr>
                <a:spLocks noChangeArrowheads="1"/>
              </p:cNvSpPr>
              <p:nvPr/>
            </p:nvSpPr>
            <p:spPr bwMode="auto">
              <a:xfrm>
                <a:off x="3652" y="2169"/>
                <a:ext cx="52"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22" name="Rectangle 436"/>
              <p:cNvSpPr>
                <a:spLocks noChangeArrowheads="1"/>
              </p:cNvSpPr>
              <p:nvPr/>
            </p:nvSpPr>
            <p:spPr bwMode="auto">
              <a:xfrm>
                <a:off x="835" y="2706"/>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3" name="Rectangle 437"/>
              <p:cNvSpPr>
                <a:spLocks noChangeArrowheads="1"/>
              </p:cNvSpPr>
              <p:nvPr/>
            </p:nvSpPr>
            <p:spPr bwMode="auto">
              <a:xfrm>
                <a:off x="835" y="2758"/>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4" name="Rectangle 438"/>
              <p:cNvSpPr>
                <a:spLocks noChangeArrowheads="1"/>
              </p:cNvSpPr>
              <p:nvPr/>
            </p:nvSpPr>
            <p:spPr bwMode="auto">
              <a:xfrm>
                <a:off x="831" y="2710"/>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5" name="Rectangle 439"/>
              <p:cNvSpPr>
                <a:spLocks noChangeArrowheads="1"/>
              </p:cNvSpPr>
              <p:nvPr/>
            </p:nvSpPr>
            <p:spPr bwMode="auto">
              <a:xfrm>
                <a:off x="831" y="2754"/>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6" name="Rectangle 440"/>
              <p:cNvSpPr>
                <a:spLocks noChangeArrowheads="1"/>
              </p:cNvSpPr>
              <p:nvPr/>
            </p:nvSpPr>
            <p:spPr bwMode="auto">
              <a:xfrm>
                <a:off x="826" y="2714"/>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7" name="Rectangle 441"/>
              <p:cNvSpPr>
                <a:spLocks noChangeArrowheads="1"/>
              </p:cNvSpPr>
              <p:nvPr/>
            </p:nvSpPr>
            <p:spPr bwMode="auto">
              <a:xfrm>
                <a:off x="826" y="275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8" name="Rectangle 442"/>
              <p:cNvSpPr>
                <a:spLocks noChangeArrowheads="1"/>
              </p:cNvSpPr>
              <p:nvPr/>
            </p:nvSpPr>
            <p:spPr bwMode="auto">
              <a:xfrm>
                <a:off x="822" y="2719"/>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9" name="Rectangle 443"/>
              <p:cNvSpPr>
                <a:spLocks noChangeArrowheads="1"/>
              </p:cNvSpPr>
              <p:nvPr/>
            </p:nvSpPr>
            <p:spPr bwMode="auto">
              <a:xfrm>
                <a:off x="822" y="2745"/>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0" name="Rectangle 444"/>
              <p:cNvSpPr>
                <a:spLocks noChangeArrowheads="1"/>
              </p:cNvSpPr>
              <p:nvPr/>
            </p:nvSpPr>
            <p:spPr bwMode="auto">
              <a:xfrm>
                <a:off x="818" y="2723"/>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1" name="Rectangle 445"/>
              <p:cNvSpPr>
                <a:spLocks noChangeArrowheads="1"/>
              </p:cNvSpPr>
              <p:nvPr/>
            </p:nvSpPr>
            <p:spPr bwMode="auto">
              <a:xfrm>
                <a:off x="818" y="273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2" name="Rectangle 446"/>
              <p:cNvSpPr>
                <a:spLocks noChangeArrowheads="1"/>
              </p:cNvSpPr>
              <p:nvPr/>
            </p:nvSpPr>
            <p:spPr bwMode="auto">
              <a:xfrm>
                <a:off x="818" y="2732"/>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3" name="Rectangle 447"/>
              <p:cNvSpPr>
                <a:spLocks noChangeArrowheads="1"/>
              </p:cNvSpPr>
              <p:nvPr/>
            </p:nvSpPr>
            <p:spPr bwMode="auto">
              <a:xfrm>
                <a:off x="818" y="2732"/>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4" name="Oval 448"/>
              <p:cNvSpPr>
                <a:spLocks noChangeArrowheads="1"/>
              </p:cNvSpPr>
              <p:nvPr/>
            </p:nvSpPr>
            <p:spPr bwMode="auto">
              <a:xfrm>
                <a:off x="818" y="2706"/>
                <a:ext cx="52"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35" name="Rectangle 449"/>
              <p:cNvSpPr>
                <a:spLocks noChangeArrowheads="1"/>
              </p:cNvSpPr>
              <p:nvPr/>
            </p:nvSpPr>
            <p:spPr bwMode="auto">
              <a:xfrm>
                <a:off x="1762" y="135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6" name="Rectangle 450"/>
              <p:cNvSpPr>
                <a:spLocks noChangeArrowheads="1"/>
              </p:cNvSpPr>
              <p:nvPr/>
            </p:nvSpPr>
            <p:spPr bwMode="auto">
              <a:xfrm>
                <a:off x="1762" y="1411"/>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7" name="Rectangle 451"/>
              <p:cNvSpPr>
                <a:spLocks noChangeArrowheads="1"/>
              </p:cNvSpPr>
              <p:nvPr/>
            </p:nvSpPr>
            <p:spPr bwMode="auto">
              <a:xfrm>
                <a:off x="1758" y="136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8" name="Rectangle 452"/>
              <p:cNvSpPr>
                <a:spLocks noChangeArrowheads="1"/>
              </p:cNvSpPr>
              <p:nvPr/>
            </p:nvSpPr>
            <p:spPr bwMode="auto">
              <a:xfrm>
                <a:off x="1758" y="140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9" name="Rectangle 453"/>
              <p:cNvSpPr>
                <a:spLocks noChangeArrowheads="1"/>
              </p:cNvSpPr>
              <p:nvPr/>
            </p:nvSpPr>
            <p:spPr bwMode="auto">
              <a:xfrm>
                <a:off x="1754" y="1367"/>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0" name="Rectangle 454"/>
              <p:cNvSpPr>
                <a:spLocks noChangeArrowheads="1"/>
              </p:cNvSpPr>
              <p:nvPr/>
            </p:nvSpPr>
            <p:spPr bwMode="auto">
              <a:xfrm>
                <a:off x="1754" y="1403"/>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1" name="Rectangle 455"/>
              <p:cNvSpPr>
                <a:spLocks noChangeArrowheads="1"/>
              </p:cNvSpPr>
              <p:nvPr/>
            </p:nvSpPr>
            <p:spPr bwMode="auto">
              <a:xfrm>
                <a:off x="1749" y="1372"/>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2" name="Rectangle 456"/>
              <p:cNvSpPr>
                <a:spLocks noChangeArrowheads="1"/>
              </p:cNvSpPr>
              <p:nvPr/>
            </p:nvSpPr>
            <p:spPr bwMode="auto">
              <a:xfrm>
                <a:off x="1749" y="1398"/>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3" name="Rectangle 457"/>
              <p:cNvSpPr>
                <a:spLocks noChangeArrowheads="1"/>
              </p:cNvSpPr>
              <p:nvPr/>
            </p:nvSpPr>
            <p:spPr bwMode="auto">
              <a:xfrm>
                <a:off x="1745" y="137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4" name="Rectangle 458"/>
              <p:cNvSpPr>
                <a:spLocks noChangeArrowheads="1"/>
              </p:cNvSpPr>
              <p:nvPr/>
            </p:nvSpPr>
            <p:spPr bwMode="auto">
              <a:xfrm>
                <a:off x="1745" y="138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5" name="Rectangle 459"/>
              <p:cNvSpPr>
                <a:spLocks noChangeArrowheads="1"/>
              </p:cNvSpPr>
              <p:nvPr/>
            </p:nvSpPr>
            <p:spPr bwMode="auto">
              <a:xfrm>
                <a:off x="1745" y="138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6" name="Rectangle 460"/>
              <p:cNvSpPr>
                <a:spLocks noChangeArrowheads="1"/>
              </p:cNvSpPr>
              <p:nvPr/>
            </p:nvSpPr>
            <p:spPr bwMode="auto">
              <a:xfrm>
                <a:off x="1745" y="138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7" name="Oval 461"/>
              <p:cNvSpPr>
                <a:spLocks noChangeArrowheads="1"/>
              </p:cNvSpPr>
              <p:nvPr/>
            </p:nvSpPr>
            <p:spPr bwMode="auto">
              <a:xfrm>
                <a:off x="1745" y="1359"/>
                <a:ext cx="52"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48" name="Rectangle 462"/>
              <p:cNvSpPr>
                <a:spLocks noChangeArrowheads="1"/>
              </p:cNvSpPr>
              <p:nvPr/>
            </p:nvSpPr>
            <p:spPr bwMode="auto">
              <a:xfrm>
                <a:off x="2355" y="2521"/>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9" name="Rectangle 463"/>
              <p:cNvSpPr>
                <a:spLocks noChangeArrowheads="1"/>
              </p:cNvSpPr>
              <p:nvPr/>
            </p:nvSpPr>
            <p:spPr bwMode="auto">
              <a:xfrm>
                <a:off x="2355" y="2574"/>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0" name="Rectangle 464"/>
              <p:cNvSpPr>
                <a:spLocks noChangeArrowheads="1"/>
              </p:cNvSpPr>
              <p:nvPr/>
            </p:nvSpPr>
            <p:spPr bwMode="auto">
              <a:xfrm>
                <a:off x="2351" y="2525"/>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1" name="Rectangle 465"/>
              <p:cNvSpPr>
                <a:spLocks noChangeArrowheads="1"/>
              </p:cNvSpPr>
              <p:nvPr/>
            </p:nvSpPr>
            <p:spPr bwMode="auto">
              <a:xfrm>
                <a:off x="2351" y="2569"/>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2" name="Rectangle 466"/>
              <p:cNvSpPr>
                <a:spLocks noChangeArrowheads="1"/>
              </p:cNvSpPr>
              <p:nvPr/>
            </p:nvSpPr>
            <p:spPr bwMode="auto">
              <a:xfrm>
                <a:off x="2347" y="2530"/>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3" name="Rectangle 467"/>
              <p:cNvSpPr>
                <a:spLocks noChangeArrowheads="1"/>
              </p:cNvSpPr>
              <p:nvPr/>
            </p:nvSpPr>
            <p:spPr bwMode="auto">
              <a:xfrm>
                <a:off x="2347" y="2565"/>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4" name="Rectangle 468"/>
              <p:cNvSpPr>
                <a:spLocks noChangeArrowheads="1"/>
              </p:cNvSpPr>
              <p:nvPr/>
            </p:nvSpPr>
            <p:spPr bwMode="auto">
              <a:xfrm>
                <a:off x="2342" y="2534"/>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5" name="Rectangle 469"/>
              <p:cNvSpPr>
                <a:spLocks noChangeArrowheads="1"/>
              </p:cNvSpPr>
              <p:nvPr/>
            </p:nvSpPr>
            <p:spPr bwMode="auto">
              <a:xfrm>
                <a:off x="2342" y="2560"/>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6" name="Rectangle 470"/>
              <p:cNvSpPr>
                <a:spLocks noChangeArrowheads="1"/>
              </p:cNvSpPr>
              <p:nvPr/>
            </p:nvSpPr>
            <p:spPr bwMode="auto">
              <a:xfrm>
                <a:off x="2338" y="2538"/>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7" name="Rectangle 471"/>
              <p:cNvSpPr>
                <a:spLocks noChangeArrowheads="1"/>
              </p:cNvSpPr>
              <p:nvPr/>
            </p:nvSpPr>
            <p:spPr bwMode="auto">
              <a:xfrm>
                <a:off x="2338" y="2552"/>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8" name="Rectangle 472"/>
              <p:cNvSpPr>
                <a:spLocks noChangeArrowheads="1"/>
              </p:cNvSpPr>
              <p:nvPr/>
            </p:nvSpPr>
            <p:spPr bwMode="auto">
              <a:xfrm>
                <a:off x="2338" y="2547"/>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9" name="Rectangle 473"/>
              <p:cNvSpPr>
                <a:spLocks noChangeArrowheads="1"/>
              </p:cNvSpPr>
              <p:nvPr/>
            </p:nvSpPr>
            <p:spPr bwMode="auto">
              <a:xfrm>
                <a:off x="2338" y="2547"/>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0" name="Oval 474"/>
              <p:cNvSpPr>
                <a:spLocks noChangeArrowheads="1"/>
              </p:cNvSpPr>
              <p:nvPr/>
            </p:nvSpPr>
            <p:spPr bwMode="auto">
              <a:xfrm>
                <a:off x="2338" y="2521"/>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61" name="Rectangle 475"/>
              <p:cNvSpPr>
                <a:spLocks noChangeArrowheads="1"/>
              </p:cNvSpPr>
              <p:nvPr/>
            </p:nvSpPr>
            <p:spPr bwMode="auto">
              <a:xfrm>
                <a:off x="2768" y="1508"/>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2" name="Rectangle 476"/>
              <p:cNvSpPr>
                <a:spLocks noChangeArrowheads="1"/>
              </p:cNvSpPr>
              <p:nvPr/>
            </p:nvSpPr>
            <p:spPr bwMode="auto">
              <a:xfrm>
                <a:off x="2768" y="1561"/>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3" name="Rectangle 477"/>
              <p:cNvSpPr>
                <a:spLocks noChangeArrowheads="1"/>
              </p:cNvSpPr>
              <p:nvPr/>
            </p:nvSpPr>
            <p:spPr bwMode="auto">
              <a:xfrm>
                <a:off x="2764" y="151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4" name="Rectangle 478"/>
              <p:cNvSpPr>
                <a:spLocks noChangeArrowheads="1"/>
              </p:cNvSpPr>
              <p:nvPr/>
            </p:nvSpPr>
            <p:spPr bwMode="auto">
              <a:xfrm>
                <a:off x="2764" y="155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5" name="Rectangle 479"/>
              <p:cNvSpPr>
                <a:spLocks noChangeArrowheads="1"/>
              </p:cNvSpPr>
              <p:nvPr/>
            </p:nvSpPr>
            <p:spPr bwMode="auto">
              <a:xfrm>
                <a:off x="2760" y="1517"/>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6" name="Rectangle 480"/>
              <p:cNvSpPr>
                <a:spLocks noChangeArrowheads="1"/>
              </p:cNvSpPr>
              <p:nvPr/>
            </p:nvSpPr>
            <p:spPr bwMode="auto">
              <a:xfrm>
                <a:off x="2760" y="1552"/>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7" name="Rectangle 481"/>
              <p:cNvSpPr>
                <a:spLocks noChangeArrowheads="1"/>
              </p:cNvSpPr>
              <p:nvPr/>
            </p:nvSpPr>
            <p:spPr bwMode="auto">
              <a:xfrm>
                <a:off x="2755" y="1521"/>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8" name="Rectangle 482"/>
              <p:cNvSpPr>
                <a:spLocks noChangeArrowheads="1"/>
              </p:cNvSpPr>
              <p:nvPr/>
            </p:nvSpPr>
            <p:spPr bwMode="auto">
              <a:xfrm>
                <a:off x="2755" y="1548"/>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9" name="Rectangle 483"/>
              <p:cNvSpPr>
                <a:spLocks noChangeArrowheads="1"/>
              </p:cNvSpPr>
              <p:nvPr/>
            </p:nvSpPr>
            <p:spPr bwMode="auto">
              <a:xfrm>
                <a:off x="2751" y="152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0" name="Rectangle 484"/>
              <p:cNvSpPr>
                <a:spLocks noChangeArrowheads="1"/>
              </p:cNvSpPr>
              <p:nvPr/>
            </p:nvSpPr>
            <p:spPr bwMode="auto">
              <a:xfrm>
                <a:off x="2751" y="153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1" name="Rectangle 485"/>
              <p:cNvSpPr>
                <a:spLocks noChangeArrowheads="1"/>
              </p:cNvSpPr>
              <p:nvPr/>
            </p:nvSpPr>
            <p:spPr bwMode="auto">
              <a:xfrm>
                <a:off x="2751" y="153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2" name="Rectangle 486"/>
              <p:cNvSpPr>
                <a:spLocks noChangeArrowheads="1"/>
              </p:cNvSpPr>
              <p:nvPr/>
            </p:nvSpPr>
            <p:spPr bwMode="auto">
              <a:xfrm>
                <a:off x="2751" y="153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3" name="Oval 487"/>
              <p:cNvSpPr>
                <a:spLocks noChangeArrowheads="1"/>
              </p:cNvSpPr>
              <p:nvPr/>
            </p:nvSpPr>
            <p:spPr bwMode="auto">
              <a:xfrm>
                <a:off x="2751" y="1508"/>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74" name="Rectangle 488"/>
              <p:cNvSpPr>
                <a:spLocks noChangeArrowheads="1"/>
              </p:cNvSpPr>
              <p:nvPr/>
            </p:nvSpPr>
            <p:spPr bwMode="auto">
              <a:xfrm>
                <a:off x="3256" y="168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5" name="Rectangle 489"/>
              <p:cNvSpPr>
                <a:spLocks noChangeArrowheads="1"/>
              </p:cNvSpPr>
              <p:nvPr/>
            </p:nvSpPr>
            <p:spPr bwMode="auto">
              <a:xfrm>
                <a:off x="3256" y="1733"/>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6" name="Rectangle 490"/>
              <p:cNvSpPr>
                <a:spLocks noChangeArrowheads="1"/>
              </p:cNvSpPr>
              <p:nvPr/>
            </p:nvSpPr>
            <p:spPr bwMode="auto">
              <a:xfrm>
                <a:off x="3252" y="1684"/>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7" name="Rectangle 491"/>
              <p:cNvSpPr>
                <a:spLocks noChangeArrowheads="1"/>
              </p:cNvSpPr>
              <p:nvPr/>
            </p:nvSpPr>
            <p:spPr bwMode="auto">
              <a:xfrm>
                <a:off x="3252" y="1728"/>
                <a:ext cx="3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8" name="Rectangle 492"/>
              <p:cNvSpPr>
                <a:spLocks noChangeArrowheads="1"/>
              </p:cNvSpPr>
              <p:nvPr/>
            </p:nvSpPr>
            <p:spPr bwMode="auto">
              <a:xfrm>
                <a:off x="3247" y="1689"/>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9" name="Rectangle 493"/>
              <p:cNvSpPr>
                <a:spLocks noChangeArrowheads="1"/>
              </p:cNvSpPr>
              <p:nvPr/>
            </p:nvSpPr>
            <p:spPr bwMode="auto">
              <a:xfrm>
                <a:off x="3247" y="1724"/>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0" name="Rectangle 494"/>
              <p:cNvSpPr>
                <a:spLocks noChangeArrowheads="1"/>
              </p:cNvSpPr>
              <p:nvPr/>
            </p:nvSpPr>
            <p:spPr bwMode="auto">
              <a:xfrm>
                <a:off x="3243" y="1693"/>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1" name="Rectangle 495"/>
              <p:cNvSpPr>
                <a:spLocks noChangeArrowheads="1"/>
              </p:cNvSpPr>
              <p:nvPr/>
            </p:nvSpPr>
            <p:spPr bwMode="auto">
              <a:xfrm>
                <a:off x="3243" y="1720"/>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2" name="Rectangle 496"/>
              <p:cNvSpPr>
                <a:spLocks noChangeArrowheads="1"/>
              </p:cNvSpPr>
              <p:nvPr/>
            </p:nvSpPr>
            <p:spPr bwMode="auto">
              <a:xfrm>
                <a:off x="3239" y="1698"/>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3" name="Rectangle 497"/>
              <p:cNvSpPr>
                <a:spLocks noChangeArrowheads="1"/>
              </p:cNvSpPr>
              <p:nvPr/>
            </p:nvSpPr>
            <p:spPr bwMode="auto">
              <a:xfrm>
                <a:off x="3239" y="171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4" name="Rectangle 498"/>
              <p:cNvSpPr>
                <a:spLocks noChangeArrowheads="1"/>
              </p:cNvSpPr>
              <p:nvPr/>
            </p:nvSpPr>
            <p:spPr bwMode="auto">
              <a:xfrm>
                <a:off x="3239" y="1706"/>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5" name="Rectangle 499"/>
              <p:cNvSpPr>
                <a:spLocks noChangeArrowheads="1"/>
              </p:cNvSpPr>
              <p:nvPr/>
            </p:nvSpPr>
            <p:spPr bwMode="auto">
              <a:xfrm>
                <a:off x="3239" y="1706"/>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6" name="Oval 500"/>
              <p:cNvSpPr>
                <a:spLocks noChangeArrowheads="1"/>
              </p:cNvSpPr>
              <p:nvPr/>
            </p:nvSpPr>
            <p:spPr bwMode="auto">
              <a:xfrm>
                <a:off x="3239" y="1680"/>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87" name="Rectangle 501"/>
              <p:cNvSpPr>
                <a:spLocks noChangeArrowheads="1"/>
              </p:cNvSpPr>
              <p:nvPr/>
            </p:nvSpPr>
            <p:spPr bwMode="auto">
              <a:xfrm>
                <a:off x="3616" y="168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8" name="Rectangle 502"/>
              <p:cNvSpPr>
                <a:spLocks noChangeArrowheads="1"/>
              </p:cNvSpPr>
              <p:nvPr/>
            </p:nvSpPr>
            <p:spPr bwMode="auto">
              <a:xfrm>
                <a:off x="3616" y="1733"/>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9" name="Rectangle 503"/>
              <p:cNvSpPr>
                <a:spLocks noChangeArrowheads="1"/>
              </p:cNvSpPr>
              <p:nvPr/>
            </p:nvSpPr>
            <p:spPr bwMode="auto">
              <a:xfrm>
                <a:off x="3612" y="1684"/>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0" name="Rectangle 504"/>
              <p:cNvSpPr>
                <a:spLocks noChangeArrowheads="1"/>
              </p:cNvSpPr>
              <p:nvPr/>
            </p:nvSpPr>
            <p:spPr bwMode="auto">
              <a:xfrm>
                <a:off x="3612" y="1728"/>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1" name="Rectangle 505"/>
              <p:cNvSpPr>
                <a:spLocks noChangeArrowheads="1"/>
              </p:cNvSpPr>
              <p:nvPr/>
            </p:nvSpPr>
            <p:spPr bwMode="auto">
              <a:xfrm>
                <a:off x="3608" y="1689"/>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2" name="Rectangle 506"/>
              <p:cNvSpPr>
                <a:spLocks noChangeArrowheads="1"/>
              </p:cNvSpPr>
              <p:nvPr/>
            </p:nvSpPr>
            <p:spPr bwMode="auto">
              <a:xfrm>
                <a:off x="3608" y="1724"/>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3" name="Rectangle 507"/>
              <p:cNvSpPr>
                <a:spLocks noChangeArrowheads="1"/>
              </p:cNvSpPr>
              <p:nvPr/>
            </p:nvSpPr>
            <p:spPr bwMode="auto">
              <a:xfrm>
                <a:off x="3603" y="1693"/>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4" name="Rectangle 508"/>
              <p:cNvSpPr>
                <a:spLocks noChangeArrowheads="1"/>
              </p:cNvSpPr>
              <p:nvPr/>
            </p:nvSpPr>
            <p:spPr bwMode="auto">
              <a:xfrm>
                <a:off x="3603" y="1720"/>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5" name="Rectangle 509"/>
              <p:cNvSpPr>
                <a:spLocks noChangeArrowheads="1"/>
              </p:cNvSpPr>
              <p:nvPr/>
            </p:nvSpPr>
            <p:spPr bwMode="auto">
              <a:xfrm>
                <a:off x="3599" y="1698"/>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6" name="Rectangle 510"/>
              <p:cNvSpPr>
                <a:spLocks noChangeArrowheads="1"/>
              </p:cNvSpPr>
              <p:nvPr/>
            </p:nvSpPr>
            <p:spPr bwMode="auto">
              <a:xfrm>
                <a:off x="3599" y="1711"/>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7" name="Rectangle 511"/>
              <p:cNvSpPr>
                <a:spLocks noChangeArrowheads="1"/>
              </p:cNvSpPr>
              <p:nvPr/>
            </p:nvSpPr>
            <p:spPr bwMode="auto">
              <a:xfrm>
                <a:off x="3599" y="1706"/>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8" name="Rectangle 512"/>
              <p:cNvSpPr>
                <a:spLocks noChangeArrowheads="1"/>
              </p:cNvSpPr>
              <p:nvPr/>
            </p:nvSpPr>
            <p:spPr bwMode="auto">
              <a:xfrm>
                <a:off x="3599" y="1706"/>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9" name="Oval 513"/>
              <p:cNvSpPr>
                <a:spLocks noChangeArrowheads="1"/>
              </p:cNvSpPr>
              <p:nvPr/>
            </p:nvSpPr>
            <p:spPr bwMode="auto">
              <a:xfrm>
                <a:off x="3599" y="1680"/>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00" name="Rectangle 514"/>
              <p:cNvSpPr>
                <a:spLocks noChangeArrowheads="1"/>
              </p:cNvSpPr>
              <p:nvPr/>
            </p:nvSpPr>
            <p:spPr bwMode="auto">
              <a:xfrm>
                <a:off x="5071" y="2657"/>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1" name="Rectangle 515"/>
              <p:cNvSpPr>
                <a:spLocks noChangeArrowheads="1"/>
              </p:cNvSpPr>
              <p:nvPr/>
            </p:nvSpPr>
            <p:spPr bwMode="auto">
              <a:xfrm>
                <a:off x="5071" y="271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2" name="Rectangle 516"/>
              <p:cNvSpPr>
                <a:spLocks noChangeArrowheads="1"/>
              </p:cNvSpPr>
              <p:nvPr/>
            </p:nvSpPr>
            <p:spPr bwMode="auto">
              <a:xfrm>
                <a:off x="5066" y="2662"/>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3" name="Rectangle 517"/>
              <p:cNvSpPr>
                <a:spLocks noChangeArrowheads="1"/>
              </p:cNvSpPr>
              <p:nvPr/>
            </p:nvSpPr>
            <p:spPr bwMode="auto">
              <a:xfrm>
                <a:off x="5066" y="2706"/>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4" name="Rectangle 518"/>
              <p:cNvSpPr>
                <a:spLocks noChangeArrowheads="1"/>
              </p:cNvSpPr>
              <p:nvPr/>
            </p:nvSpPr>
            <p:spPr bwMode="auto">
              <a:xfrm>
                <a:off x="5062" y="2666"/>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5" name="Rectangle 519"/>
              <p:cNvSpPr>
                <a:spLocks noChangeArrowheads="1"/>
              </p:cNvSpPr>
              <p:nvPr/>
            </p:nvSpPr>
            <p:spPr bwMode="auto">
              <a:xfrm>
                <a:off x="5062" y="2701"/>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6" name="Rectangle 520"/>
              <p:cNvSpPr>
                <a:spLocks noChangeArrowheads="1"/>
              </p:cNvSpPr>
              <p:nvPr/>
            </p:nvSpPr>
            <p:spPr bwMode="auto">
              <a:xfrm>
                <a:off x="5057" y="2670"/>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7" name="Rectangle 521"/>
              <p:cNvSpPr>
                <a:spLocks noChangeArrowheads="1"/>
              </p:cNvSpPr>
              <p:nvPr/>
            </p:nvSpPr>
            <p:spPr bwMode="auto">
              <a:xfrm>
                <a:off x="5057" y="2697"/>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8" name="Rectangle 522"/>
              <p:cNvSpPr>
                <a:spLocks noChangeArrowheads="1"/>
              </p:cNvSpPr>
              <p:nvPr/>
            </p:nvSpPr>
            <p:spPr bwMode="auto">
              <a:xfrm>
                <a:off x="5053" y="2675"/>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9" name="Rectangle 523"/>
              <p:cNvSpPr>
                <a:spLocks noChangeArrowheads="1"/>
              </p:cNvSpPr>
              <p:nvPr/>
            </p:nvSpPr>
            <p:spPr bwMode="auto">
              <a:xfrm>
                <a:off x="5053" y="2688"/>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0" name="Rectangle 524"/>
              <p:cNvSpPr>
                <a:spLocks noChangeArrowheads="1"/>
              </p:cNvSpPr>
              <p:nvPr/>
            </p:nvSpPr>
            <p:spPr bwMode="auto">
              <a:xfrm>
                <a:off x="5053" y="2684"/>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1" name="Rectangle 525"/>
              <p:cNvSpPr>
                <a:spLocks noChangeArrowheads="1"/>
              </p:cNvSpPr>
              <p:nvPr/>
            </p:nvSpPr>
            <p:spPr bwMode="auto">
              <a:xfrm>
                <a:off x="5053" y="2684"/>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2" name="Oval 526"/>
              <p:cNvSpPr>
                <a:spLocks noChangeArrowheads="1"/>
              </p:cNvSpPr>
              <p:nvPr/>
            </p:nvSpPr>
            <p:spPr bwMode="auto">
              <a:xfrm>
                <a:off x="5053" y="2657"/>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13" name="Rectangle 527"/>
              <p:cNvSpPr>
                <a:spLocks noChangeArrowheads="1"/>
              </p:cNvSpPr>
              <p:nvPr/>
            </p:nvSpPr>
            <p:spPr bwMode="auto">
              <a:xfrm>
                <a:off x="848" y="2419"/>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4" name="Rectangle 528"/>
              <p:cNvSpPr>
                <a:spLocks noChangeArrowheads="1"/>
              </p:cNvSpPr>
              <p:nvPr/>
            </p:nvSpPr>
            <p:spPr bwMode="auto">
              <a:xfrm>
                <a:off x="848" y="2472"/>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5" name="Rectangle 529"/>
              <p:cNvSpPr>
                <a:spLocks noChangeArrowheads="1"/>
              </p:cNvSpPr>
              <p:nvPr/>
            </p:nvSpPr>
            <p:spPr bwMode="auto">
              <a:xfrm>
                <a:off x="844" y="2424"/>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6" name="Rectangle 530"/>
              <p:cNvSpPr>
                <a:spLocks noChangeArrowheads="1"/>
              </p:cNvSpPr>
              <p:nvPr/>
            </p:nvSpPr>
            <p:spPr bwMode="auto">
              <a:xfrm>
                <a:off x="844" y="246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7" name="Rectangle 531"/>
              <p:cNvSpPr>
                <a:spLocks noChangeArrowheads="1"/>
              </p:cNvSpPr>
              <p:nvPr/>
            </p:nvSpPr>
            <p:spPr bwMode="auto">
              <a:xfrm>
                <a:off x="840" y="2428"/>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8" name="Rectangle 532"/>
              <p:cNvSpPr>
                <a:spLocks noChangeArrowheads="1"/>
              </p:cNvSpPr>
              <p:nvPr/>
            </p:nvSpPr>
            <p:spPr bwMode="auto">
              <a:xfrm>
                <a:off x="840" y="2463"/>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9" name="Rectangle 533"/>
              <p:cNvSpPr>
                <a:spLocks noChangeArrowheads="1"/>
              </p:cNvSpPr>
              <p:nvPr/>
            </p:nvSpPr>
            <p:spPr bwMode="auto">
              <a:xfrm>
                <a:off x="835" y="2433"/>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0" name="Rectangle 534"/>
              <p:cNvSpPr>
                <a:spLocks noChangeArrowheads="1"/>
              </p:cNvSpPr>
              <p:nvPr/>
            </p:nvSpPr>
            <p:spPr bwMode="auto">
              <a:xfrm>
                <a:off x="835" y="2459"/>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1" name="Rectangle 535"/>
              <p:cNvSpPr>
                <a:spLocks noChangeArrowheads="1"/>
              </p:cNvSpPr>
              <p:nvPr/>
            </p:nvSpPr>
            <p:spPr bwMode="auto">
              <a:xfrm>
                <a:off x="831" y="243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2" name="Rectangle 536"/>
              <p:cNvSpPr>
                <a:spLocks noChangeArrowheads="1"/>
              </p:cNvSpPr>
              <p:nvPr/>
            </p:nvSpPr>
            <p:spPr bwMode="auto">
              <a:xfrm>
                <a:off x="831" y="2450"/>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3" name="Rectangle 537"/>
              <p:cNvSpPr>
                <a:spLocks noChangeArrowheads="1"/>
              </p:cNvSpPr>
              <p:nvPr/>
            </p:nvSpPr>
            <p:spPr bwMode="auto">
              <a:xfrm>
                <a:off x="831" y="244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4" name="Rectangle 538"/>
              <p:cNvSpPr>
                <a:spLocks noChangeArrowheads="1"/>
              </p:cNvSpPr>
              <p:nvPr/>
            </p:nvSpPr>
            <p:spPr bwMode="auto">
              <a:xfrm>
                <a:off x="831" y="244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5" name="Oval 539"/>
              <p:cNvSpPr>
                <a:spLocks noChangeArrowheads="1"/>
              </p:cNvSpPr>
              <p:nvPr/>
            </p:nvSpPr>
            <p:spPr bwMode="auto">
              <a:xfrm>
                <a:off x="831" y="2419"/>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26" name="Rectangle 540"/>
              <p:cNvSpPr>
                <a:spLocks noChangeArrowheads="1"/>
              </p:cNvSpPr>
              <p:nvPr/>
            </p:nvSpPr>
            <p:spPr bwMode="auto">
              <a:xfrm>
                <a:off x="1899" y="1728"/>
                <a:ext cx="2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7" name="Rectangle 541"/>
              <p:cNvSpPr>
                <a:spLocks noChangeArrowheads="1"/>
              </p:cNvSpPr>
              <p:nvPr/>
            </p:nvSpPr>
            <p:spPr bwMode="auto">
              <a:xfrm>
                <a:off x="1899" y="1781"/>
                <a:ext cx="2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8" name="Rectangle 542"/>
              <p:cNvSpPr>
                <a:spLocks noChangeArrowheads="1"/>
              </p:cNvSpPr>
              <p:nvPr/>
            </p:nvSpPr>
            <p:spPr bwMode="auto">
              <a:xfrm>
                <a:off x="1894" y="173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9" name="Rectangle 543"/>
              <p:cNvSpPr>
                <a:spLocks noChangeArrowheads="1"/>
              </p:cNvSpPr>
              <p:nvPr/>
            </p:nvSpPr>
            <p:spPr bwMode="auto">
              <a:xfrm>
                <a:off x="1894" y="177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0" name="Rectangle 544"/>
              <p:cNvSpPr>
                <a:spLocks noChangeArrowheads="1"/>
              </p:cNvSpPr>
              <p:nvPr/>
            </p:nvSpPr>
            <p:spPr bwMode="auto">
              <a:xfrm>
                <a:off x="1890" y="1737"/>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1" name="Rectangle 545"/>
              <p:cNvSpPr>
                <a:spLocks noChangeArrowheads="1"/>
              </p:cNvSpPr>
              <p:nvPr/>
            </p:nvSpPr>
            <p:spPr bwMode="auto">
              <a:xfrm>
                <a:off x="1890" y="1772"/>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2" name="Rectangle 546"/>
              <p:cNvSpPr>
                <a:spLocks noChangeArrowheads="1"/>
              </p:cNvSpPr>
              <p:nvPr/>
            </p:nvSpPr>
            <p:spPr bwMode="auto">
              <a:xfrm>
                <a:off x="1885" y="1742"/>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3" name="Rectangle 547"/>
              <p:cNvSpPr>
                <a:spLocks noChangeArrowheads="1"/>
              </p:cNvSpPr>
              <p:nvPr/>
            </p:nvSpPr>
            <p:spPr bwMode="auto">
              <a:xfrm>
                <a:off x="1885" y="1768"/>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4" name="Rectangle 548"/>
              <p:cNvSpPr>
                <a:spLocks noChangeArrowheads="1"/>
              </p:cNvSpPr>
              <p:nvPr/>
            </p:nvSpPr>
            <p:spPr bwMode="auto">
              <a:xfrm>
                <a:off x="1881" y="174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5" name="Rectangle 549"/>
              <p:cNvSpPr>
                <a:spLocks noChangeArrowheads="1"/>
              </p:cNvSpPr>
              <p:nvPr/>
            </p:nvSpPr>
            <p:spPr bwMode="auto">
              <a:xfrm>
                <a:off x="1881" y="175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6" name="Rectangle 550"/>
              <p:cNvSpPr>
                <a:spLocks noChangeArrowheads="1"/>
              </p:cNvSpPr>
              <p:nvPr/>
            </p:nvSpPr>
            <p:spPr bwMode="auto">
              <a:xfrm>
                <a:off x="1881" y="175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7" name="Rectangle 551"/>
              <p:cNvSpPr>
                <a:spLocks noChangeArrowheads="1"/>
              </p:cNvSpPr>
              <p:nvPr/>
            </p:nvSpPr>
            <p:spPr bwMode="auto">
              <a:xfrm>
                <a:off x="1881" y="175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8" name="Oval 552"/>
              <p:cNvSpPr>
                <a:spLocks noChangeArrowheads="1"/>
              </p:cNvSpPr>
              <p:nvPr/>
            </p:nvSpPr>
            <p:spPr bwMode="auto">
              <a:xfrm>
                <a:off x="1881" y="1728"/>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39" name="Rectangle 553"/>
              <p:cNvSpPr>
                <a:spLocks noChangeArrowheads="1"/>
              </p:cNvSpPr>
              <p:nvPr/>
            </p:nvSpPr>
            <p:spPr bwMode="auto">
              <a:xfrm>
                <a:off x="2338" y="2604"/>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0" name="Rectangle 554"/>
              <p:cNvSpPr>
                <a:spLocks noChangeArrowheads="1"/>
              </p:cNvSpPr>
              <p:nvPr/>
            </p:nvSpPr>
            <p:spPr bwMode="auto">
              <a:xfrm>
                <a:off x="2338" y="2657"/>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1" name="Rectangle 555"/>
              <p:cNvSpPr>
                <a:spLocks noChangeArrowheads="1"/>
              </p:cNvSpPr>
              <p:nvPr/>
            </p:nvSpPr>
            <p:spPr bwMode="auto">
              <a:xfrm>
                <a:off x="2333" y="2609"/>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2" name="Rectangle 556"/>
              <p:cNvSpPr>
                <a:spLocks noChangeArrowheads="1"/>
              </p:cNvSpPr>
              <p:nvPr/>
            </p:nvSpPr>
            <p:spPr bwMode="auto">
              <a:xfrm>
                <a:off x="2333" y="265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3" name="Rectangle 557"/>
              <p:cNvSpPr>
                <a:spLocks noChangeArrowheads="1"/>
              </p:cNvSpPr>
              <p:nvPr/>
            </p:nvSpPr>
            <p:spPr bwMode="auto">
              <a:xfrm>
                <a:off x="2329" y="2613"/>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4" name="Rectangle 558"/>
              <p:cNvSpPr>
                <a:spLocks noChangeArrowheads="1"/>
              </p:cNvSpPr>
              <p:nvPr/>
            </p:nvSpPr>
            <p:spPr bwMode="auto">
              <a:xfrm>
                <a:off x="2329" y="2648"/>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5" name="Rectangle 559"/>
              <p:cNvSpPr>
                <a:spLocks noChangeArrowheads="1"/>
              </p:cNvSpPr>
              <p:nvPr/>
            </p:nvSpPr>
            <p:spPr bwMode="auto">
              <a:xfrm>
                <a:off x="2325" y="2618"/>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6" name="Rectangle 560"/>
              <p:cNvSpPr>
                <a:spLocks noChangeArrowheads="1"/>
              </p:cNvSpPr>
              <p:nvPr/>
            </p:nvSpPr>
            <p:spPr bwMode="auto">
              <a:xfrm>
                <a:off x="2325" y="2644"/>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7" name="Rectangle 561"/>
              <p:cNvSpPr>
                <a:spLocks noChangeArrowheads="1"/>
              </p:cNvSpPr>
              <p:nvPr/>
            </p:nvSpPr>
            <p:spPr bwMode="auto">
              <a:xfrm>
                <a:off x="2320" y="2622"/>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8" name="Rectangle 562"/>
              <p:cNvSpPr>
                <a:spLocks noChangeArrowheads="1"/>
              </p:cNvSpPr>
              <p:nvPr/>
            </p:nvSpPr>
            <p:spPr bwMode="auto">
              <a:xfrm>
                <a:off x="2320" y="2635"/>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9" name="Rectangle 563"/>
              <p:cNvSpPr>
                <a:spLocks noChangeArrowheads="1"/>
              </p:cNvSpPr>
              <p:nvPr/>
            </p:nvSpPr>
            <p:spPr bwMode="auto">
              <a:xfrm>
                <a:off x="2320" y="2631"/>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0" name="Rectangle 564"/>
              <p:cNvSpPr>
                <a:spLocks noChangeArrowheads="1"/>
              </p:cNvSpPr>
              <p:nvPr/>
            </p:nvSpPr>
            <p:spPr bwMode="auto">
              <a:xfrm>
                <a:off x="2320" y="2631"/>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1" name="Oval 565"/>
              <p:cNvSpPr>
                <a:spLocks noChangeArrowheads="1"/>
              </p:cNvSpPr>
              <p:nvPr/>
            </p:nvSpPr>
            <p:spPr bwMode="auto">
              <a:xfrm>
                <a:off x="2320" y="2604"/>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52" name="Rectangle 566"/>
              <p:cNvSpPr>
                <a:spLocks noChangeArrowheads="1"/>
              </p:cNvSpPr>
              <p:nvPr/>
            </p:nvSpPr>
            <p:spPr bwMode="auto">
              <a:xfrm>
                <a:off x="2641" y="183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3" name="Rectangle 567"/>
              <p:cNvSpPr>
                <a:spLocks noChangeArrowheads="1"/>
              </p:cNvSpPr>
              <p:nvPr/>
            </p:nvSpPr>
            <p:spPr bwMode="auto">
              <a:xfrm>
                <a:off x="2641" y="1882"/>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4" name="Rectangle 568"/>
              <p:cNvSpPr>
                <a:spLocks noChangeArrowheads="1"/>
              </p:cNvSpPr>
              <p:nvPr/>
            </p:nvSpPr>
            <p:spPr bwMode="auto">
              <a:xfrm>
                <a:off x="2637" y="1834"/>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5" name="Rectangle 569"/>
              <p:cNvSpPr>
                <a:spLocks noChangeArrowheads="1"/>
              </p:cNvSpPr>
              <p:nvPr/>
            </p:nvSpPr>
            <p:spPr bwMode="auto">
              <a:xfrm>
                <a:off x="2637" y="1878"/>
                <a:ext cx="3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6" name="Rectangle 570"/>
              <p:cNvSpPr>
                <a:spLocks noChangeArrowheads="1"/>
              </p:cNvSpPr>
              <p:nvPr/>
            </p:nvSpPr>
            <p:spPr bwMode="auto">
              <a:xfrm>
                <a:off x="2632" y="1838"/>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7" name="Rectangle 571"/>
              <p:cNvSpPr>
                <a:spLocks noChangeArrowheads="1"/>
              </p:cNvSpPr>
              <p:nvPr/>
            </p:nvSpPr>
            <p:spPr bwMode="auto">
              <a:xfrm>
                <a:off x="2632" y="1874"/>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8" name="Rectangle 572"/>
              <p:cNvSpPr>
                <a:spLocks noChangeArrowheads="1"/>
              </p:cNvSpPr>
              <p:nvPr/>
            </p:nvSpPr>
            <p:spPr bwMode="auto">
              <a:xfrm>
                <a:off x="2628" y="1843"/>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9" name="Rectangle 573"/>
              <p:cNvSpPr>
                <a:spLocks noChangeArrowheads="1"/>
              </p:cNvSpPr>
              <p:nvPr/>
            </p:nvSpPr>
            <p:spPr bwMode="auto">
              <a:xfrm>
                <a:off x="2628" y="1869"/>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0" name="Rectangle 574"/>
              <p:cNvSpPr>
                <a:spLocks noChangeArrowheads="1"/>
              </p:cNvSpPr>
              <p:nvPr/>
            </p:nvSpPr>
            <p:spPr bwMode="auto">
              <a:xfrm>
                <a:off x="2623" y="1847"/>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1" name="Rectangle 575"/>
              <p:cNvSpPr>
                <a:spLocks noChangeArrowheads="1"/>
              </p:cNvSpPr>
              <p:nvPr/>
            </p:nvSpPr>
            <p:spPr bwMode="auto">
              <a:xfrm>
                <a:off x="2623" y="1860"/>
                <a:ext cx="58"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2" name="Rectangle 576"/>
              <p:cNvSpPr>
                <a:spLocks noChangeArrowheads="1"/>
              </p:cNvSpPr>
              <p:nvPr/>
            </p:nvSpPr>
            <p:spPr bwMode="auto">
              <a:xfrm>
                <a:off x="2623" y="1856"/>
                <a:ext cx="5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3" name="Rectangle 577"/>
              <p:cNvSpPr>
                <a:spLocks noChangeArrowheads="1"/>
              </p:cNvSpPr>
              <p:nvPr/>
            </p:nvSpPr>
            <p:spPr bwMode="auto">
              <a:xfrm>
                <a:off x="2623" y="1856"/>
                <a:ext cx="5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4" name="Oval 578"/>
              <p:cNvSpPr>
                <a:spLocks noChangeArrowheads="1"/>
              </p:cNvSpPr>
              <p:nvPr/>
            </p:nvSpPr>
            <p:spPr bwMode="auto">
              <a:xfrm>
                <a:off x="2623" y="1830"/>
                <a:ext cx="53"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65" name="Rectangle 579"/>
              <p:cNvSpPr>
                <a:spLocks noChangeArrowheads="1"/>
              </p:cNvSpPr>
              <p:nvPr/>
            </p:nvSpPr>
            <p:spPr bwMode="auto">
              <a:xfrm>
                <a:off x="3137" y="1359"/>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6" name="Rectangle 580"/>
              <p:cNvSpPr>
                <a:spLocks noChangeArrowheads="1"/>
              </p:cNvSpPr>
              <p:nvPr/>
            </p:nvSpPr>
            <p:spPr bwMode="auto">
              <a:xfrm>
                <a:off x="3137" y="1411"/>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7" name="Rectangle 581"/>
              <p:cNvSpPr>
                <a:spLocks noChangeArrowheads="1"/>
              </p:cNvSpPr>
              <p:nvPr/>
            </p:nvSpPr>
            <p:spPr bwMode="auto">
              <a:xfrm>
                <a:off x="3133" y="1363"/>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8" name="Rectangle 582"/>
              <p:cNvSpPr>
                <a:spLocks noChangeArrowheads="1"/>
              </p:cNvSpPr>
              <p:nvPr/>
            </p:nvSpPr>
            <p:spPr bwMode="auto">
              <a:xfrm>
                <a:off x="3133" y="1407"/>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9" name="Rectangle 583"/>
              <p:cNvSpPr>
                <a:spLocks noChangeArrowheads="1"/>
              </p:cNvSpPr>
              <p:nvPr/>
            </p:nvSpPr>
            <p:spPr bwMode="auto">
              <a:xfrm>
                <a:off x="3129" y="1367"/>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0" name="Rectangle 584"/>
              <p:cNvSpPr>
                <a:spLocks noChangeArrowheads="1"/>
              </p:cNvSpPr>
              <p:nvPr/>
            </p:nvSpPr>
            <p:spPr bwMode="auto">
              <a:xfrm>
                <a:off x="3129" y="1403"/>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1" name="Rectangle 585"/>
              <p:cNvSpPr>
                <a:spLocks noChangeArrowheads="1"/>
              </p:cNvSpPr>
              <p:nvPr/>
            </p:nvSpPr>
            <p:spPr bwMode="auto">
              <a:xfrm>
                <a:off x="3124" y="1372"/>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2" name="Rectangle 586"/>
              <p:cNvSpPr>
                <a:spLocks noChangeArrowheads="1"/>
              </p:cNvSpPr>
              <p:nvPr/>
            </p:nvSpPr>
            <p:spPr bwMode="auto">
              <a:xfrm>
                <a:off x="3124" y="1398"/>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3" name="Rectangle 587"/>
              <p:cNvSpPr>
                <a:spLocks noChangeArrowheads="1"/>
              </p:cNvSpPr>
              <p:nvPr/>
            </p:nvSpPr>
            <p:spPr bwMode="auto">
              <a:xfrm>
                <a:off x="3120" y="137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4" name="Rectangle 588"/>
              <p:cNvSpPr>
                <a:spLocks noChangeArrowheads="1"/>
              </p:cNvSpPr>
              <p:nvPr/>
            </p:nvSpPr>
            <p:spPr bwMode="auto">
              <a:xfrm>
                <a:off x="3120" y="1389"/>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5" name="Rectangle 589"/>
              <p:cNvSpPr>
                <a:spLocks noChangeArrowheads="1"/>
              </p:cNvSpPr>
              <p:nvPr/>
            </p:nvSpPr>
            <p:spPr bwMode="auto">
              <a:xfrm>
                <a:off x="3120" y="138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6" name="Rectangle 590"/>
              <p:cNvSpPr>
                <a:spLocks noChangeArrowheads="1"/>
              </p:cNvSpPr>
              <p:nvPr/>
            </p:nvSpPr>
            <p:spPr bwMode="auto">
              <a:xfrm>
                <a:off x="3120" y="1385"/>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7" name="Oval 591"/>
              <p:cNvSpPr>
                <a:spLocks noChangeArrowheads="1"/>
              </p:cNvSpPr>
              <p:nvPr/>
            </p:nvSpPr>
            <p:spPr bwMode="auto">
              <a:xfrm>
                <a:off x="3120" y="1359"/>
                <a:ext cx="53"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78" name="Rectangle 592"/>
              <p:cNvSpPr>
                <a:spLocks noChangeArrowheads="1"/>
              </p:cNvSpPr>
              <p:nvPr/>
            </p:nvSpPr>
            <p:spPr bwMode="auto">
              <a:xfrm>
                <a:off x="3665" y="2217"/>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9" name="Rectangle 593"/>
              <p:cNvSpPr>
                <a:spLocks noChangeArrowheads="1"/>
              </p:cNvSpPr>
              <p:nvPr/>
            </p:nvSpPr>
            <p:spPr bwMode="auto">
              <a:xfrm>
                <a:off x="3665" y="227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0" name="Rectangle 594"/>
              <p:cNvSpPr>
                <a:spLocks noChangeArrowheads="1"/>
              </p:cNvSpPr>
              <p:nvPr/>
            </p:nvSpPr>
            <p:spPr bwMode="auto">
              <a:xfrm>
                <a:off x="3660" y="2221"/>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1" name="Rectangle 595"/>
              <p:cNvSpPr>
                <a:spLocks noChangeArrowheads="1"/>
              </p:cNvSpPr>
              <p:nvPr/>
            </p:nvSpPr>
            <p:spPr bwMode="auto">
              <a:xfrm>
                <a:off x="3660" y="2265"/>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2" name="Rectangle 596"/>
              <p:cNvSpPr>
                <a:spLocks noChangeArrowheads="1"/>
              </p:cNvSpPr>
              <p:nvPr/>
            </p:nvSpPr>
            <p:spPr bwMode="auto">
              <a:xfrm>
                <a:off x="3656" y="2226"/>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3" name="Rectangle 597"/>
              <p:cNvSpPr>
                <a:spLocks noChangeArrowheads="1"/>
              </p:cNvSpPr>
              <p:nvPr/>
            </p:nvSpPr>
            <p:spPr bwMode="auto">
              <a:xfrm>
                <a:off x="3656" y="2261"/>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4" name="Rectangle 598"/>
              <p:cNvSpPr>
                <a:spLocks noChangeArrowheads="1"/>
              </p:cNvSpPr>
              <p:nvPr/>
            </p:nvSpPr>
            <p:spPr bwMode="auto">
              <a:xfrm>
                <a:off x="3652" y="2230"/>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5" name="Rectangle 599"/>
              <p:cNvSpPr>
                <a:spLocks noChangeArrowheads="1"/>
              </p:cNvSpPr>
              <p:nvPr/>
            </p:nvSpPr>
            <p:spPr bwMode="auto">
              <a:xfrm>
                <a:off x="3652" y="2257"/>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6" name="Rectangle 600"/>
              <p:cNvSpPr>
                <a:spLocks noChangeArrowheads="1"/>
              </p:cNvSpPr>
              <p:nvPr/>
            </p:nvSpPr>
            <p:spPr bwMode="auto">
              <a:xfrm>
                <a:off x="3647" y="2235"/>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7" name="Rectangle 601"/>
              <p:cNvSpPr>
                <a:spLocks noChangeArrowheads="1"/>
              </p:cNvSpPr>
              <p:nvPr/>
            </p:nvSpPr>
            <p:spPr bwMode="auto">
              <a:xfrm>
                <a:off x="3647" y="2248"/>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8" name="Rectangle 602"/>
              <p:cNvSpPr>
                <a:spLocks noChangeArrowheads="1"/>
              </p:cNvSpPr>
              <p:nvPr/>
            </p:nvSpPr>
            <p:spPr bwMode="auto">
              <a:xfrm>
                <a:off x="3647" y="2243"/>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9" name="Rectangle 603"/>
              <p:cNvSpPr>
                <a:spLocks noChangeArrowheads="1"/>
              </p:cNvSpPr>
              <p:nvPr/>
            </p:nvSpPr>
            <p:spPr bwMode="auto">
              <a:xfrm>
                <a:off x="3647" y="2243"/>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0" name="Oval 604"/>
              <p:cNvSpPr>
                <a:spLocks noChangeArrowheads="1"/>
              </p:cNvSpPr>
              <p:nvPr/>
            </p:nvSpPr>
            <p:spPr bwMode="auto">
              <a:xfrm>
                <a:off x="3647" y="2217"/>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91" name="Rectangle 605"/>
              <p:cNvSpPr>
                <a:spLocks noChangeArrowheads="1"/>
              </p:cNvSpPr>
              <p:nvPr/>
            </p:nvSpPr>
            <p:spPr bwMode="auto">
              <a:xfrm>
                <a:off x="879" y="2485"/>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2" name="Rectangle 606"/>
              <p:cNvSpPr>
                <a:spLocks noChangeArrowheads="1"/>
              </p:cNvSpPr>
              <p:nvPr/>
            </p:nvSpPr>
            <p:spPr bwMode="auto">
              <a:xfrm>
                <a:off x="879" y="2538"/>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 name="Group 808"/>
            <p:cNvGrpSpPr>
              <a:grpSpLocks/>
            </p:cNvGrpSpPr>
            <p:nvPr/>
          </p:nvGrpSpPr>
          <p:grpSpPr bwMode="auto">
            <a:xfrm>
              <a:off x="311" y="823"/>
              <a:ext cx="4935" cy="2613"/>
              <a:chOff x="311" y="823"/>
              <a:chExt cx="4935" cy="2613"/>
            </a:xfrm>
          </p:grpSpPr>
          <p:sp>
            <p:nvSpPr>
              <p:cNvPr id="9232" name="Rectangle 608"/>
              <p:cNvSpPr>
                <a:spLocks noChangeArrowheads="1"/>
              </p:cNvSpPr>
              <p:nvPr/>
            </p:nvSpPr>
            <p:spPr bwMode="auto">
              <a:xfrm>
                <a:off x="875" y="2490"/>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3" name="Rectangle 609"/>
              <p:cNvSpPr>
                <a:spLocks noChangeArrowheads="1"/>
              </p:cNvSpPr>
              <p:nvPr/>
            </p:nvSpPr>
            <p:spPr bwMode="auto">
              <a:xfrm>
                <a:off x="875" y="2534"/>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4" name="Rectangle 610"/>
              <p:cNvSpPr>
                <a:spLocks noChangeArrowheads="1"/>
              </p:cNvSpPr>
              <p:nvPr/>
            </p:nvSpPr>
            <p:spPr bwMode="auto">
              <a:xfrm>
                <a:off x="870" y="2494"/>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5" name="Rectangle 611"/>
              <p:cNvSpPr>
                <a:spLocks noChangeArrowheads="1"/>
              </p:cNvSpPr>
              <p:nvPr/>
            </p:nvSpPr>
            <p:spPr bwMode="auto">
              <a:xfrm>
                <a:off x="870" y="2530"/>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6" name="Rectangle 612"/>
              <p:cNvSpPr>
                <a:spLocks noChangeArrowheads="1"/>
              </p:cNvSpPr>
              <p:nvPr/>
            </p:nvSpPr>
            <p:spPr bwMode="auto">
              <a:xfrm>
                <a:off x="866" y="2499"/>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7" name="Rectangle 613"/>
              <p:cNvSpPr>
                <a:spLocks noChangeArrowheads="1"/>
              </p:cNvSpPr>
              <p:nvPr/>
            </p:nvSpPr>
            <p:spPr bwMode="auto">
              <a:xfrm>
                <a:off x="866" y="2525"/>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8" name="Rectangle 614"/>
              <p:cNvSpPr>
                <a:spLocks noChangeArrowheads="1"/>
              </p:cNvSpPr>
              <p:nvPr/>
            </p:nvSpPr>
            <p:spPr bwMode="auto">
              <a:xfrm>
                <a:off x="862" y="2503"/>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9" name="Rectangle 615"/>
              <p:cNvSpPr>
                <a:spLocks noChangeArrowheads="1"/>
              </p:cNvSpPr>
              <p:nvPr/>
            </p:nvSpPr>
            <p:spPr bwMode="auto">
              <a:xfrm>
                <a:off x="862" y="2516"/>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0" name="Rectangle 616"/>
              <p:cNvSpPr>
                <a:spLocks noChangeArrowheads="1"/>
              </p:cNvSpPr>
              <p:nvPr/>
            </p:nvSpPr>
            <p:spPr bwMode="auto">
              <a:xfrm>
                <a:off x="862" y="2512"/>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1" name="Rectangle 617"/>
              <p:cNvSpPr>
                <a:spLocks noChangeArrowheads="1"/>
              </p:cNvSpPr>
              <p:nvPr/>
            </p:nvSpPr>
            <p:spPr bwMode="auto">
              <a:xfrm>
                <a:off x="862" y="2512"/>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2" name="Oval 618"/>
              <p:cNvSpPr>
                <a:spLocks noChangeArrowheads="1"/>
              </p:cNvSpPr>
              <p:nvPr/>
            </p:nvSpPr>
            <p:spPr bwMode="auto">
              <a:xfrm>
                <a:off x="862" y="2485"/>
                <a:ext cx="52"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43" name="Rectangle 619"/>
              <p:cNvSpPr>
                <a:spLocks noChangeArrowheads="1"/>
              </p:cNvSpPr>
              <p:nvPr/>
            </p:nvSpPr>
            <p:spPr bwMode="auto">
              <a:xfrm>
                <a:off x="1745" y="183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4" name="Rectangle 620"/>
              <p:cNvSpPr>
                <a:spLocks noChangeArrowheads="1"/>
              </p:cNvSpPr>
              <p:nvPr/>
            </p:nvSpPr>
            <p:spPr bwMode="auto">
              <a:xfrm>
                <a:off x="1745" y="1882"/>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5" name="Rectangle 621"/>
              <p:cNvSpPr>
                <a:spLocks noChangeArrowheads="1"/>
              </p:cNvSpPr>
              <p:nvPr/>
            </p:nvSpPr>
            <p:spPr bwMode="auto">
              <a:xfrm>
                <a:off x="1740" y="1834"/>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6" name="Rectangle 622"/>
              <p:cNvSpPr>
                <a:spLocks noChangeArrowheads="1"/>
              </p:cNvSpPr>
              <p:nvPr/>
            </p:nvSpPr>
            <p:spPr bwMode="auto">
              <a:xfrm>
                <a:off x="1740" y="1878"/>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7" name="Rectangle 623"/>
              <p:cNvSpPr>
                <a:spLocks noChangeArrowheads="1"/>
              </p:cNvSpPr>
              <p:nvPr/>
            </p:nvSpPr>
            <p:spPr bwMode="auto">
              <a:xfrm>
                <a:off x="1736" y="1838"/>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8" name="Rectangle 624"/>
              <p:cNvSpPr>
                <a:spLocks noChangeArrowheads="1"/>
              </p:cNvSpPr>
              <p:nvPr/>
            </p:nvSpPr>
            <p:spPr bwMode="auto">
              <a:xfrm>
                <a:off x="1736" y="1874"/>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9" name="Rectangle 625"/>
              <p:cNvSpPr>
                <a:spLocks noChangeArrowheads="1"/>
              </p:cNvSpPr>
              <p:nvPr/>
            </p:nvSpPr>
            <p:spPr bwMode="auto">
              <a:xfrm>
                <a:off x="1732" y="1843"/>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0" name="Rectangle 626"/>
              <p:cNvSpPr>
                <a:spLocks noChangeArrowheads="1"/>
              </p:cNvSpPr>
              <p:nvPr/>
            </p:nvSpPr>
            <p:spPr bwMode="auto">
              <a:xfrm>
                <a:off x="1732" y="1869"/>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1" name="Rectangle 627"/>
              <p:cNvSpPr>
                <a:spLocks noChangeArrowheads="1"/>
              </p:cNvSpPr>
              <p:nvPr/>
            </p:nvSpPr>
            <p:spPr bwMode="auto">
              <a:xfrm>
                <a:off x="1727" y="184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2" name="Rectangle 628"/>
              <p:cNvSpPr>
                <a:spLocks noChangeArrowheads="1"/>
              </p:cNvSpPr>
              <p:nvPr/>
            </p:nvSpPr>
            <p:spPr bwMode="auto">
              <a:xfrm>
                <a:off x="1727" y="1860"/>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3" name="Rectangle 629"/>
              <p:cNvSpPr>
                <a:spLocks noChangeArrowheads="1"/>
              </p:cNvSpPr>
              <p:nvPr/>
            </p:nvSpPr>
            <p:spPr bwMode="auto">
              <a:xfrm>
                <a:off x="1727" y="185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4" name="Rectangle 630"/>
              <p:cNvSpPr>
                <a:spLocks noChangeArrowheads="1"/>
              </p:cNvSpPr>
              <p:nvPr/>
            </p:nvSpPr>
            <p:spPr bwMode="auto">
              <a:xfrm>
                <a:off x="1727" y="1856"/>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5" name="Oval 631"/>
              <p:cNvSpPr>
                <a:spLocks noChangeArrowheads="1"/>
              </p:cNvSpPr>
              <p:nvPr/>
            </p:nvSpPr>
            <p:spPr bwMode="auto">
              <a:xfrm>
                <a:off x="1727" y="1830"/>
                <a:ext cx="53" cy="52"/>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56" name="Rectangle 632"/>
              <p:cNvSpPr>
                <a:spLocks noChangeArrowheads="1"/>
              </p:cNvSpPr>
              <p:nvPr/>
            </p:nvSpPr>
            <p:spPr bwMode="auto">
              <a:xfrm>
                <a:off x="2188" y="2657"/>
                <a:ext cx="22"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7" name="Rectangle 633"/>
              <p:cNvSpPr>
                <a:spLocks noChangeArrowheads="1"/>
              </p:cNvSpPr>
              <p:nvPr/>
            </p:nvSpPr>
            <p:spPr bwMode="auto">
              <a:xfrm>
                <a:off x="2188" y="271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8" name="Rectangle 634"/>
              <p:cNvSpPr>
                <a:spLocks noChangeArrowheads="1"/>
              </p:cNvSpPr>
              <p:nvPr/>
            </p:nvSpPr>
            <p:spPr bwMode="auto">
              <a:xfrm>
                <a:off x="2184" y="2662"/>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9" name="Rectangle 635"/>
              <p:cNvSpPr>
                <a:spLocks noChangeArrowheads="1"/>
              </p:cNvSpPr>
              <p:nvPr/>
            </p:nvSpPr>
            <p:spPr bwMode="auto">
              <a:xfrm>
                <a:off x="2184" y="2706"/>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0" name="Rectangle 636"/>
              <p:cNvSpPr>
                <a:spLocks noChangeArrowheads="1"/>
              </p:cNvSpPr>
              <p:nvPr/>
            </p:nvSpPr>
            <p:spPr bwMode="auto">
              <a:xfrm>
                <a:off x="2180" y="2666"/>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1" name="Rectangle 637"/>
              <p:cNvSpPr>
                <a:spLocks noChangeArrowheads="1"/>
              </p:cNvSpPr>
              <p:nvPr/>
            </p:nvSpPr>
            <p:spPr bwMode="auto">
              <a:xfrm>
                <a:off x="2180" y="2701"/>
                <a:ext cx="3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2" name="Rectangle 638"/>
              <p:cNvSpPr>
                <a:spLocks noChangeArrowheads="1"/>
              </p:cNvSpPr>
              <p:nvPr/>
            </p:nvSpPr>
            <p:spPr bwMode="auto">
              <a:xfrm>
                <a:off x="2175" y="2670"/>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3" name="Rectangle 639"/>
              <p:cNvSpPr>
                <a:spLocks noChangeArrowheads="1"/>
              </p:cNvSpPr>
              <p:nvPr/>
            </p:nvSpPr>
            <p:spPr bwMode="auto">
              <a:xfrm>
                <a:off x="2175" y="2697"/>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4" name="Rectangle 640"/>
              <p:cNvSpPr>
                <a:spLocks noChangeArrowheads="1"/>
              </p:cNvSpPr>
              <p:nvPr/>
            </p:nvSpPr>
            <p:spPr bwMode="auto">
              <a:xfrm>
                <a:off x="2171" y="2675"/>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5" name="Rectangle 641"/>
              <p:cNvSpPr>
                <a:spLocks noChangeArrowheads="1"/>
              </p:cNvSpPr>
              <p:nvPr/>
            </p:nvSpPr>
            <p:spPr bwMode="auto">
              <a:xfrm>
                <a:off x="2171" y="2688"/>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6" name="Rectangle 642"/>
              <p:cNvSpPr>
                <a:spLocks noChangeArrowheads="1"/>
              </p:cNvSpPr>
              <p:nvPr/>
            </p:nvSpPr>
            <p:spPr bwMode="auto">
              <a:xfrm>
                <a:off x="2171" y="2684"/>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7" name="Rectangle 643"/>
              <p:cNvSpPr>
                <a:spLocks noChangeArrowheads="1"/>
              </p:cNvSpPr>
              <p:nvPr/>
            </p:nvSpPr>
            <p:spPr bwMode="auto">
              <a:xfrm>
                <a:off x="2171" y="2684"/>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8" name="Oval 644"/>
              <p:cNvSpPr>
                <a:spLocks noChangeArrowheads="1"/>
              </p:cNvSpPr>
              <p:nvPr/>
            </p:nvSpPr>
            <p:spPr bwMode="auto">
              <a:xfrm>
                <a:off x="2171" y="2657"/>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69" name="Rectangle 645"/>
              <p:cNvSpPr>
                <a:spLocks noChangeArrowheads="1"/>
              </p:cNvSpPr>
              <p:nvPr/>
            </p:nvSpPr>
            <p:spPr bwMode="auto">
              <a:xfrm>
                <a:off x="2795" y="2032"/>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0" name="Rectangle 646"/>
              <p:cNvSpPr>
                <a:spLocks noChangeArrowheads="1"/>
              </p:cNvSpPr>
              <p:nvPr/>
            </p:nvSpPr>
            <p:spPr bwMode="auto">
              <a:xfrm>
                <a:off x="2795" y="2085"/>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1" name="Rectangle 647"/>
              <p:cNvSpPr>
                <a:spLocks noChangeArrowheads="1"/>
              </p:cNvSpPr>
              <p:nvPr/>
            </p:nvSpPr>
            <p:spPr bwMode="auto">
              <a:xfrm>
                <a:off x="2790" y="2036"/>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2" name="Rectangle 648"/>
              <p:cNvSpPr>
                <a:spLocks noChangeArrowheads="1"/>
              </p:cNvSpPr>
              <p:nvPr/>
            </p:nvSpPr>
            <p:spPr bwMode="auto">
              <a:xfrm>
                <a:off x="2790" y="2081"/>
                <a:ext cx="31"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3" name="Rectangle 649"/>
              <p:cNvSpPr>
                <a:spLocks noChangeArrowheads="1"/>
              </p:cNvSpPr>
              <p:nvPr/>
            </p:nvSpPr>
            <p:spPr bwMode="auto">
              <a:xfrm>
                <a:off x="2786" y="2041"/>
                <a:ext cx="40"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4" name="Rectangle 650"/>
              <p:cNvSpPr>
                <a:spLocks noChangeArrowheads="1"/>
              </p:cNvSpPr>
              <p:nvPr/>
            </p:nvSpPr>
            <p:spPr bwMode="auto">
              <a:xfrm>
                <a:off x="2786" y="2076"/>
                <a:ext cx="4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5" name="Rectangle 651"/>
              <p:cNvSpPr>
                <a:spLocks noChangeArrowheads="1"/>
              </p:cNvSpPr>
              <p:nvPr/>
            </p:nvSpPr>
            <p:spPr bwMode="auto">
              <a:xfrm>
                <a:off x="2782" y="2045"/>
                <a:ext cx="48"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6" name="Rectangle 652"/>
              <p:cNvSpPr>
                <a:spLocks noChangeArrowheads="1"/>
              </p:cNvSpPr>
              <p:nvPr/>
            </p:nvSpPr>
            <p:spPr bwMode="auto">
              <a:xfrm>
                <a:off x="2782" y="2072"/>
                <a:ext cx="48"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7" name="Rectangle 653"/>
              <p:cNvSpPr>
                <a:spLocks noChangeArrowheads="1"/>
              </p:cNvSpPr>
              <p:nvPr/>
            </p:nvSpPr>
            <p:spPr bwMode="auto">
              <a:xfrm>
                <a:off x="2777" y="2050"/>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8" name="Rectangle 654"/>
              <p:cNvSpPr>
                <a:spLocks noChangeArrowheads="1"/>
              </p:cNvSpPr>
              <p:nvPr/>
            </p:nvSpPr>
            <p:spPr bwMode="auto">
              <a:xfrm>
                <a:off x="2777" y="2063"/>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9" name="Rectangle 655"/>
              <p:cNvSpPr>
                <a:spLocks noChangeArrowheads="1"/>
              </p:cNvSpPr>
              <p:nvPr/>
            </p:nvSpPr>
            <p:spPr bwMode="auto">
              <a:xfrm>
                <a:off x="2777" y="2059"/>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0" name="Rectangle 656"/>
              <p:cNvSpPr>
                <a:spLocks noChangeArrowheads="1"/>
              </p:cNvSpPr>
              <p:nvPr/>
            </p:nvSpPr>
            <p:spPr bwMode="auto">
              <a:xfrm>
                <a:off x="2777" y="2059"/>
                <a:ext cx="57"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1" name="Oval 657"/>
              <p:cNvSpPr>
                <a:spLocks noChangeArrowheads="1"/>
              </p:cNvSpPr>
              <p:nvPr/>
            </p:nvSpPr>
            <p:spPr bwMode="auto">
              <a:xfrm>
                <a:off x="2777" y="2032"/>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42" name="Rectangle 658"/>
              <p:cNvSpPr>
                <a:spLocks noChangeArrowheads="1"/>
              </p:cNvSpPr>
              <p:nvPr/>
            </p:nvSpPr>
            <p:spPr bwMode="auto">
              <a:xfrm>
                <a:off x="3151" y="1460"/>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3" name="Rectangle 659"/>
              <p:cNvSpPr>
                <a:spLocks noChangeArrowheads="1"/>
              </p:cNvSpPr>
              <p:nvPr/>
            </p:nvSpPr>
            <p:spPr bwMode="auto">
              <a:xfrm>
                <a:off x="3151" y="1513"/>
                <a:ext cx="22"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5" name="Rectangle 660"/>
              <p:cNvSpPr>
                <a:spLocks noChangeArrowheads="1"/>
              </p:cNvSpPr>
              <p:nvPr/>
            </p:nvSpPr>
            <p:spPr bwMode="auto">
              <a:xfrm>
                <a:off x="3146" y="1464"/>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6" name="Rectangle 661"/>
              <p:cNvSpPr>
                <a:spLocks noChangeArrowheads="1"/>
              </p:cNvSpPr>
              <p:nvPr/>
            </p:nvSpPr>
            <p:spPr bwMode="auto">
              <a:xfrm>
                <a:off x="3146" y="1508"/>
                <a:ext cx="31"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7" name="Rectangle 662"/>
              <p:cNvSpPr>
                <a:spLocks noChangeArrowheads="1"/>
              </p:cNvSpPr>
              <p:nvPr/>
            </p:nvSpPr>
            <p:spPr bwMode="auto">
              <a:xfrm>
                <a:off x="3142" y="1469"/>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8" name="Rectangle 663"/>
              <p:cNvSpPr>
                <a:spLocks noChangeArrowheads="1"/>
              </p:cNvSpPr>
              <p:nvPr/>
            </p:nvSpPr>
            <p:spPr bwMode="auto">
              <a:xfrm>
                <a:off x="3142" y="1504"/>
                <a:ext cx="3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9" name="Rectangle 664"/>
              <p:cNvSpPr>
                <a:spLocks noChangeArrowheads="1"/>
              </p:cNvSpPr>
              <p:nvPr/>
            </p:nvSpPr>
            <p:spPr bwMode="auto">
              <a:xfrm>
                <a:off x="3137" y="1473"/>
                <a:ext cx="49" cy="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0" name="Rectangle 665"/>
              <p:cNvSpPr>
                <a:spLocks noChangeArrowheads="1"/>
              </p:cNvSpPr>
              <p:nvPr/>
            </p:nvSpPr>
            <p:spPr bwMode="auto">
              <a:xfrm>
                <a:off x="3137" y="1499"/>
                <a:ext cx="49"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1" name="Rectangle 666"/>
              <p:cNvSpPr>
                <a:spLocks noChangeArrowheads="1"/>
              </p:cNvSpPr>
              <p:nvPr/>
            </p:nvSpPr>
            <p:spPr bwMode="auto">
              <a:xfrm>
                <a:off x="3133" y="1477"/>
                <a:ext cx="57" cy="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2" name="Rectangle 667"/>
              <p:cNvSpPr>
                <a:spLocks noChangeArrowheads="1"/>
              </p:cNvSpPr>
              <p:nvPr/>
            </p:nvSpPr>
            <p:spPr bwMode="auto">
              <a:xfrm>
                <a:off x="3133" y="1491"/>
                <a:ext cx="57" cy="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3" name="Rectangle 668"/>
              <p:cNvSpPr>
                <a:spLocks noChangeArrowheads="1"/>
              </p:cNvSpPr>
              <p:nvPr/>
            </p:nvSpPr>
            <p:spPr bwMode="auto">
              <a:xfrm>
                <a:off x="3133" y="1486"/>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4" name="Rectangle 669"/>
              <p:cNvSpPr>
                <a:spLocks noChangeArrowheads="1"/>
              </p:cNvSpPr>
              <p:nvPr/>
            </p:nvSpPr>
            <p:spPr bwMode="auto">
              <a:xfrm>
                <a:off x="3133" y="1486"/>
                <a:ext cx="57"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5" name="Oval 670"/>
              <p:cNvSpPr>
                <a:spLocks noChangeArrowheads="1"/>
              </p:cNvSpPr>
              <p:nvPr/>
            </p:nvSpPr>
            <p:spPr bwMode="auto">
              <a:xfrm>
                <a:off x="3133" y="1460"/>
                <a:ext cx="53" cy="53"/>
              </a:xfrm>
              <a:prstGeom prst="ellipse">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56" name="Line 671"/>
              <p:cNvSpPr>
                <a:spLocks noChangeShapeType="1"/>
              </p:cNvSpPr>
              <p:nvPr/>
            </p:nvSpPr>
            <p:spPr bwMode="auto">
              <a:xfrm>
                <a:off x="813" y="3018"/>
                <a:ext cx="3665"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57" name="Line 672"/>
              <p:cNvSpPr>
                <a:spLocks noChangeShapeType="1"/>
              </p:cNvSpPr>
              <p:nvPr/>
            </p:nvSpPr>
            <p:spPr bwMode="auto">
              <a:xfrm>
                <a:off x="813" y="3018"/>
                <a:ext cx="0" cy="4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58" name="Line 673"/>
              <p:cNvSpPr>
                <a:spLocks noChangeShapeType="1"/>
              </p:cNvSpPr>
              <p:nvPr/>
            </p:nvSpPr>
            <p:spPr bwMode="auto">
              <a:xfrm>
                <a:off x="1732" y="3018"/>
                <a:ext cx="0" cy="4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59" name="Line 674"/>
              <p:cNvSpPr>
                <a:spLocks noChangeShapeType="1"/>
              </p:cNvSpPr>
              <p:nvPr/>
            </p:nvSpPr>
            <p:spPr bwMode="auto">
              <a:xfrm>
                <a:off x="2645" y="3018"/>
                <a:ext cx="0" cy="4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60" name="Line 675"/>
              <p:cNvSpPr>
                <a:spLocks noChangeShapeType="1"/>
              </p:cNvSpPr>
              <p:nvPr/>
            </p:nvSpPr>
            <p:spPr bwMode="auto">
              <a:xfrm>
                <a:off x="3564" y="3018"/>
                <a:ext cx="0" cy="4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61" name="Line 676"/>
              <p:cNvSpPr>
                <a:spLocks noChangeShapeType="1"/>
              </p:cNvSpPr>
              <p:nvPr/>
            </p:nvSpPr>
            <p:spPr bwMode="auto">
              <a:xfrm>
                <a:off x="4478" y="3018"/>
                <a:ext cx="0" cy="4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62" name="Rectangle 677"/>
              <p:cNvSpPr>
                <a:spLocks noChangeArrowheads="1"/>
              </p:cNvSpPr>
              <p:nvPr/>
            </p:nvSpPr>
            <p:spPr bwMode="auto">
              <a:xfrm>
                <a:off x="666" y="3075"/>
                <a:ext cx="2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2006</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63" name="Rectangle 678"/>
              <p:cNvSpPr>
                <a:spLocks noChangeArrowheads="1"/>
              </p:cNvSpPr>
              <p:nvPr/>
            </p:nvSpPr>
            <p:spPr bwMode="auto">
              <a:xfrm>
                <a:off x="1585" y="3075"/>
                <a:ext cx="2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2008</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64" name="Rectangle 679"/>
              <p:cNvSpPr>
                <a:spLocks noChangeArrowheads="1"/>
              </p:cNvSpPr>
              <p:nvPr/>
            </p:nvSpPr>
            <p:spPr bwMode="auto">
              <a:xfrm>
                <a:off x="2498" y="3075"/>
                <a:ext cx="2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2010</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65" name="Rectangle 680"/>
              <p:cNvSpPr>
                <a:spLocks noChangeArrowheads="1"/>
              </p:cNvSpPr>
              <p:nvPr/>
            </p:nvSpPr>
            <p:spPr bwMode="auto">
              <a:xfrm>
                <a:off x="3417" y="3075"/>
                <a:ext cx="2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2012</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66" name="Rectangle 681"/>
              <p:cNvSpPr>
                <a:spLocks noChangeArrowheads="1"/>
              </p:cNvSpPr>
              <p:nvPr/>
            </p:nvSpPr>
            <p:spPr bwMode="auto">
              <a:xfrm>
                <a:off x="4331" y="3075"/>
                <a:ext cx="287"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2014</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67" name="Line 682"/>
              <p:cNvSpPr>
                <a:spLocks noChangeShapeType="1"/>
              </p:cNvSpPr>
              <p:nvPr/>
            </p:nvSpPr>
            <p:spPr bwMode="auto">
              <a:xfrm flipV="1">
                <a:off x="673" y="914"/>
                <a:ext cx="0" cy="202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68" name="Line 683"/>
              <p:cNvSpPr>
                <a:spLocks noChangeShapeType="1"/>
              </p:cNvSpPr>
              <p:nvPr/>
            </p:nvSpPr>
            <p:spPr bwMode="auto">
              <a:xfrm flipH="1">
                <a:off x="633" y="2934"/>
                <a:ext cx="40"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69" name="Line 684"/>
              <p:cNvSpPr>
                <a:spLocks noChangeShapeType="1"/>
              </p:cNvSpPr>
              <p:nvPr/>
            </p:nvSpPr>
            <p:spPr bwMode="auto">
              <a:xfrm flipH="1">
                <a:off x="633" y="2600"/>
                <a:ext cx="40"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0" name="Line 685"/>
              <p:cNvSpPr>
                <a:spLocks noChangeShapeType="1"/>
              </p:cNvSpPr>
              <p:nvPr/>
            </p:nvSpPr>
            <p:spPr bwMode="auto">
              <a:xfrm flipH="1">
                <a:off x="633" y="2261"/>
                <a:ext cx="40"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1" name="Line 686"/>
              <p:cNvSpPr>
                <a:spLocks noChangeShapeType="1"/>
              </p:cNvSpPr>
              <p:nvPr/>
            </p:nvSpPr>
            <p:spPr bwMode="auto">
              <a:xfrm flipH="1">
                <a:off x="633" y="1922"/>
                <a:ext cx="40"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2" name="Line 687"/>
              <p:cNvSpPr>
                <a:spLocks noChangeShapeType="1"/>
              </p:cNvSpPr>
              <p:nvPr/>
            </p:nvSpPr>
            <p:spPr bwMode="auto">
              <a:xfrm flipH="1">
                <a:off x="633" y="1588"/>
                <a:ext cx="40"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3" name="Line 688"/>
              <p:cNvSpPr>
                <a:spLocks noChangeShapeType="1"/>
              </p:cNvSpPr>
              <p:nvPr/>
            </p:nvSpPr>
            <p:spPr bwMode="auto">
              <a:xfrm flipH="1">
                <a:off x="633" y="1249"/>
                <a:ext cx="40"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4" name="Line 689"/>
              <p:cNvSpPr>
                <a:spLocks noChangeShapeType="1"/>
              </p:cNvSpPr>
              <p:nvPr/>
            </p:nvSpPr>
            <p:spPr bwMode="auto">
              <a:xfrm flipH="1">
                <a:off x="633" y="914"/>
                <a:ext cx="40" cy="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75" name="Rectangle 690"/>
              <p:cNvSpPr>
                <a:spLocks noChangeArrowheads="1"/>
              </p:cNvSpPr>
              <p:nvPr/>
            </p:nvSpPr>
            <p:spPr bwMode="auto">
              <a:xfrm rot="16200000">
                <a:off x="464" y="2856"/>
                <a:ext cx="1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0.0</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76" name="Rectangle 691"/>
              <p:cNvSpPr>
                <a:spLocks noChangeArrowheads="1"/>
              </p:cNvSpPr>
              <p:nvPr/>
            </p:nvSpPr>
            <p:spPr bwMode="auto">
              <a:xfrm rot="16200000">
                <a:off x="464" y="2522"/>
                <a:ext cx="1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0.2</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77" name="Rectangle 692"/>
              <p:cNvSpPr>
                <a:spLocks noChangeArrowheads="1"/>
              </p:cNvSpPr>
              <p:nvPr/>
            </p:nvSpPr>
            <p:spPr bwMode="auto">
              <a:xfrm rot="16200000">
                <a:off x="464" y="2183"/>
                <a:ext cx="1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0.4</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78" name="Rectangle 693"/>
              <p:cNvSpPr>
                <a:spLocks noChangeArrowheads="1"/>
              </p:cNvSpPr>
              <p:nvPr/>
            </p:nvSpPr>
            <p:spPr bwMode="auto">
              <a:xfrm rot="16200000">
                <a:off x="464" y="1844"/>
                <a:ext cx="1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0.6</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79" name="Rectangle 694"/>
              <p:cNvSpPr>
                <a:spLocks noChangeArrowheads="1"/>
              </p:cNvSpPr>
              <p:nvPr/>
            </p:nvSpPr>
            <p:spPr bwMode="auto">
              <a:xfrm rot="16200000">
                <a:off x="464" y="1510"/>
                <a:ext cx="1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0.8</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80" name="Rectangle 695"/>
              <p:cNvSpPr>
                <a:spLocks noChangeArrowheads="1"/>
              </p:cNvSpPr>
              <p:nvPr/>
            </p:nvSpPr>
            <p:spPr bwMode="auto">
              <a:xfrm rot="16200000">
                <a:off x="464" y="1171"/>
                <a:ext cx="1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1.0</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81" name="Rectangle 696"/>
              <p:cNvSpPr>
                <a:spLocks noChangeArrowheads="1"/>
              </p:cNvSpPr>
              <p:nvPr/>
            </p:nvSpPr>
            <p:spPr bwMode="auto">
              <a:xfrm rot="16200000">
                <a:off x="464" y="835"/>
                <a:ext cx="180"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1.2</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82" name="Rectangle 697"/>
              <p:cNvSpPr>
                <a:spLocks noChangeArrowheads="1"/>
              </p:cNvSpPr>
              <p:nvPr/>
            </p:nvSpPr>
            <p:spPr bwMode="auto">
              <a:xfrm>
                <a:off x="673" y="830"/>
                <a:ext cx="4573" cy="2188"/>
              </a:xfrm>
              <a:prstGeom prst="rect">
                <a:avLst/>
              </a:pr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3" name="Rectangle 698"/>
              <p:cNvSpPr>
                <a:spLocks noChangeArrowheads="1"/>
              </p:cNvSpPr>
              <p:nvPr/>
            </p:nvSpPr>
            <p:spPr bwMode="auto">
              <a:xfrm>
                <a:off x="2580" y="3281"/>
                <a:ext cx="826"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Migration Year</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84" name="Rectangle 699"/>
              <p:cNvSpPr>
                <a:spLocks noChangeArrowheads="1"/>
              </p:cNvSpPr>
              <p:nvPr/>
            </p:nvSpPr>
            <p:spPr bwMode="auto">
              <a:xfrm rot="16200000">
                <a:off x="-136" y="1844"/>
                <a:ext cx="1049" cy="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Arial" panose="020B0604020202020204" pitchFamily="34" charset="0"/>
                  </a:rPr>
                  <a:t>SAR LGR to LGR </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10285" name="Line 700"/>
              <p:cNvSpPr>
                <a:spLocks noChangeShapeType="1"/>
              </p:cNvSpPr>
              <p:nvPr/>
            </p:nvSpPr>
            <p:spPr bwMode="auto">
              <a:xfrm flipV="1">
                <a:off x="945" y="1909"/>
                <a:ext cx="0" cy="233"/>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6" name="Freeform 701"/>
              <p:cNvSpPr>
                <a:spLocks/>
              </p:cNvSpPr>
              <p:nvPr/>
            </p:nvSpPr>
            <p:spPr bwMode="auto">
              <a:xfrm>
                <a:off x="928" y="2142"/>
                <a:ext cx="39"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7" name="Freeform 702"/>
              <p:cNvSpPr>
                <a:spLocks/>
              </p:cNvSpPr>
              <p:nvPr/>
            </p:nvSpPr>
            <p:spPr bwMode="auto">
              <a:xfrm>
                <a:off x="928" y="1909"/>
                <a:ext cx="39"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8" name="Line 703"/>
              <p:cNvSpPr>
                <a:spLocks noChangeShapeType="1"/>
              </p:cNvSpPr>
              <p:nvPr/>
            </p:nvSpPr>
            <p:spPr bwMode="auto">
              <a:xfrm flipV="1">
                <a:off x="1819" y="879"/>
                <a:ext cx="0" cy="50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89" name="Freeform 704"/>
              <p:cNvSpPr>
                <a:spLocks/>
              </p:cNvSpPr>
              <p:nvPr/>
            </p:nvSpPr>
            <p:spPr bwMode="auto">
              <a:xfrm>
                <a:off x="1797" y="1385"/>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0" name="Freeform 705"/>
              <p:cNvSpPr>
                <a:spLocks/>
              </p:cNvSpPr>
              <p:nvPr/>
            </p:nvSpPr>
            <p:spPr bwMode="auto">
              <a:xfrm>
                <a:off x="1797" y="879"/>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1" name="Line 706"/>
              <p:cNvSpPr>
                <a:spLocks noChangeShapeType="1"/>
              </p:cNvSpPr>
              <p:nvPr/>
            </p:nvSpPr>
            <p:spPr bwMode="auto">
              <a:xfrm flipV="1">
                <a:off x="2263" y="2631"/>
                <a:ext cx="0" cy="237"/>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2" name="Freeform 707"/>
              <p:cNvSpPr>
                <a:spLocks/>
              </p:cNvSpPr>
              <p:nvPr/>
            </p:nvSpPr>
            <p:spPr bwMode="auto">
              <a:xfrm>
                <a:off x="2241" y="2868"/>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3" name="Freeform 708"/>
              <p:cNvSpPr>
                <a:spLocks/>
              </p:cNvSpPr>
              <p:nvPr/>
            </p:nvSpPr>
            <p:spPr bwMode="auto">
              <a:xfrm>
                <a:off x="2241" y="2631"/>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4" name="Line 709"/>
              <p:cNvSpPr>
                <a:spLocks noChangeShapeType="1"/>
              </p:cNvSpPr>
              <p:nvPr/>
            </p:nvSpPr>
            <p:spPr bwMode="auto">
              <a:xfrm flipV="1">
                <a:off x="2694" y="1385"/>
                <a:ext cx="0" cy="405"/>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5" name="Freeform 710"/>
              <p:cNvSpPr>
                <a:spLocks/>
              </p:cNvSpPr>
              <p:nvPr/>
            </p:nvSpPr>
            <p:spPr bwMode="auto">
              <a:xfrm>
                <a:off x="2672" y="1790"/>
                <a:ext cx="39" cy="0"/>
              </a:xfrm>
              <a:custGeom>
                <a:avLst/>
                <a:gdLst>
                  <a:gd name="T0" fmla="*/ 0 w 9"/>
                  <a:gd name="T1" fmla="*/ 5 w 9"/>
                  <a:gd name="T2" fmla="*/ 9 w 9"/>
                </a:gdLst>
                <a:ahLst/>
                <a:cxnLst>
                  <a:cxn ang="0">
                    <a:pos x="T0" y="0"/>
                  </a:cxn>
                  <a:cxn ang="0">
                    <a:pos x="T1" y="0"/>
                  </a:cxn>
                  <a:cxn ang="0">
                    <a:pos x="T2" y="0"/>
                  </a:cxn>
                </a:cxnLst>
                <a:rect l="0" t="0" r="r" b="b"/>
                <a:pathLst>
                  <a:path w="9">
                    <a:moveTo>
                      <a:pt x="0" y="0"/>
                    </a:moveTo>
                    <a:lnTo>
                      <a:pt x="5"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6" name="Freeform 711"/>
              <p:cNvSpPr>
                <a:spLocks/>
              </p:cNvSpPr>
              <p:nvPr/>
            </p:nvSpPr>
            <p:spPr bwMode="auto">
              <a:xfrm>
                <a:off x="2672" y="1385"/>
                <a:ext cx="39" cy="0"/>
              </a:xfrm>
              <a:custGeom>
                <a:avLst/>
                <a:gdLst>
                  <a:gd name="T0" fmla="*/ 9 w 9"/>
                  <a:gd name="T1" fmla="*/ 5 w 9"/>
                  <a:gd name="T2" fmla="*/ 0 w 9"/>
                </a:gdLst>
                <a:ahLst/>
                <a:cxnLst>
                  <a:cxn ang="0">
                    <a:pos x="T0" y="0"/>
                  </a:cxn>
                  <a:cxn ang="0">
                    <a:pos x="T1" y="0"/>
                  </a:cxn>
                  <a:cxn ang="0">
                    <a:pos x="T2" y="0"/>
                  </a:cxn>
                </a:cxnLst>
                <a:rect l="0" t="0" r="r" b="b"/>
                <a:pathLst>
                  <a:path w="9">
                    <a:moveTo>
                      <a:pt x="9"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7" name="Line 712"/>
              <p:cNvSpPr>
                <a:spLocks noChangeShapeType="1"/>
              </p:cNvSpPr>
              <p:nvPr/>
            </p:nvSpPr>
            <p:spPr bwMode="auto">
              <a:xfrm flipV="1">
                <a:off x="3208" y="1117"/>
                <a:ext cx="0" cy="435"/>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8" name="Freeform 713"/>
              <p:cNvSpPr>
                <a:spLocks/>
              </p:cNvSpPr>
              <p:nvPr/>
            </p:nvSpPr>
            <p:spPr bwMode="auto">
              <a:xfrm>
                <a:off x="3190" y="1552"/>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99" name="Freeform 714"/>
              <p:cNvSpPr>
                <a:spLocks/>
              </p:cNvSpPr>
              <p:nvPr/>
            </p:nvSpPr>
            <p:spPr bwMode="auto">
              <a:xfrm>
                <a:off x="3190" y="1117"/>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0" name="Line 715"/>
              <p:cNvSpPr>
                <a:spLocks noChangeShapeType="1"/>
              </p:cNvSpPr>
              <p:nvPr/>
            </p:nvSpPr>
            <p:spPr bwMode="auto">
              <a:xfrm flipV="1">
                <a:off x="3744" y="1552"/>
                <a:ext cx="0" cy="37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1" name="Freeform 716"/>
              <p:cNvSpPr>
                <a:spLocks/>
              </p:cNvSpPr>
              <p:nvPr/>
            </p:nvSpPr>
            <p:spPr bwMode="auto">
              <a:xfrm>
                <a:off x="3722" y="1922"/>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2" name="Freeform 717"/>
              <p:cNvSpPr>
                <a:spLocks/>
              </p:cNvSpPr>
              <p:nvPr/>
            </p:nvSpPr>
            <p:spPr bwMode="auto">
              <a:xfrm>
                <a:off x="3722" y="1552"/>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3" name="Line 718"/>
              <p:cNvSpPr>
                <a:spLocks noChangeShapeType="1"/>
              </p:cNvSpPr>
              <p:nvPr/>
            </p:nvSpPr>
            <p:spPr bwMode="auto">
              <a:xfrm flipV="1">
                <a:off x="2760" y="1618"/>
                <a:ext cx="0" cy="744"/>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4" name="Freeform 719"/>
              <p:cNvSpPr>
                <a:spLocks/>
              </p:cNvSpPr>
              <p:nvPr/>
            </p:nvSpPr>
            <p:spPr bwMode="auto">
              <a:xfrm>
                <a:off x="2738" y="2362"/>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5" name="Freeform 720"/>
              <p:cNvSpPr>
                <a:spLocks/>
              </p:cNvSpPr>
              <p:nvPr/>
            </p:nvSpPr>
            <p:spPr bwMode="auto">
              <a:xfrm>
                <a:off x="2738" y="1618"/>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6" name="Line 721"/>
              <p:cNvSpPr>
                <a:spLocks noChangeShapeType="1"/>
              </p:cNvSpPr>
              <p:nvPr/>
            </p:nvSpPr>
            <p:spPr bwMode="auto">
              <a:xfrm flipV="1">
                <a:off x="3225" y="1099"/>
                <a:ext cx="0" cy="607"/>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7" name="Freeform 722"/>
              <p:cNvSpPr>
                <a:spLocks/>
              </p:cNvSpPr>
              <p:nvPr/>
            </p:nvSpPr>
            <p:spPr bwMode="auto">
              <a:xfrm>
                <a:off x="3208" y="1706"/>
                <a:ext cx="39"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8" name="Freeform 723"/>
              <p:cNvSpPr>
                <a:spLocks/>
              </p:cNvSpPr>
              <p:nvPr/>
            </p:nvSpPr>
            <p:spPr bwMode="auto">
              <a:xfrm>
                <a:off x="3208" y="1099"/>
                <a:ext cx="39"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09" name="Line 724"/>
              <p:cNvSpPr>
                <a:spLocks noChangeShapeType="1"/>
              </p:cNvSpPr>
              <p:nvPr/>
            </p:nvSpPr>
            <p:spPr bwMode="auto">
              <a:xfrm flipV="1">
                <a:off x="3713" y="1183"/>
                <a:ext cx="0" cy="708"/>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0" name="Freeform 725"/>
              <p:cNvSpPr>
                <a:spLocks/>
              </p:cNvSpPr>
              <p:nvPr/>
            </p:nvSpPr>
            <p:spPr bwMode="auto">
              <a:xfrm>
                <a:off x="3695" y="1891"/>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1" name="Freeform 726"/>
              <p:cNvSpPr>
                <a:spLocks/>
              </p:cNvSpPr>
              <p:nvPr/>
            </p:nvSpPr>
            <p:spPr bwMode="auto">
              <a:xfrm>
                <a:off x="3695" y="1183"/>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2" name="Line 727"/>
              <p:cNvSpPr>
                <a:spLocks noChangeShapeType="1"/>
              </p:cNvSpPr>
              <p:nvPr/>
            </p:nvSpPr>
            <p:spPr bwMode="auto">
              <a:xfrm flipV="1">
                <a:off x="1828" y="1891"/>
                <a:ext cx="0" cy="304"/>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3" name="Freeform 728"/>
              <p:cNvSpPr>
                <a:spLocks/>
              </p:cNvSpPr>
              <p:nvPr/>
            </p:nvSpPr>
            <p:spPr bwMode="auto">
              <a:xfrm>
                <a:off x="1806" y="2195"/>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4" name="Freeform 729"/>
              <p:cNvSpPr>
                <a:spLocks/>
              </p:cNvSpPr>
              <p:nvPr/>
            </p:nvSpPr>
            <p:spPr bwMode="auto">
              <a:xfrm>
                <a:off x="1806" y="1891"/>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5" name="Line 730"/>
              <p:cNvSpPr>
                <a:spLocks noChangeShapeType="1"/>
              </p:cNvSpPr>
              <p:nvPr/>
            </p:nvSpPr>
            <p:spPr bwMode="auto">
              <a:xfrm flipV="1">
                <a:off x="2285" y="2463"/>
                <a:ext cx="0" cy="304"/>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6" name="Freeform 731"/>
              <p:cNvSpPr>
                <a:spLocks/>
              </p:cNvSpPr>
              <p:nvPr/>
            </p:nvSpPr>
            <p:spPr bwMode="auto">
              <a:xfrm>
                <a:off x="2263" y="2767"/>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7" name="Freeform 732"/>
              <p:cNvSpPr>
                <a:spLocks/>
              </p:cNvSpPr>
              <p:nvPr/>
            </p:nvSpPr>
            <p:spPr bwMode="auto">
              <a:xfrm>
                <a:off x="2263" y="2463"/>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8" name="Line 733"/>
              <p:cNvSpPr>
                <a:spLocks noChangeShapeType="1"/>
              </p:cNvSpPr>
              <p:nvPr/>
            </p:nvSpPr>
            <p:spPr bwMode="auto">
              <a:xfrm flipV="1">
                <a:off x="2764" y="1081"/>
                <a:ext cx="0" cy="43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19" name="Freeform 734"/>
              <p:cNvSpPr>
                <a:spLocks/>
              </p:cNvSpPr>
              <p:nvPr/>
            </p:nvSpPr>
            <p:spPr bwMode="auto">
              <a:xfrm>
                <a:off x="2746" y="1517"/>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0" name="Freeform 735"/>
              <p:cNvSpPr>
                <a:spLocks/>
              </p:cNvSpPr>
              <p:nvPr/>
            </p:nvSpPr>
            <p:spPr bwMode="auto">
              <a:xfrm>
                <a:off x="2746" y="1081"/>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1" name="Line 736"/>
              <p:cNvSpPr>
                <a:spLocks noChangeShapeType="1"/>
              </p:cNvSpPr>
              <p:nvPr/>
            </p:nvSpPr>
            <p:spPr bwMode="auto">
              <a:xfrm flipV="1">
                <a:off x="3146" y="1099"/>
                <a:ext cx="0" cy="43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2" name="Freeform 737"/>
              <p:cNvSpPr>
                <a:spLocks/>
              </p:cNvSpPr>
              <p:nvPr/>
            </p:nvSpPr>
            <p:spPr bwMode="auto">
              <a:xfrm>
                <a:off x="3124" y="1535"/>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3" name="Freeform 738"/>
              <p:cNvSpPr>
                <a:spLocks/>
              </p:cNvSpPr>
              <p:nvPr/>
            </p:nvSpPr>
            <p:spPr bwMode="auto">
              <a:xfrm>
                <a:off x="3124" y="1099"/>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4" name="Line 739"/>
              <p:cNvSpPr>
                <a:spLocks noChangeShapeType="1"/>
              </p:cNvSpPr>
              <p:nvPr/>
            </p:nvSpPr>
            <p:spPr bwMode="auto">
              <a:xfrm flipV="1">
                <a:off x="3691" y="1570"/>
                <a:ext cx="0" cy="37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5" name="Freeform 740"/>
              <p:cNvSpPr>
                <a:spLocks/>
              </p:cNvSpPr>
              <p:nvPr/>
            </p:nvSpPr>
            <p:spPr bwMode="auto">
              <a:xfrm>
                <a:off x="3669" y="1940"/>
                <a:ext cx="40" cy="0"/>
              </a:xfrm>
              <a:custGeom>
                <a:avLst/>
                <a:gdLst>
                  <a:gd name="T0" fmla="*/ 0 w 9"/>
                  <a:gd name="T1" fmla="*/ 5 w 9"/>
                  <a:gd name="T2" fmla="*/ 9 w 9"/>
                </a:gdLst>
                <a:ahLst/>
                <a:cxnLst>
                  <a:cxn ang="0">
                    <a:pos x="T0" y="0"/>
                  </a:cxn>
                  <a:cxn ang="0">
                    <a:pos x="T1" y="0"/>
                  </a:cxn>
                  <a:cxn ang="0">
                    <a:pos x="T2" y="0"/>
                  </a:cxn>
                </a:cxnLst>
                <a:rect l="0" t="0" r="r" b="b"/>
                <a:pathLst>
                  <a:path w="9">
                    <a:moveTo>
                      <a:pt x="0" y="0"/>
                    </a:moveTo>
                    <a:lnTo>
                      <a:pt x="5"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6" name="Freeform 741"/>
              <p:cNvSpPr>
                <a:spLocks/>
              </p:cNvSpPr>
              <p:nvPr/>
            </p:nvSpPr>
            <p:spPr bwMode="auto">
              <a:xfrm>
                <a:off x="3669" y="1570"/>
                <a:ext cx="40" cy="0"/>
              </a:xfrm>
              <a:custGeom>
                <a:avLst/>
                <a:gdLst>
                  <a:gd name="T0" fmla="*/ 9 w 9"/>
                  <a:gd name="T1" fmla="*/ 5 w 9"/>
                  <a:gd name="T2" fmla="*/ 0 w 9"/>
                </a:gdLst>
                <a:ahLst/>
                <a:cxnLst>
                  <a:cxn ang="0">
                    <a:pos x="T0" y="0"/>
                  </a:cxn>
                  <a:cxn ang="0">
                    <a:pos x="T1" y="0"/>
                  </a:cxn>
                  <a:cxn ang="0">
                    <a:pos x="T2" y="0"/>
                  </a:cxn>
                </a:cxnLst>
                <a:rect l="0" t="0" r="r" b="b"/>
                <a:pathLst>
                  <a:path w="9">
                    <a:moveTo>
                      <a:pt x="9"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7" name="Line 742"/>
              <p:cNvSpPr>
                <a:spLocks noChangeShapeType="1"/>
              </p:cNvSpPr>
              <p:nvPr/>
            </p:nvSpPr>
            <p:spPr bwMode="auto">
              <a:xfrm flipV="1">
                <a:off x="5044" y="2547"/>
                <a:ext cx="0" cy="203"/>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8" name="Freeform 743"/>
              <p:cNvSpPr>
                <a:spLocks/>
              </p:cNvSpPr>
              <p:nvPr/>
            </p:nvSpPr>
            <p:spPr bwMode="auto">
              <a:xfrm>
                <a:off x="5022" y="2750"/>
                <a:ext cx="40" cy="0"/>
              </a:xfrm>
              <a:custGeom>
                <a:avLst/>
                <a:gdLst>
                  <a:gd name="T0" fmla="*/ 0 w 9"/>
                  <a:gd name="T1" fmla="*/ 5 w 9"/>
                  <a:gd name="T2" fmla="*/ 9 w 9"/>
                </a:gdLst>
                <a:ahLst/>
                <a:cxnLst>
                  <a:cxn ang="0">
                    <a:pos x="T0" y="0"/>
                  </a:cxn>
                  <a:cxn ang="0">
                    <a:pos x="T1" y="0"/>
                  </a:cxn>
                  <a:cxn ang="0">
                    <a:pos x="T2" y="0"/>
                  </a:cxn>
                </a:cxnLst>
                <a:rect l="0" t="0" r="r" b="b"/>
                <a:pathLst>
                  <a:path w="9">
                    <a:moveTo>
                      <a:pt x="0" y="0"/>
                    </a:moveTo>
                    <a:lnTo>
                      <a:pt x="5"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29" name="Freeform 744"/>
              <p:cNvSpPr>
                <a:spLocks/>
              </p:cNvSpPr>
              <p:nvPr/>
            </p:nvSpPr>
            <p:spPr bwMode="auto">
              <a:xfrm>
                <a:off x="5022" y="2547"/>
                <a:ext cx="40" cy="0"/>
              </a:xfrm>
              <a:custGeom>
                <a:avLst/>
                <a:gdLst>
                  <a:gd name="T0" fmla="*/ 9 w 9"/>
                  <a:gd name="T1" fmla="*/ 5 w 9"/>
                  <a:gd name="T2" fmla="*/ 0 w 9"/>
                </a:gdLst>
                <a:ahLst/>
                <a:cxnLst>
                  <a:cxn ang="0">
                    <a:pos x="T0" y="0"/>
                  </a:cxn>
                  <a:cxn ang="0">
                    <a:pos x="T1" y="0"/>
                  </a:cxn>
                  <a:cxn ang="0">
                    <a:pos x="T2" y="0"/>
                  </a:cxn>
                </a:cxnLst>
                <a:rect l="0" t="0" r="r" b="b"/>
                <a:pathLst>
                  <a:path w="9">
                    <a:moveTo>
                      <a:pt x="9"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0" name="Line 745"/>
              <p:cNvSpPr>
                <a:spLocks noChangeShapeType="1"/>
              </p:cNvSpPr>
              <p:nvPr/>
            </p:nvSpPr>
            <p:spPr bwMode="auto">
              <a:xfrm flipV="1">
                <a:off x="853" y="2463"/>
                <a:ext cx="0" cy="238"/>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1" name="Freeform 746"/>
              <p:cNvSpPr>
                <a:spLocks/>
              </p:cNvSpPr>
              <p:nvPr/>
            </p:nvSpPr>
            <p:spPr bwMode="auto">
              <a:xfrm>
                <a:off x="831" y="2701"/>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2" name="Freeform 747"/>
              <p:cNvSpPr>
                <a:spLocks/>
              </p:cNvSpPr>
              <p:nvPr/>
            </p:nvSpPr>
            <p:spPr bwMode="auto">
              <a:xfrm>
                <a:off x="831" y="2463"/>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3" name="Line 748"/>
              <p:cNvSpPr>
                <a:spLocks noChangeShapeType="1"/>
              </p:cNvSpPr>
              <p:nvPr/>
            </p:nvSpPr>
            <p:spPr bwMode="auto">
              <a:xfrm flipV="1">
                <a:off x="1762" y="2177"/>
                <a:ext cx="0" cy="335"/>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4" name="Freeform 749"/>
              <p:cNvSpPr>
                <a:spLocks/>
              </p:cNvSpPr>
              <p:nvPr/>
            </p:nvSpPr>
            <p:spPr bwMode="auto">
              <a:xfrm>
                <a:off x="1740" y="2512"/>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5" name="Freeform 750"/>
              <p:cNvSpPr>
                <a:spLocks/>
              </p:cNvSpPr>
              <p:nvPr/>
            </p:nvSpPr>
            <p:spPr bwMode="auto">
              <a:xfrm>
                <a:off x="1740" y="2177"/>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6" name="Line 751"/>
              <p:cNvSpPr>
                <a:spLocks noChangeShapeType="1"/>
              </p:cNvSpPr>
              <p:nvPr/>
            </p:nvSpPr>
            <p:spPr bwMode="auto">
              <a:xfrm flipV="1">
                <a:off x="2294" y="2481"/>
                <a:ext cx="0" cy="233"/>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7" name="Freeform 752"/>
              <p:cNvSpPr>
                <a:spLocks/>
              </p:cNvSpPr>
              <p:nvPr/>
            </p:nvSpPr>
            <p:spPr bwMode="auto">
              <a:xfrm>
                <a:off x="2272" y="2714"/>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8" name="Freeform 753"/>
              <p:cNvSpPr>
                <a:spLocks/>
              </p:cNvSpPr>
              <p:nvPr/>
            </p:nvSpPr>
            <p:spPr bwMode="auto">
              <a:xfrm>
                <a:off x="2272" y="2481"/>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39" name="Line 754"/>
              <p:cNvSpPr>
                <a:spLocks noChangeShapeType="1"/>
              </p:cNvSpPr>
              <p:nvPr/>
            </p:nvSpPr>
            <p:spPr bwMode="auto">
              <a:xfrm flipV="1">
                <a:off x="2786" y="1385"/>
                <a:ext cx="0" cy="43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0" name="Freeform 755"/>
              <p:cNvSpPr>
                <a:spLocks/>
              </p:cNvSpPr>
              <p:nvPr/>
            </p:nvSpPr>
            <p:spPr bwMode="auto">
              <a:xfrm>
                <a:off x="2764" y="1821"/>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1" name="Freeform 756"/>
              <p:cNvSpPr>
                <a:spLocks/>
              </p:cNvSpPr>
              <p:nvPr/>
            </p:nvSpPr>
            <p:spPr bwMode="auto">
              <a:xfrm>
                <a:off x="2764" y="1385"/>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2" name="Line 757"/>
              <p:cNvSpPr>
                <a:spLocks noChangeShapeType="1"/>
              </p:cNvSpPr>
              <p:nvPr/>
            </p:nvSpPr>
            <p:spPr bwMode="auto">
              <a:xfrm flipV="1">
                <a:off x="3173" y="2296"/>
                <a:ext cx="0" cy="269"/>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3" name="Freeform 758"/>
              <p:cNvSpPr>
                <a:spLocks/>
              </p:cNvSpPr>
              <p:nvPr/>
            </p:nvSpPr>
            <p:spPr bwMode="auto">
              <a:xfrm>
                <a:off x="3151" y="2565"/>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4" name="Freeform 759"/>
              <p:cNvSpPr>
                <a:spLocks/>
              </p:cNvSpPr>
              <p:nvPr/>
            </p:nvSpPr>
            <p:spPr bwMode="auto">
              <a:xfrm>
                <a:off x="3151" y="2296"/>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5" name="Line 760"/>
              <p:cNvSpPr>
                <a:spLocks noChangeShapeType="1"/>
              </p:cNvSpPr>
              <p:nvPr/>
            </p:nvSpPr>
            <p:spPr bwMode="auto">
              <a:xfrm flipV="1">
                <a:off x="3634" y="1838"/>
                <a:ext cx="0" cy="441"/>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6" name="Freeform 761"/>
              <p:cNvSpPr>
                <a:spLocks/>
              </p:cNvSpPr>
              <p:nvPr/>
            </p:nvSpPr>
            <p:spPr bwMode="auto">
              <a:xfrm>
                <a:off x="3612" y="2279"/>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7" name="Freeform 762"/>
              <p:cNvSpPr>
                <a:spLocks/>
              </p:cNvSpPr>
              <p:nvPr/>
            </p:nvSpPr>
            <p:spPr bwMode="auto">
              <a:xfrm>
                <a:off x="3612" y="1838"/>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8" name="Line 763"/>
              <p:cNvSpPr>
                <a:spLocks noChangeShapeType="1"/>
              </p:cNvSpPr>
              <p:nvPr/>
            </p:nvSpPr>
            <p:spPr bwMode="auto">
              <a:xfrm flipV="1">
                <a:off x="1776" y="1081"/>
                <a:ext cx="0" cy="674"/>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49" name="Freeform 764"/>
              <p:cNvSpPr>
                <a:spLocks/>
              </p:cNvSpPr>
              <p:nvPr/>
            </p:nvSpPr>
            <p:spPr bwMode="auto">
              <a:xfrm>
                <a:off x="1758" y="1755"/>
                <a:ext cx="39"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0" name="Freeform 765"/>
              <p:cNvSpPr>
                <a:spLocks/>
              </p:cNvSpPr>
              <p:nvPr/>
            </p:nvSpPr>
            <p:spPr bwMode="auto">
              <a:xfrm>
                <a:off x="1758" y="1081"/>
                <a:ext cx="39"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1" name="Line 766"/>
              <p:cNvSpPr>
                <a:spLocks noChangeShapeType="1"/>
              </p:cNvSpPr>
              <p:nvPr/>
            </p:nvSpPr>
            <p:spPr bwMode="auto">
              <a:xfrm flipV="1">
                <a:off x="3221" y="1975"/>
                <a:ext cx="0" cy="50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2" name="Freeform 767"/>
              <p:cNvSpPr>
                <a:spLocks/>
              </p:cNvSpPr>
              <p:nvPr/>
            </p:nvSpPr>
            <p:spPr bwMode="auto">
              <a:xfrm>
                <a:off x="3203" y="2481"/>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3" name="Freeform 768"/>
              <p:cNvSpPr>
                <a:spLocks/>
              </p:cNvSpPr>
              <p:nvPr/>
            </p:nvSpPr>
            <p:spPr bwMode="auto">
              <a:xfrm>
                <a:off x="3203" y="1975"/>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4" name="Line 769"/>
              <p:cNvSpPr>
                <a:spLocks noChangeShapeType="1"/>
              </p:cNvSpPr>
              <p:nvPr/>
            </p:nvSpPr>
            <p:spPr bwMode="auto">
              <a:xfrm flipV="1">
                <a:off x="3652" y="1975"/>
                <a:ext cx="0" cy="50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5" name="Freeform 770"/>
              <p:cNvSpPr>
                <a:spLocks/>
              </p:cNvSpPr>
              <p:nvPr/>
            </p:nvSpPr>
            <p:spPr bwMode="auto">
              <a:xfrm>
                <a:off x="3630" y="2481"/>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6" name="Freeform 771"/>
              <p:cNvSpPr>
                <a:spLocks/>
              </p:cNvSpPr>
              <p:nvPr/>
            </p:nvSpPr>
            <p:spPr bwMode="auto">
              <a:xfrm>
                <a:off x="3630" y="1975"/>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7" name="Line 772"/>
              <p:cNvSpPr>
                <a:spLocks noChangeShapeType="1"/>
              </p:cNvSpPr>
              <p:nvPr/>
            </p:nvSpPr>
            <p:spPr bwMode="auto">
              <a:xfrm flipV="1">
                <a:off x="967" y="2463"/>
                <a:ext cx="0" cy="238"/>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8" name="Freeform 773"/>
              <p:cNvSpPr>
                <a:spLocks/>
              </p:cNvSpPr>
              <p:nvPr/>
            </p:nvSpPr>
            <p:spPr bwMode="auto">
              <a:xfrm>
                <a:off x="945" y="2701"/>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59" name="Freeform 774"/>
              <p:cNvSpPr>
                <a:spLocks/>
              </p:cNvSpPr>
              <p:nvPr/>
            </p:nvSpPr>
            <p:spPr bwMode="auto">
              <a:xfrm>
                <a:off x="945" y="2463"/>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0" name="Line 775"/>
              <p:cNvSpPr>
                <a:spLocks noChangeShapeType="1"/>
              </p:cNvSpPr>
              <p:nvPr/>
            </p:nvSpPr>
            <p:spPr bwMode="auto">
              <a:xfrm flipV="1">
                <a:off x="1912" y="879"/>
                <a:ext cx="0" cy="50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1" name="Freeform 776"/>
              <p:cNvSpPr>
                <a:spLocks/>
              </p:cNvSpPr>
              <p:nvPr/>
            </p:nvSpPr>
            <p:spPr bwMode="auto">
              <a:xfrm>
                <a:off x="1890" y="1385"/>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2" name="Freeform 777"/>
              <p:cNvSpPr>
                <a:spLocks/>
              </p:cNvSpPr>
              <p:nvPr/>
            </p:nvSpPr>
            <p:spPr bwMode="auto">
              <a:xfrm>
                <a:off x="1890" y="879"/>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3" name="Line 778"/>
              <p:cNvSpPr>
                <a:spLocks noChangeShapeType="1"/>
              </p:cNvSpPr>
              <p:nvPr/>
            </p:nvSpPr>
            <p:spPr bwMode="auto">
              <a:xfrm flipV="1">
                <a:off x="2246" y="2802"/>
                <a:ext cx="0" cy="102"/>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4" name="Freeform 779"/>
              <p:cNvSpPr>
                <a:spLocks/>
              </p:cNvSpPr>
              <p:nvPr/>
            </p:nvSpPr>
            <p:spPr bwMode="auto">
              <a:xfrm>
                <a:off x="2224" y="2904"/>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5" name="Freeform 780"/>
              <p:cNvSpPr>
                <a:spLocks/>
              </p:cNvSpPr>
              <p:nvPr/>
            </p:nvSpPr>
            <p:spPr bwMode="auto">
              <a:xfrm>
                <a:off x="2224" y="2802"/>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6" name="Line 781"/>
              <p:cNvSpPr>
                <a:spLocks noChangeShapeType="1"/>
              </p:cNvSpPr>
              <p:nvPr/>
            </p:nvSpPr>
            <p:spPr bwMode="auto">
              <a:xfrm flipV="1">
                <a:off x="2817" y="1689"/>
                <a:ext cx="0" cy="405"/>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7" name="Freeform 782"/>
              <p:cNvSpPr>
                <a:spLocks/>
              </p:cNvSpPr>
              <p:nvPr/>
            </p:nvSpPr>
            <p:spPr bwMode="auto">
              <a:xfrm>
                <a:off x="2795" y="2094"/>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8" name="Freeform 783"/>
              <p:cNvSpPr>
                <a:spLocks/>
              </p:cNvSpPr>
              <p:nvPr/>
            </p:nvSpPr>
            <p:spPr bwMode="auto">
              <a:xfrm>
                <a:off x="2795" y="1689"/>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69" name="Line 784"/>
              <p:cNvSpPr>
                <a:spLocks noChangeShapeType="1"/>
              </p:cNvSpPr>
              <p:nvPr/>
            </p:nvSpPr>
            <p:spPr bwMode="auto">
              <a:xfrm flipV="1">
                <a:off x="3133" y="2213"/>
                <a:ext cx="0" cy="299"/>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0" name="Freeform 785"/>
              <p:cNvSpPr>
                <a:spLocks/>
              </p:cNvSpPr>
              <p:nvPr/>
            </p:nvSpPr>
            <p:spPr bwMode="auto">
              <a:xfrm>
                <a:off x="3111" y="2512"/>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1" name="Freeform 786"/>
              <p:cNvSpPr>
                <a:spLocks/>
              </p:cNvSpPr>
              <p:nvPr/>
            </p:nvSpPr>
            <p:spPr bwMode="auto">
              <a:xfrm>
                <a:off x="3111" y="2213"/>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2" name="Line 787"/>
              <p:cNvSpPr>
                <a:spLocks noChangeShapeType="1"/>
              </p:cNvSpPr>
              <p:nvPr/>
            </p:nvSpPr>
            <p:spPr bwMode="auto">
              <a:xfrm flipV="1">
                <a:off x="3590" y="1605"/>
                <a:ext cx="0" cy="405"/>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3" name="Freeform 788"/>
              <p:cNvSpPr>
                <a:spLocks/>
              </p:cNvSpPr>
              <p:nvPr/>
            </p:nvSpPr>
            <p:spPr bwMode="auto">
              <a:xfrm>
                <a:off x="3572" y="2010"/>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4" name="Freeform 789"/>
              <p:cNvSpPr>
                <a:spLocks/>
              </p:cNvSpPr>
              <p:nvPr/>
            </p:nvSpPr>
            <p:spPr bwMode="auto">
              <a:xfrm>
                <a:off x="3572" y="1605"/>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5" name="Line 790"/>
              <p:cNvSpPr>
                <a:spLocks noChangeShapeType="1"/>
              </p:cNvSpPr>
              <p:nvPr/>
            </p:nvSpPr>
            <p:spPr bwMode="auto">
              <a:xfrm flipV="1">
                <a:off x="2786" y="2446"/>
                <a:ext cx="0" cy="304"/>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6" name="Freeform 791"/>
              <p:cNvSpPr>
                <a:spLocks/>
              </p:cNvSpPr>
              <p:nvPr/>
            </p:nvSpPr>
            <p:spPr bwMode="auto">
              <a:xfrm>
                <a:off x="2768" y="2750"/>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7" name="Freeform 792"/>
              <p:cNvSpPr>
                <a:spLocks/>
              </p:cNvSpPr>
              <p:nvPr/>
            </p:nvSpPr>
            <p:spPr bwMode="auto">
              <a:xfrm>
                <a:off x="2768" y="2446"/>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8" name="Line 793"/>
              <p:cNvSpPr>
                <a:spLocks noChangeShapeType="1"/>
              </p:cNvSpPr>
              <p:nvPr/>
            </p:nvSpPr>
            <p:spPr bwMode="auto">
              <a:xfrm flipV="1">
                <a:off x="3186" y="1284"/>
                <a:ext cx="0" cy="607"/>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79" name="Freeform 794"/>
              <p:cNvSpPr>
                <a:spLocks/>
              </p:cNvSpPr>
              <p:nvPr/>
            </p:nvSpPr>
            <p:spPr bwMode="auto">
              <a:xfrm>
                <a:off x="3164" y="1891"/>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0" name="Freeform 795"/>
              <p:cNvSpPr>
                <a:spLocks/>
              </p:cNvSpPr>
              <p:nvPr/>
            </p:nvSpPr>
            <p:spPr bwMode="auto">
              <a:xfrm>
                <a:off x="3164" y="1284"/>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1" name="Line 796"/>
              <p:cNvSpPr>
                <a:spLocks noChangeShapeType="1"/>
              </p:cNvSpPr>
              <p:nvPr/>
            </p:nvSpPr>
            <p:spPr bwMode="auto">
              <a:xfrm flipV="1">
                <a:off x="3678" y="1975"/>
                <a:ext cx="0" cy="43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2" name="Freeform 797"/>
              <p:cNvSpPr>
                <a:spLocks/>
              </p:cNvSpPr>
              <p:nvPr/>
            </p:nvSpPr>
            <p:spPr bwMode="auto">
              <a:xfrm>
                <a:off x="3656" y="2411"/>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3" name="Freeform 798"/>
              <p:cNvSpPr>
                <a:spLocks/>
              </p:cNvSpPr>
              <p:nvPr/>
            </p:nvSpPr>
            <p:spPr bwMode="auto">
              <a:xfrm>
                <a:off x="3656" y="1975"/>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4" name="Line 799"/>
              <p:cNvSpPr>
                <a:spLocks noChangeShapeType="1"/>
              </p:cNvSpPr>
              <p:nvPr/>
            </p:nvSpPr>
            <p:spPr bwMode="auto">
              <a:xfrm flipV="1">
                <a:off x="844" y="2648"/>
                <a:ext cx="0" cy="168"/>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5" name="Freeform 800"/>
              <p:cNvSpPr>
                <a:spLocks/>
              </p:cNvSpPr>
              <p:nvPr/>
            </p:nvSpPr>
            <p:spPr bwMode="auto">
              <a:xfrm>
                <a:off x="822" y="2816"/>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6" name="Freeform 801"/>
              <p:cNvSpPr>
                <a:spLocks/>
              </p:cNvSpPr>
              <p:nvPr/>
            </p:nvSpPr>
            <p:spPr bwMode="auto">
              <a:xfrm>
                <a:off x="822" y="2648"/>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7" name="Line 802"/>
              <p:cNvSpPr>
                <a:spLocks noChangeShapeType="1"/>
              </p:cNvSpPr>
              <p:nvPr/>
            </p:nvSpPr>
            <p:spPr bwMode="auto">
              <a:xfrm flipV="1">
                <a:off x="1771" y="1147"/>
                <a:ext cx="0" cy="471"/>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8" name="Freeform 803"/>
              <p:cNvSpPr>
                <a:spLocks/>
              </p:cNvSpPr>
              <p:nvPr/>
            </p:nvSpPr>
            <p:spPr bwMode="auto">
              <a:xfrm>
                <a:off x="1749" y="1618"/>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89" name="Freeform 804"/>
              <p:cNvSpPr>
                <a:spLocks/>
              </p:cNvSpPr>
              <p:nvPr/>
            </p:nvSpPr>
            <p:spPr bwMode="auto">
              <a:xfrm>
                <a:off x="1749" y="1147"/>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90" name="Line 805"/>
              <p:cNvSpPr>
                <a:spLocks noChangeShapeType="1"/>
              </p:cNvSpPr>
              <p:nvPr/>
            </p:nvSpPr>
            <p:spPr bwMode="auto">
              <a:xfrm flipV="1">
                <a:off x="2364" y="2362"/>
                <a:ext cx="0" cy="37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91" name="Freeform 806"/>
              <p:cNvSpPr>
                <a:spLocks/>
              </p:cNvSpPr>
              <p:nvPr/>
            </p:nvSpPr>
            <p:spPr bwMode="auto">
              <a:xfrm>
                <a:off x="2342" y="2732"/>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92" name="Freeform 807"/>
              <p:cNvSpPr>
                <a:spLocks/>
              </p:cNvSpPr>
              <p:nvPr/>
            </p:nvSpPr>
            <p:spPr bwMode="auto">
              <a:xfrm>
                <a:off x="2342" y="2362"/>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2" name="Line 809"/>
            <p:cNvSpPr>
              <a:spLocks noChangeShapeType="1"/>
            </p:cNvSpPr>
            <p:nvPr/>
          </p:nvSpPr>
          <p:spPr bwMode="auto">
            <a:xfrm flipV="1">
              <a:off x="2777" y="1301"/>
              <a:ext cx="0" cy="471"/>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810"/>
            <p:cNvSpPr>
              <a:spLocks/>
            </p:cNvSpPr>
            <p:nvPr/>
          </p:nvSpPr>
          <p:spPr bwMode="auto">
            <a:xfrm>
              <a:off x="2755" y="1772"/>
              <a:ext cx="40" cy="0"/>
            </a:xfrm>
            <a:custGeom>
              <a:avLst/>
              <a:gdLst>
                <a:gd name="T0" fmla="*/ 0 w 9"/>
                <a:gd name="T1" fmla="*/ 5 w 9"/>
                <a:gd name="T2" fmla="*/ 9 w 9"/>
              </a:gdLst>
              <a:ahLst/>
              <a:cxnLst>
                <a:cxn ang="0">
                  <a:pos x="T0" y="0"/>
                </a:cxn>
                <a:cxn ang="0">
                  <a:pos x="T1" y="0"/>
                </a:cxn>
                <a:cxn ang="0">
                  <a:pos x="T2" y="0"/>
                </a:cxn>
              </a:cxnLst>
              <a:rect l="0" t="0" r="r" b="b"/>
              <a:pathLst>
                <a:path w="9">
                  <a:moveTo>
                    <a:pt x="0" y="0"/>
                  </a:moveTo>
                  <a:lnTo>
                    <a:pt x="5"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811"/>
            <p:cNvSpPr>
              <a:spLocks/>
            </p:cNvSpPr>
            <p:nvPr/>
          </p:nvSpPr>
          <p:spPr bwMode="auto">
            <a:xfrm>
              <a:off x="2755" y="1301"/>
              <a:ext cx="40" cy="0"/>
            </a:xfrm>
            <a:custGeom>
              <a:avLst/>
              <a:gdLst>
                <a:gd name="T0" fmla="*/ 9 w 9"/>
                <a:gd name="T1" fmla="*/ 5 w 9"/>
                <a:gd name="T2" fmla="*/ 0 w 9"/>
              </a:gdLst>
              <a:ahLst/>
              <a:cxnLst>
                <a:cxn ang="0">
                  <a:pos x="T0" y="0"/>
                </a:cxn>
                <a:cxn ang="0">
                  <a:pos x="T1" y="0"/>
                </a:cxn>
                <a:cxn ang="0">
                  <a:pos x="T2" y="0"/>
                </a:cxn>
              </a:cxnLst>
              <a:rect l="0" t="0" r="r" b="b"/>
              <a:pathLst>
                <a:path w="9">
                  <a:moveTo>
                    <a:pt x="9"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812"/>
            <p:cNvSpPr>
              <a:spLocks noChangeShapeType="1"/>
            </p:cNvSpPr>
            <p:nvPr/>
          </p:nvSpPr>
          <p:spPr bwMode="auto">
            <a:xfrm flipV="1">
              <a:off x="3265" y="1504"/>
              <a:ext cx="0" cy="405"/>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13"/>
            <p:cNvSpPr>
              <a:spLocks/>
            </p:cNvSpPr>
            <p:nvPr/>
          </p:nvSpPr>
          <p:spPr bwMode="auto">
            <a:xfrm>
              <a:off x="3243" y="1909"/>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814"/>
            <p:cNvSpPr>
              <a:spLocks/>
            </p:cNvSpPr>
            <p:nvPr/>
          </p:nvSpPr>
          <p:spPr bwMode="auto">
            <a:xfrm>
              <a:off x="3243" y="1504"/>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Line 815"/>
            <p:cNvSpPr>
              <a:spLocks noChangeShapeType="1"/>
            </p:cNvSpPr>
            <p:nvPr/>
          </p:nvSpPr>
          <p:spPr bwMode="auto">
            <a:xfrm flipV="1">
              <a:off x="3625" y="1486"/>
              <a:ext cx="0" cy="43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816"/>
            <p:cNvSpPr>
              <a:spLocks/>
            </p:cNvSpPr>
            <p:nvPr/>
          </p:nvSpPr>
          <p:spPr bwMode="auto">
            <a:xfrm>
              <a:off x="3603" y="1922"/>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817"/>
            <p:cNvSpPr>
              <a:spLocks/>
            </p:cNvSpPr>
            <p:nvPr/>
          </p:nvSpPr>
          <p:spPr bwMode="auto">
            <a:xfrm>
              <a:off x="3603" y="1486"/>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Line 818"/>
            <p:cNvSpPr>
              <a:spLocks noChangeShapeType="1"/>
            </p:cNvSpPr>
            <p:nvPr/>
          </p:nvSpPr>
          <p:spPr bwMode="auto">
            <a:xfrm flipV="1">
              <a:off x="5079" y="2565"/>
              <a:ext cx="0" cy="237"/>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819"/>
            <p:cNvSpPr>
              <a:spLocks/>
            </p:cNvSpPr>
            <p:nvPr/>
          </p:nvSpPr>
          <p:spPr bwMode="auto">
            <a:xfrm>
              <a:off x="5057" y="2802"/>
              <a:ext cx="40" cy="0"/>
            </a:xfrm>
            <a:custGeom>
              <a:avLst/>
              <a:gdLst>
                <a:gd name="T0" fmla="*/ 0 w 9"/>
                <a:gd name="T1" fmla="*/ 5 w 9"/>
                <a:gd name="T2" fmla="*/ 9 w 9"/>
              </a:gdLst>
              <a:ahLst/>
              <a:cxnLst>
                <a:cxn ang="0">
                  <a:pos x="T0" y="0"/>
                </a:cxn>
                <a:cxn ang="0">
                  <a:pos x="T1" y="0"/>
                </a:cxn>
                <a:cxn ang="0">
                  <a:pos x="T2" y="0"/>
                </a:cxn>
              </a:cxnLst>
              <a:rect l="0" t="0" r="r" b="b"/>
              <a:pathLst>
                <a:path w="9">
                  <a:moveTo>
                    <a:pt x="0" y="0"/>
                  </a:moveTo>
                  <a:lnTo>
                    <a:pt x="5"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820"/>
            <p:cNvSpPr>
              <a:spLocks/>
            </p:cNvSpPr>
            <p:nvPr/>
          </p:nvSpPr>
          <p:spPr bwMode="auto">
            <a:xfrm>
              <a:off x="5057" y="2565"/>
              <a:ext cx="40" cy="0"/>
            </a:xfrm>
            <a:custGeom>
              <a:avLst/>
              <a:gdLst>
                <a:gd name="T0" fmla="*/ 9 w 9"/>
                <a:gd name="T1" fmla="*/ 5 w 9"/>
                <a:gd name="T2" fmla="*/ 0 w 9"/>
              </a:gdLst>
              <a:ahLst/>
              <a:cxnLst>
                <a:cxn ang="0">
                  <a:pos x="T0" y="0"/>
                </a:cxn>
                <a:cxn ang="0">
                  <a:pos x="T1" y="0"/>
                </a:cxn>
                <a:cxn ang="0">
                  <a:pos x="T2" y="0"/>
                </a:cxn>
              </a:cxnLst>
              <a:rect l="0" t="0" r="r" b="b"/>
              <a:pathLst>
                <a:path w="9">
                  <a:moveTo>
                    <a:pt x="9"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Line 821"/>
            <p:cNvSpPr>
              <a:spLocks noChangeShapeType="1"/>
            </p:cNvSpPr>
            <p:nvPr/>
          </p:nvSpPr>
          <p:spPr bwMode="auto">
            <a:xfrm flipV="1">
              <a:off x="857" y="2296"/>
              <a:ext cx="0" cy="304"/>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822"/>
            <p:cNvSpPr>
              <a:spLocks/>
            </p:cNvSpPr>
            <p:nvPr/>
          </p:nvSpPr>
          <p:spPr bwMode="auto">
            <a:xfrm>
              <a:off x="835" y="2600"/>
              <a:ext cx="40" cy="0"/>
            </a:xfrm>
            <a:custGeom>
              <a:avLst/>
              <a:gdLst>
                <a:gd name="T0" fmla="*/ 0 w 9"/>
                <a:gd name="T1" fmla="*/ 5 w 9"/>
                <a:gd name="T2" fmla="*/ 9 w 9"/>
              </a:gdLst>
              <a:ahLst/>
              <a:cxnLst>
                <a:cxn ang="0">
                  <a:pos x="T0" y="0"/>
                </a:cxn>
                <a:cxn ang="0">
                  <a:pos x="T1" y="0"/>
                </a:cxn>
                <a:cxn ang="0">
                  <a:pos x="T2" y="0"/>
                </a:cxn>
              </a:cxnLst>
              <a:rect l="0" t="0" r="r" b="b"/>
              <a:pathLst>
                <a:path w="9">
                  <a:moveTo>
                    <a:pt x="0" y="0"/>
                  </a:moveTo>
                  <a:lnTo>
                    <a:pt x="5"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823"/>
            <p:cNvSpPr>
              <a:spLocks/>
            </p:cNvSpPr>
            <p:nvPr/>
          </p:nvSpPr>
          <p:spPr bwMode="auto">
            <a:xfrm>
              <a:off x="835" y="2296"/>
              <a:ext cx="40" cy="0"/>
            </a:xfrm>
            <a:custGeom>
              <a:avLst/>
              <a:gdLst>
                <a:gd name="T0" fmla="*/ 9 w 9"/>
                <a:gd name="T1" fmla="*/ 5 w 9"/>
                <a:gd name="T2" fmla="*/ 0 w 9"/>
              </a:gdLst>
              <a:ahLst/>
              <a:cxnLst>
                <a:cxn ang="0">
                  <a:pos x="T0" y="0"/>
                </a:cxn>
                <a:cxn ang="0">
                  <a:pos x="T1" y="0"/>
                </a:cxn>
                <a:cxn ang="0">
                  <a:pos x="T2" y="0"/>
                </a:cxn>
              </a:cxnLst>
              <a:rect l="0" t="0" r="r" b="b"/>
              <a:pathLst>
                <a:path w="9">
                  <a:moveTo>
                    <a:pt x="9"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Line 824"/>
            <p:cNvSpPr>
              <a:spLocks noChangeShapeType="1"/>
            </p:cNvSpPr>
            <p:nvPr/>
          </p:nvSpPr>
          <p:spPr bwMode="auto">
            <a:xfrm flipV="1">
              <a:off x="1907" y="1433"/>
              <a:ext cx="0" cy="643"/>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825"/>
            <p:cNvSpPr>
              <a:spLocks/>
            </p:cNvSpPr>
            <p:nvPr/>
          </p:nvSpPr>
          <p:spPr bwMode="auto">
            <a:xfrm>
              <a:off x="1890" y="2076"/>
              <a:ext cx="39"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826"/>
            <p:cNvSpPr>
              <a:spLocks/>
            </p:cNvSpPr>
            <p:nvPr/>
          </p:nvSpPr>
          <p:spPr bwMode="auto">
            <a:xfrm>
              <a:off x="1890" y="1433"/>
              <a:ext cx="39"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827"/>
            <p:cNvSpPr>
              <a:spLocks noChangeShapeType="1"/>
            </p:cNvSpPr>
            <p:nvPr/>
          </p:nvSpPr>
          <p:spPr bwMode="auto">
            <a:xfrm flipV="1">
              <a:off x="2347" y="2463"/>
              <a:ext cx="0" cy="339"/>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828"/>
            <p:cNvSpPr>
              <a:spLocks/>
            </p:cNvSpPr>
            <p:nvPr/>
          </p:nvSpPr>
          <p:spPr bwMode="auto">
            <a:xfrm>
              <a:off x="2329" y="2802"/>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829"/>
            <p:cNvSpPr>
              <a:spLocks/>
            </p:cNvSpPr>
            <p:nvPr/>
          </p:nvSpPr>
          <p:spPr bwMode="auto">
            <a:xfrm>
              <a:off x="2329" y="2463"/>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Line 830"/>
            <p:cNvSpPr>
              <a:spLocks noChangeShapeType="1"/>
            </p:cNvSpPr>
            <p:nvPr/>
          </p:nvSpPr>
          <p:spPr bwMode="auto">
            <a:xfrm flipV="1">
              <a:off x="2650" y="1517"/>
              <a:ext cx="0" cy="678"/>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831"/>
            <p:cNvSpPr>
              <a:spLocks/>
            </p:cNvSpPr>
            <p:nvPr/>
          </p:nvSpPr>
          <p:spPr bwMode="auto">
            <a:xfrm>
              <a:off x="2628" y="2195"/>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832"/>
            <p:cNvSpPr>
              <a:spLocks/>
            </p:cNvSpPr>
            <p:nvPr/>
          </p:nvSpPr>
          <p:spPr bwMode="auto">
            <a:xfrm>
              <a:off x="2628" y="1517"/>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Line 833"/>
            <p:cNvSpPr>
              <a:spLocks noChangeShapeType="1"/>
            </p:cNvSpPr>
            <p:nvPr/>
          </p:nvSpPr>
          <p:spPr bwMode="auto">
            <a:xfrm flipV="1">
              <a:off x="3146" y="1064"/>
              <a:ext cx="0" cy="642"/>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834"/>
            <p:cNvSpPr>
              <a:spLocks/>
            </p:cNvSpPr>
            <p:nvPr/>
          </p:nvSpPr>
          <p:spPr bwMode="auto">
            <a:xfrm>
              <a:off x="3124" y="1706"/>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835"/>
            <p:cNvSpPr>
              <a:spLocks/>
            </p:cNvSpPr>
            <p:nvPr/>
          </p:nvSpPr>
          <p:spPr bwMode="auto">
            <a:xfrm>
              <a:off x="3124" y="1064"/>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Line 836"/>
            <p:cNvSpPr>
              <a:spLocks noChangeShapeType="1"/>
            </p:cNvSpPr>
            <p:nvPr/>
          </p:nvSpPr>
          <p:spPr bwMode="auto">
            <a:xfrm flipV="1">
              <a:off x="3674" y="2023"/>
              <a:ext cx="0" cy="440"/>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837"/>
            <p:cNvSpPr>
              <a:spLocks/>
            </p:cNvSpPr>
            <p:nvPr/>
          </p:nvSpPr>
          <p:spPr bwMode="auto">
            <a:xfrm>
              <a:off x="3656" y="2463"/>
              <a:ext cx="39"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838"/>
            <p:cNvSpPr>
              <a:spLocks/>
            </p:cNvSpPr>
            <p:nvPr/>
          </p:nvSpPr>
          <p:spPr bwMode="auto">
            <a:xfrm>
              <a:off x="3656" y="2023"/>
              <a:ext cx="39"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Line 839"/>
            <p:cNvSpPr>
              <a:spLocks noChangeShapeType="1"/>
            </p:cNvSpPr>
            <p:nvPr/>
          </p:nvSpPr>
          <p:spPr bwMode="auto">
            <a:xfrm flipV="1">
              <a:off x="888" y="2463"/>
              <a:ext cx="0" cy="102"/>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840"/>
            <p:cNvSpPr>
              <a:spLocks/>
            </p:cNvSpPr>
            <p:nvPr/>
          </p:nvSpPr>
          <p:spPr bwMode="auto">
            <a:xfrm>
              <a:off x="866" y="2565"/>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841"/>
            <p:cNvSpPr>
              <a:spLocks/>
            </p:cNvSpPr>
            <p:nvPr/>
          </p:nvSpPr>
          <p:spPr bwMode="auto">
            <a:xfrm>
              <a:off x="866" y="2463"/>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Line 842"/>
            <p:cNvSpPr>
              <a:spLocks noChangeShapeType="1"/>
            </p:cNvSpPr>
            <p:nvPr/>
          </p:nvSpPr>
          <p:spPr bwMode="auto">
            <a:xfrm flipV="1">
              <a:off x="1754" y="1772"/>
              <a:ext cx="0" cy="168"/>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843"/>
            <p:cNvSpPr>
              <a:spLocks/>
            </p:cNvSpPr>
            <p:nvPr/>
          </p:nvSpPr>
          <p:spPr bwMode="auto">
            <a:xfrm>
              <a:off x="1736" y="1940"/>
              <a:ext cx="40" cy="0"/>
            </a:xfrm>
            <a:custGeom>
              <a:avLst/>
              <a:gdLst>
                <a:gd name="T0" fmla="*/ 0 w 9"/>
                <a:gd name="T1" fmla="*/ 4 w 9"/>
                <a:gd name="T2" fmla="*/ 9 w 9"/>
              </a:gdLst>
              <a:ahLst/>
              <a:cxnLst>
                <a:cxn ang="0">
                  <a:pos x="T0" y="0"/>
                </a:cxn>
                <a:cxn ang="0">
                  <a:pos x="T1" y="0"/>
                </a:cxn>
                <a:cxn ang="0">
                  <a:pos x="T2" y="0"/>
                </a:cxn>
              </a:cxnLst>
              <a:rect l="0" t="0" r="r" b="b"/>
              <a:pathLst>
                <a:path w="9">
                  <a:moveTo>
                    <a:pt x="0" y="0"/>
                  </a:moveTo>
                  <a:lnTo>
                    <a:pt x="4"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844"/>
            <p:cNvSpPr>
              <a:spLocks/>
            </p:cNvSpPr>
            <p:nvPr/>
          </p:nvSpPr>
          <p:spPr bwMode="auto">
            <a:xfrm>
              <a:off x="1736" y="1772"/>
              <a:ext cx="40" cy="0"/>
            </a:xfrm>
            <a:custGeom>
              <a:avLst/>
              <a:gdLst>
                <a:gd name="T0" fmla="*/ 9 w 9"/>
                <a:gd name="T1" fmla="*/ 4 w 9"/>
                <a:gd name="T2" fmla="*/ 0 w 9"/>
              </a:gdLst>
              <a:ahLst/>
              <a:cxnLst>
                <a:cxn ang="0">
                  <a:pos x="T0" y="0"/>
                </a:cxn>
                <a:cxn ang="0">
                  <a:pos x="T1" y="0"/>
                </a:cxn>
                <a:cxn ang="0">
                  <a:pos x="T2" y="0"/>
                </a:cxn>
              </a:cxnLst>
              <a:rect l="0" t="0" r="r" b="b"/>
              <a:pathLst>
                <a:path w="9">
                  <a:moveTo>
                    <a:pt x="9" y="0"/>
                  </a:moveTo>
                  <a:lnTo>
                    <a:pt x="4"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Line 845"/>
            <p:cNvSpPr>
              <a:spLocks noChangeShapeType="1"/>
            </p:cNvSpPr>
            <p:nvPr/>
          </p:nvSpPr>
          <p:spPr bwMode="auto">
            <a:xfrm flipV="1">
              <a:off x="2197" y="2648"/>
              <a:ext cx="0" cy="66"/>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846"/>
            <p:cNvSpPr>
              <a:spLocks/>
            </p:cNvSpPr>
            <p:nvPr/>
          </p:nvSpPr>
          <p:spPr bwMode="auto">
            <a:xfrm>
              <a:off x="2175" y="2714"/>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847"/>
            <p:cNvSpPr>
              <a:spLocks/>
            </p:cNvSpPr>
            <p:nvPr/>
          </p:nvSpPr>
          <p:spPr bwMode="auto">
            <a:xfrm>
              <a:off x="2175" y="2648"/>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Line 848"/>
            <p:cNvSpPr>
              <a:spLocks noChangeShapeType="1"/>
            </p:cNvSpPr>
            <p:nvPr/>
          </p:nvSpPr>
          <p:spPr bwMode="auto">
            <a:xfrm flipV="1">
              <a:off x="2804" y="1957"/>
              <a:ext cx="0" cy="203"/>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849"/>
            <p:cNvSpPr>
              <a:spLocks/>
            </p:cNvSpPr>
            <p:nvPr/>
          </p:nvSpPr>
          <p:spPr bwMode="auto">
            <a:xfrm>
              <a:off x="2782" y="2160"/>
              <a:ext cx="44" cy="0"/>
            </a:xfrm>
            <a:custGeom>
              <a:avLst/>
              <a:gdLst>
                <a:gd name="T0" fmla="*/ 0 w 10"/>
                <a:gd name="T1" fmla="*/ 5 w 10"/>
                <a:gd name="T2" fmla="*/ 10 w 10"/>
              </a:gdLst>
              <a:ahLst/>
              <a:cxnLst>
                <a:cxn ang="0">
                  <a:pos x="T0" y="0"/>
                </a:cxn>
                <a:cxn ang="0">
                  <a:pos x="T1" y="0"/>
                </a:cxn>
                <a:cxn ang="0">
                  <a:pos x="T2" y="0"/>
                </a:cxn>
              </a:cxnLst>
              <a:rect l="0" t="0" r="r" b="b"/>
              <a:pathLst>
                <a:path w="10">
                  <a:moveTo>
                    <a:pt x="0" y="0"/>
                  </a:moveTo>
                  <a:lnTo>
                    <a:pt x="5" y="0"/>
                  </a:lnTo>
                  <a:lnTo>
                    <a:pt x="1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850"/>
            <p:cNvSpPr>
              <a:spLocks/>
            </p:cNvSpPr>
            <p:nvPr/>
          </p:nvSpPr>
          <p:spPr bwMode="auto">
            <a:xfrm>
              <a:off x="2782" y="1957"/>
              <a:ext cx="44" cy="0"/>
            </a:xfrm>
            <a:custGeom>
              <a:avLst/>
              <a:gdLst>
                <a:gd name="T0" fmla="*/ 10 w 10"/>
                <a:gd name="T1" fmla="*/ 5 w 10"/>
                <a:gd name="T2" fmla="*/ 0 w 10"/>
              </a:gdLst>
              <a:ahLst/>
              <a:cxnLst>
                <a:cxn ang="0">
                  <a:pos x="T0" y="0"/>
                </a:cxn>
                <a:cxn ang="0">
                  <a:pos x="T1" y="0"/>
                </a:cxn>
                <a:cxn ang="0">
                  <a:pos x="T2" y="0"/>
                </a:cxn>
              </a:cxnLst>
              <a:rect l="0" t="0" r="r" b="b"/>
              <a:pathLst>
                <a:path w="10">
                  <a:moveTo>
                    <a:pt x="10"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Line 851"/>
            <p:cNvSpPr>
              <a:spLocks noChangeShapeType="1"/>
            </p:cNvSpPr>
            <p:nvPr/>
          </p:nvSpPr>
          <p:spPr bwMode="auto">
            <a:xfrm flipV="1">
              <a:off x="3159" y="1385"/>
              <a:ext cx="0" cy="203"/>
            </a:xfrm>
            <a:prstGeom prst="line">
              <a:avLst/>
            </a:prstGeom>
            <a:noFill/>
            <a:ln w="6350" cap="rnd">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852"/>
            <p:cNvSpPr>
              <a:spLocks/>
            </p:cNvSpPr>
            <p:nvPr/>
          </p:nvSpPr>
          <p:spPr bwMode="auto">
            <a:xfrm>
              <a:off x="3137" y="1588"/>
              <a:ext cx="40" cy="0"/>
            </a:xfrm>
            <a:custGeom>
              <a:avLst/>
              <a:gdLst>
                <a:gd name="T0" fmla="*/ 0 w 9"/>
                <a:gd name="T1" fmla="*/ 5 w 9"/>
                <a:gd name="T2" fmla="*/ 9 w 9"/>
              </a:gdLst>
              <a:ahLst/>
              <a:cxnLst>
                <a:cxn ang="0">
                  <a:pos x="T0" y="0"/>
                </a:cxn>
                <a:cxn ang="0">
                  <a:pos x="T1" y="0"/>
                </a:cxn>
                <a:cxn ang="0">
                  <a:pos x="T2" y="0"/>
                </a:cxn>
              </a:cxnLst>
              <a:rect l="0" t="0" r="r" b="b"/>
              <a:pathLst>
                <a:path w="9">
                  <a:moveTo>
                    <a:pt x="0" y="0"/>
                  </a:moveTo>
                  <a:lnTo>
                    <a:pt x="5" y="0"/>
                  </a:lnTo>
                  <a:lnTo>
                    <a:pt x="9"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853"/>
            <p:cNvSpPr>
              <a:spLocks/>
            </p:cNvSpPr>
            <p:nvPr/>
          </p:nvSpPr>
          <p:spPr bwMode="auto">
            <a:xfrm>
              <a:off x="3137" y="1385"/>
              <a:ext cx="40" cy="0"/>
            </a:xfrm>
            <a:custGeom>
              <a:avLst/>
              <a:gdLst>
                <a:gd name="T0" fmla="*/ 9 w 9"/>
                <a:gd name="T1" fmla="*/ 5 w 9"/>
                <a:gd name="T2" fmla="*/ 0 w 9"/>
              </a:gdLst>
              <a:ahLst/>
              <a:cxnLst>
                <a:cxn ang="0">
                  <a:pos x="T0" y="0"/>
                </a:cxn>
                <a:cxn ang="0">
                  <a:pos x="T1" y="0"/>
                </a:cxn>
                <a:cxn ang="0">
                  <a:pos x="T2" y="0"/>
                </a:cxn>
              </a:cxnLst>
              <a:rect l="0" t="0" r="r" b="b"/>
              <a:pathLst>
                <a:path w="9">
                  <a:moveTo>
                    <a:pt x="9" y="0"/>
                  </a:moveTo>
                  <a:lnTo>
                    <a:pt x="5" y="0"/>
                  </a:lnTo>
                  <a:lnTo>
                    <a:pt x="0" y="0"/>
                  </a:lnTo>
                </a:path>
              </a:pathLst>
            </a:custGeom>
            <a:noFill/>
            <a:ln w="635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Rectangle 854"/>
            <p:cNvSpPr>
              <a:spLocks noChangeArrowheads="1"/>
            </p:cNvSpPr>
            <p:nvPr/>
          </p:nvSpPr>
          <p:spPr bwMode="auto">
            <a:xfrm>
              <a:off x="5035" y="2626"/>
              <a:ext cx="22" cy="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855"/>
            <p:cNvSpPr>
              <a:spLocks noChangeArrowheads="1"/>
            </p:cNvSpPr>
            <p:nvPr/>
          </p:nvSpPr>
          <p:spPr bwMode="auto">
            <a:xfrm>
              <a:off x="5035" y="2670"/>
              <a:ext cx="22" cy="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856"/>
            <p:cNvSpPr>
              <a:spLocks noChangeArrowheads="1"/>
            </p:cNvSpPr>
            <p:nvPr/>
          </p:nvSpPr>
          <p:spPr bwMode="auto">
            <a:xfrm>
              <a:off x="5031" y="2631"/>
              <a:ext cx="31"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857"/>
            <p:cNvSpPr>
              <a:spLocks noChangeArrowheads="1"/>
            </p:cNvSpPr>
            <p:nvPr/>
          </p:nvSpPr>
          <p:spPr bwMode="auto">
            <a:xfrm>
              <a:off x="5031" y="2666"/>
              <a:ext cx="31"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858"/>
            <p:cNvSpPr>
              <a:spLocks noChangeArrowheads="1"/>
            </p:cNvSpPr>
            <p:nvPr/>
          </p:nvSpPr>
          <p:spPr bwMode="auto">
            <a:xfrm>
              <a:off x="5027" y="2635"/>
              <a:ext cx="39" cy="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859"/>
            <p:cNvSpPr>
              <a:spLocks noChangeArrowheads="1"/>
            </p:cNvSpPr>
            <p:nvPr/>
          </p:nvSpPr>
          <p:spPr bwMode="auto">
            <a:xfrm>
              <a:off x="5027" y="2662"/>
              <a:ext cx="39"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860"/>
            <p:cNvSpPr>
              <a:spLocks noChangeArrowheads="1"/>
            </p:cNvSpPr>
            <p:nvPr/>
          </p:nvSpPr>
          <p:spPr bwMode="auto">
            <a:xfrm>
              <a:off x="5022" y="2640"/>
              <a:ext cx="49" cy="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6" name="Rectangle 861"/>
            <p:cNvSpPr>
              <a:spLocks noChangeArrowheads="1"/>
            </p:cNvSpPr>
            <p:nvPr/>
          </p:nvSpPr>
          <p:spPr bwMode="auto">
            <a:xfrm>
              <a:off x="5022" y="2653"/>
              <a:ext cx="49" cy="9"/>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7" name="Rectangle 862"/>
            <p:cNvSpPr>
              <a:spLocks noChangeArrowheads="1"/>
            </p:cNvSpPr>
            <p:nvPr/>
          </p:nvSpPr>
          <p:spPr bwMode="auto">
            <a:xfrm>
              <a:off x="5022" y="2648"/>
              <a:ext cx="49" cy="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8" name="Rectangle 863"/>
            <p:cNvSpPr>
              <a:spLocks noChangeArrowheads="1"/>
            </p:cNvSpPr>
            <p:nvPr/>
          </p:nvSpPr>
          <p:spPr bwMode="auto">
            <a:xfrm>
              <a:off x="5022" y="2648"/>
              <a:ext cx="49" cy="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9" name="Oval 864"/>
            <p:cNvSpPr>
              <a:spLocks noChangeArrowheads="1"/>
            </p:cNvSpPr>
            <p:nvPr/>
          </p:nvSpPr>
          <p:spPr bwMode="auto">
            <a:xfrm>
              <a:off x="5022" y="2626"/>
              <a:ext cx="44" cy="44"/>
            </a:xfrm>
            <a:prstGeom prst="ellipse">
              <a:avLst/>
            </a:prstGeom>
            <a:noFill/>
            <a:ln w="6350"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20" name="Rectangle 865"/>
            <p:cNvSpPr>
              <a:spLocks noChangeArrowheads="1"/>
            </p:cNvSpPr>
            <p:nvPr/>
          </p:nvSpPr>
          <p:spPr bwMode="auto">
            <a:xfrm>
              <a:off x="5071" y="2662"/>
              <a:ext cx="22"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2" name="Rectangle 866"/>
            <p:cNvSpPr>
              <a:spLocks noChangeArrowheads="1"/>
            </p:cNvSpPr>
            <p:nvPr/>
          </p:nvSpPr>
          <p:spPr bwMode="auto">
            <a:xfrm>
              <a:off x="5071" y="2706"/>
              <a:ext cx="22"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3" name="Rectangle 867"/>
            <p:cNvSpPr>
              <a:spLocks noChangeArrowheads="1"/>
            </p:cNvSpPr>
            <p:nvPr/>
          </p:nvSpPr>
          <p:spPr bwMode="auto">
            <a:xfrm>
              <a:off x="5066" y="2666"/>
              <a:ext cx="31"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4" name="Rectangle 868"/>
            <p:cNvSpPr>
              <a:spLocks noChangeArrowheads="1"/>
            </p:cNvSpPr>
            <p:nvPr/>
          </p:nvSpPr>
          <p:spPr bwMode="auto">
            <a:xfrm>
              <a:off x="5066" y="2701"/>
              <a:ext cx="31" cy="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5" name="Rectangle 869"/>
            <p:cNvSpPr>
              <a:spLocks noChangeArrowheads="1"/>
            </p:cNvSpPr>
            <p:nvPr/>
          </p:nvSpPr>
          <p:spPr bwMode="auto">
            <a:xfrm>
              <a:off x="5062" y="2670"/>
              <a:ext cx="39" cy="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6" name="Rectangle 870"/>
            <p:cNvSpPr>
              <a:spLocks noChangeArrowheads="1"/>
            </p:cNvSpPr>
            <p:nvPr/>
          </p:nvSpPr>
          <p:spPr bwMode="auto">
            <a:xfrm>
              <a:off x="5062" y="2697"/>
              <a:ext cx="39"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7" name="Rectangle 871"/>
            <p:cNvSpPr>
              <a:spLocks noChangeArrowheads="1"/>
            </p:cNvSpPr>
            <p:nvPr/>
          </p:nvSpPr>
          <p:spPr bwMode="auto">
            <a:xfrm>
              <a:off x="5057" y="2675"/>
              <a:ext cx="49" cy="9"/>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8" name="Rectangle 872"/>
            <p:cNvSpPr>
              <a:spLocks noChangeArrowheads="1"/>
            </p:cNvSpPr>
            <p:nvPr/>
          </p:nvSpPr>
          <p:spPr bwMode="auto">
            <a:xfrm>
              <a:off x="5057" y="2688"/>
              <a:ext cx="49" cy="9"/>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9" name="Rectangle 873"/>
            <p:cNvSpPr>
              <a:spLocks noChangeArrowheads="1"/>
            </p:cNvSpPr>
            <p:nvPr/>
          </p:nvSpPr>
          <p:spPr bwMode="auto">
            <a:xfrm>
              <a:off x="5057" y="2684"/>
              <a:ext cx="49"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0" name="Rectangle 874"/>
            <p:cNvSpPr>
              <a:spLocks noChangeArrowheads="1"/>
            </p:cNvSpPr>
            <p:nvPr/>
          </p:nvSpPr>
          <p:spPr bwMode="auto">
            <a:xfrm>
              <a:off x="5057" y="2684"/>
              <a:ext cx="49" cy="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1" name="Oval 875"/>
            <p:cNvSpPr>
              <a:spLocks noChangeArrowheads="1"/>
            </p:cNvSpPr>
            <p:nvPr/>
          </p:nvSpPr>
          <p:spPr bwMode="auto">
            <a:xfrm>
              <a:off x="5057" y="2662"/>
              <a:ext cx="44" cy="44"/>
            </a:xfrm>
            <a:prstGeom prst="ellipse">
              <a:avLst/>
            </a:prstGeom>
            <a:noFill/>
            <a:ln w="6350" cap="rnd">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81" name="Text Box 17"/>
          <p:cNvSpPr txBox="1">
            <a:spLocks noChangeArrowheads="1"/>
          </p:cNvSpPr>
          <p:nvPr/>
        </p:nvSpPr>
        <p:spPr bwMode="auto">
          <a:xfrm>
            <a:off x="1101999" y="4793458"/>
            <a:ext cx="687228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tx1"/>
              </a:buClr>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tx1"/>
              </a:buClr>
              <a:buFont typeface="Wingdings" pitchFamily="2" charset="2"/>
              <a:buChar char="Ø"/>
              <a:defRPr sz="2400">
                <a:solidFill>
                  <a:schemeClr val="tx1"/>
                </a:solidFill>
                <a:latin typeface="Tahoma" pitchFamily="34" charset="0"/>
              </a:defRPr>
            </a:lvl3pPr>
            <a:lvl4pPr marL="1600200" indent="-228600" eaLnBrk="0" hangingPunct="0">
              <a:spcBef>
                <a:spcPct val="20000"/>
              </a:spcBef>
              <a:buClr>
                <a:schemeClr val="tx1"/>
              </a:buClr>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tx1"/>
              </a:buClr>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9pPr>
          </a:lstStyle>
          <a:p>
            <a:pPr eaLnBrk="1" hangingPunct="1">
              <a:spcBef>
                <a:spcPct val="0"/>
              </a:spcBef>
              <a:buClrTx/>
              <a:buFont typeface="Wingdings" pitchFamily="2" charset="2"/>
              <a:buChar char="§"/>
            </a:pPr>
            <a:r>
              <a:rPr lang="en-US" altLang="en-US" sz="1800" dirty="0"/>
              <a:t>  </a:t>
            </a:r>
            <a:r>
              <a:rPr lang="en-US" altLang="en-US" sz="1800" dirty="0" smtClean="0"/>
              <a:t>PIT-tag groups generally </a:t>
            </a:r>
            <a:r>
              <a:rPr lang="en-US" altLang="en-US" sz="1800" dirty="0" err="1" smtClean="0"/>
              <a:t>outmigrated</a:t>
            </a:r>
            <a:r>
              <a:rPr lang="en-US" altLang="en-US" sz="1800" dirty="0" smtClean="0"/>
              <a:t> between mid-May and early July with very few yearling (holdovers). </a:t>
            </a:r>
            <a:endParaRPr lang="en-US" altLang="en-US" sz="1800" dirty="0"/>
          </a:p>
        </p:txBody>
      </p:sp>
    </p:spTree>
    <p:extLst>
      <p:ext uri="{BB962C8B-B14F-4D97-AF65-F5344CB8AC3E}">
        <p14:creationId xmlns:p14="http://schemas.microsoft.com/office/powerpoint/2010/main" val="3409940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2"/>
          <p:cNvSpPr>
            <a:spLocks noGrp="1" noChangeArrowheads="1"/>
          </p:cNvSpPr>
          <p:nvPr>
            <p:ph type="sldNum" sz="quarter" idx="11"/>
          </p:nvPr>
        </p:nvSpPr>
        <p:spPr/>
        <p:txBody>
          <a:bodyPr/>
          <a:lstStyle/>
          <a:p>
            <a:pPr>
              <a:defRPr/>
            </a:pPr>
            <a:fld id="{7142821D-5985-42EB-B161-55D3999163E9}" type="slidenum">
              <a:rPr lang="en-US"/>
              <a:pPr>
                <a:defRPr/>
              </a:pPr>
              <a:t>13</a:t>
            </a:fld>
            <a:endParaRPr lang="en-US"/>
          </a:p>
        </p:txBody>
      </p:sp>
      <p:sp>
        <p:nvSpPr>
          <p:cNvPr id="10243"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600" dirty="0" smtClean="0">
                <a:effectLst/>
              </a:rPr>
              <a:t>SARs by category LGR to LGR</a:t>
            </a:r>
          </a:p>
        </p:txBody>
      </p:sp>
      <p:pic>
        <p:nvPicPr>
          <p:cNvPr id="10244" name="Picture 6" descr="SAR by study category GRA wo jack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63" y="1185863"/>
            <a:ext cx="8032750" cy="484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bwMode="auto">
          <a:xfrm>
            <a:off x="261246" y="1185862"/>
            <a:ext cx="8688183" cy="484187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5913"/>
            <a:ext cx="8229600" cy="804227"/>
          </a:xfrm>
        </p:spPr>
        <p:txBody>
          <a:bodyPr/>
          <a:lstStyle/>
          <a:p>
            <a:pPr>
              <a:defRPr/>
            </a:pPr>
            <a:r>
              <a:rPr lang="en-US" sz="3000" dirty="0" smtClean="0"/>
              <a:t>Summary of Transport in-River Ratios</a:t>
            </a:r>
            <a:endParaRPr lang="en-US" sz="3000" dirty="0"/>
          </a:p>
        </p:txBody>
      </p:sp>
      <p:sp>
        <p:nvSpPr>
          <p:cNvPr id="4" name="Slide Number Placeholder 3"/>
          <p:cNvSpPr>
            <a:spLocks noGrp="1"/>
          </p:cNvSpPr>
          <p:nvPr>
            <p:ph type="sldNum" sz="quarter" idx="11"/>
          </p:nvPr>
        </p:nvSpPr>
        <p:spPr/>
        <p:txBody>
          <a:bodyPr/>
          <a:lstStyle/>
          <a:p>
            <a:pPr>
              <a:defRPr/>
            </a:pPr>
            <a:fld id="{D78B5DC3-7F2C-46E3-B146-2C2A3A14B01F}" type="slidenum">
              <a:rPr lang="en-US" smtClean="0"/>
              <a:pPr>
                <a:defRPr/>
              </a:pPr>
              <a:t>14</a:t>
            </a:fld>
            <a:endParaRPr lang="en-US"/>
          </a:p>
        </p:txBody>
      </p:sp>
      <p:sp>
        <p:nvSpPr>
          <p:cNvPr id="11268" name="TextBox 7"/>
          <p:cNvSpPr txBox="1">
            <a:spLocks noChangeArrowheads="1"/>
          </p:cNvSpPr>
          <p:nvPr/>
        </p:nvSpPr>
        <p:spPr bwMode="auto">
          <a:xfrm>
            <a:off x="177800" y="2900680"/>
            <a:ext cx="40767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chemeClr val="tx1"/>
              </a:buClr>
              <a:buFont typeface="Wingdings" pitchFamily="2" charset="2"/>
              <a:buChar char="n"/>
              <a:defRPr sz="3200">
                <a:solidFill>
                  <a:schemeClr val="tx1"/>
                </a:solidFill>
                <a:latin typeface="Tahoma" pitchFamily="34" charset="0"/>
              </a:defRPr>
            </a:lvl1pPr>
            <a:lvl2pPr marL="742950" indent="-285750" eaLnBrk="0" hangingPunct="0">
              <a:spcBef>
                <a:spcPct val="20000"/>
              </a:spcBef>
              <a:buClr>
                <a:schemeClr val="tx1"/>
              </a:buClr>
              <a:buChar char="•"/>
              <a:defRPr sz="2800">
                <a:solidFill>
                  <a:schemeClr val="tx1"/>
                </a:solidFill>
                <a:latin typeface="Tahoma" pitchFamily="34" charset="0"/>
              </a:defRPr>
            </a:lvl2pPr>
            <a:lvl3pPr marL="1143000" indent="-228600" eaLnBrk="0" hangingPunct="0">
              <a:spcBef>
                <a:spcPct val="20000"/>
              </a:spcBef>
              <a:buClr>
                <a:schemeClr val="tx1"/>
              </a:buClr>
              <a:buFont typeface="Wingdings" pitchFamily="2" charset="2"/>
              <a:buChar char="Ø"/>
              <a:defRPr sz="2400">
                <a:solidFill>
                  <a:schemeClr val="tx1"/>
                </a:solidFill>
                <a:latin typeface="Tahoma" pitchFamily="34" charset="0"/>
              </a:defRPr>
            </a:lvl3pPr>
            <a:lvl4pPr marL="1600200" indent="-228600" eaLnBrk="0" hangingPunct="0">
              <a:spcBef>
                <a:spcPct val="20000"/>
              </a:spcBef>
              <a:buClr>
                <a:schemeClr val="tx1"/>
              </a:buClr>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tx1"/>
              </a:buClr>
              <a:buFont typeface="Wingdings" pitchFamily="2" charset="2"/>
              <a:buChar char="n"/>
              <a:defRPr sz="2000">
                <a:solidFill>
                  <a:schemeClr val="tx1"/>
                </a:solidFill>
                <a:latin typeface="Tahoma" pitchFamily="34" charset="0"/>
              </a:defRPr>
            </a:lvl5pPr>
            <a:lvl6pPr marL="25146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6pPr>
            <a:lvl7pPr marL="29718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7pPr>
            <a:lvl8pPr marL="34290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8pPr>
            <a:lvl9pPr marL="3886200" indent="-228600" eaLnBrk="0" fontAlgn="base" hangingPunct="0">
              <a:spcBef>
                <a:spcPct val="20000"/>
              </a:spcBef>
              <a:spcAft>
                <a:spcPct val="0"/>
              </a:spcAft>
              <a:buClr>
                <a:schemeClr val="tx1"/>
              </a:buClr>
              <a:buFont typeface="Wingdings" pitchFamily="2" charset="2"/>
              <a:buChar char="n"/>
              <a:defRPr sz="2000">
                <a:solidFill>
                  <a:schemeClr val="tx1"/>
                </a:solidFill>
                <a:latin typeface="Tahoma" pitchFamily="34" charset="0"/>
              </a:defRPr>
            </a:lvl9pPr>
          </a:lstStyle>
          <a:p>
            <a:pPr eaLnBrk="1" hangingPunct="1">
              <a:spcBef>
                <a:spcPct val="0"/>
              </a:spcBef>
              <a:buClrTx/>
              <a:buFont typeface="Wingdings" pitchFamily="2" charset="2"/>
              <a:buChar char="§"/>
            </a:pPr>
            <a:r>
              <a:rPr lang="en-US" altLang="en-US" sz="2200" dirty="0" smtClean="0"/>
              <a:t>51 </a:t>
            </a:r>
            <a:r>
              <a:rPr lang="en-US" altLang="en-US" sz="2200" dirty="0"/>
              <a:t>TIR comparisons</a:t>
            </a:r>
          </a:p>
          <a:p>
            <a:pPr eaLnBrk="1" hangingPunct="1">
              <a:spcBef>
                <a:spcPct val="0"/>
              </a:spcBef>
              <a:buClrTx/>
              <a:buFont typeface="Wingdings" pitchFamily="2" charset="2"/>
              <a:buChar char="§"/>
            </a:pPr>
            <a:endParaRPr lang="en-US" altLang="en-US" sz="2200" dirty="0" smtClean="0"/>
          </a:p>
          <a:p>
            <a:pPr eaLnBrk="1" hangingPunct="1">
              <a:spcBef>
                <a:spcPct val="0"/>
              </a:spcBef>
              <a:buClrTx/>
              <a:buFont typeface="Wingdings" pitchFamily="2" charset="2"/>
              <a:buChar char="§"/>
            </a:pPr>
            <a:r>
              <a:rPr lang="en-US" altLang="en-US" sz="2200" dirty="0">
                <a:solidFill>
                  <a:srgbClr val="3333FF"/>
                </a:solidFill>
              </a:rPr>
              <a:t>22 TIRs significant</a:t>
            </a:r>
          </a:p>
          <a:p>
            <a:pPr lvl="1" eaLnBrk="1" hangingPunct="1">
              <a:spcBef>
                <a:spcPct val="0"/>
              </a:spcBef>
              <a:buClrTx/>
              <a:buFont typeface="Wingdings" pitchFamily="2" charset="2"/>
              <a:buChar char="§"/>
            </a:pPr>
            <a:r>
              <a:rPr lang="en-US" altLang="en-US" sz="1800" dirty="0">
                <a:solidFill>
                  <a:srgbClr val="3333FF"/>
                </a:solidFill>
              </a:rPr>
              <a:t>17 higher In-river SARs</a:t>
            </a:r>
          </a:p>
          <a:p>
            <a:pPr lvl="1" eaLnBrk="1" hangingPunct="1">
              <a:spcBef>
                <a:spcPct val="0"/>
              </a:spcBef>
              <a:buClrTx/>
              <a:buFont typeface="Wingdings" pitchFamily="2" charset="2"/>
              <a:buChar char="§"/>
            </a:pPr>
            <a:r>
              <a:rPr lang="en-US" altLang="en-US" sz="1800" dirty="0">
                <a:solidFill>
                  <a:srgbClr val="3333FF"/>
                </a:solidFill>
              </a:rPr>
              <a:t>5   higher Transport </a:t>
            </a:r>
            <a:r>
              <a:rPr lang="en-US" altLang="en-US" sz="1800" dirty="0" smtClean="0">
                <a:solidFill>
                  <a:srgbClr val="3333FF"/>
                </a:solidFill>
              </a:rPr>
              <a:t>SARs</a:t>
            </a:r>
            <a:endParaRPr lang="en-US" altLang="en-US" sz="2200" dirty="0"/>
          </a:p>
          <a:p>
            <a:pPr lvl="1" eaLnBrk="1" hangingPunct="1">
              <a:spcBef>
                <a:spcPct val="0"/>
              </a:spcBef>
              <a:buClrTx/>
              <a:buFont typeface="Wingdings" pitchFamily="2" charset="2"/>
              <a:buChar char="§"/>
            </a:pPr>
            <a:endParaRPr lang="en-US" altLang="en-US" sz="1800" dirty="0"/>
          </a:p>
        </p:txBody>
      </p:sp>
      <p:graphicFrame>
        <p:nvGraphicFramePr>
          <p:cNvPr id="8" name="Chart 7"/>
          <p:cNvGraphicFramePr>
            <a:graphicFrameLocks/>
          </p:cNvGraphicFramePr>
          <p:nvPr>
            <p:extLst>
              <p:ext uri="{D42A27DB-BD31-4B8C-83A1-F6EECF244321}">
                <p14:modId xmlns:p14="http://schemas.microsoft.com/office/powerpoint/2010/main" val="961225178"/>
              </p:ext>
            </p:extLst>
          </p:nvPr>
        </p:nvGraphicFramePr>
        <p:xfrm>
          <a:off x="4023360" y="1301115"/>
          <a:ext cx="4572000" cy="443865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95300" y="1247894"/>
            <a:ext cx="3230880" cy="523220"/>
          </a:xfrm>
          <a:prstGeom prst="rect">
            <a:avLst/>
          </a:prstGeom>
          <a:noFill/>
        </p:spPr>
        <p:txBody>
          <a:bodyPr wrap="square" rtlCol="0">
            <a:spAutoFit/>
          </a:bodyPr>
          <a:lstStyle/>
          <a:p>
            <a:r>
              <a:rPr lang="en-US" sz="2800" dirty="0" err="1" smtClean="0"/>
              <a:t>Tx</a:t>
            </a:r>
            <a:r>
              <a:rPr lang="en-US" sz="2800" dirty="0" smtClean="0"/>
              <a:t>/C</a:t>
            </a:r>
            <a:r>
              <a:rPr lang="en-US" sz="2800" baseline="-25000" dirty="0" smtClean="0"/>
              <a:t>0</a:t>
            </a:r>
            <a:r>
              <a:rPr lang="en-US" sz="2800" dirty="0" smtClean="0"/>
              <a:t> = TIR </a:t>
            </a:r>
            <a:endParaRPr lang="en-US" sz="2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2"/>
          <p:cNvSpPr>
            <a:spLocks noGrp="1" noChangeArrowheads="1"/>
          </p:cNvSpPr>
          <p:nvPr>
            <p:ph type="sldNum" sz="quarter" idx="11"/>
          </p:nvPr>
        </p:nvSpPr>
        <p:spPr/>
        <p:txBody>
          <a:bodyPr/>
          <a:lstStyle/>
          <a:p>
            <a:pPr>
              <a:defRPr/>
            </a:pPr>
            <a:fld id="{F972E1EE-5054-4907-9A9C-242B29C48401}" type="slidenum">
              <a:rPr lang="en-US"/>
              <a:pPr>
                <a:defRPr/>
              </a:pPr>
              <a:t>15</a:t>
            </a:fld>
            <a:endParaRPr lang="en-US" dirty="0"/>
          </a:p>
        </p:txBody>
      </p:sp>
      <p:sp>
        <p:nvSpPr>
          <p:cNvPr id="12291" name="Rectangle 2"/>
          <p:cNvSpPr>
            <a:spLocks noGrp="1" noChangeArrowheads="1"/>
          </p:cNvSpPr>
          <p:nvPr>
            <p:ph type="title"/>
          </p:nvPr>
        </p:nvSpPr>
        <p:spPr>
          <a:xfrm>
            <a:off x="372696" y="0"/>
            <a:ext cx="8229600" cy="1139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800" smtClean="0">
                <a:effectLst/>
              </a:rPr>
              <a:t>TIR vs Reach Survival</a:t>
            </a:r>
          </a:p>
        </p:txBody>
      </p:sp>
      <p:pic>
        <p:nvPicPr>
          <p:cNvPr id="12986" name="Picture 1298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136" y="734475"/>
            <a:ext cx="6376754" cy="6123525"/>
          </a:xfrm>
          <a:prstGeom prst="rect">
            <a:avLst/>
          </a:prstGeom>
        </p:spPr>
      </p:pic>
      <p:pic>
        <p:nvPicPr>
          <p:cNvPr id="12987" name="Picture 1298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9748" y="725866"/>
            <a:ext cx="6385719" cy="6132134"/>
          </a:xfrm>
          <a:prstGeom prst="rect">
            <a:avLst/>
          </a:prstGeom>
        </p:spPr>
      </p:pic>
      <p:sp>
        <p:nvSpPr>
          <p:cNvPr id="12988" name="Up Arrow 12987"/>
          <p:cNvSpPr/>
          <p:nvPr/>
        </p:nvSpPr>
        <p:spPr bwMode="auto">
          <a:xfrm>
            <a:off x="4343400" y="3977640"/>
            <a:ext cx="310896" cy="1225296"/>
          </a:xfrm>
          <a:prstGeom prst="upArrow">
            <a:avLst/>
          </a:prstGeom>
          <a:solidFill>
            <a:schemeClr val="accent1">
              <a:alpha val="56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12989" name="Left-Right Arrow 12988"/>
          <p:cNvSpPr/>
          <p:nvPr/>
        </p:nvSpPr>
        <p:spPr bwMode="auto">
          <a:xfrm>
            <a:off x="4043084" y="3836897"/>
            <a:ext cx="770964" cy="239358"/>
          </a:xfrm>
          <a:prstGeom prst="leftRightArrow">
            <a:avLst/>
          </a:prstGeom>
          <a:solidFill>
            <a:schemeClr val="accent1">
              <a:alpha val="62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12990" name="TextBox 12989"/>
          <p:cNvSpPr txBox="1"/>
          <p:nvPr/>
        </p:nvSpPr>
        <p:spPr>
          <a:xfrm>
            <a:off x="2757666" y="1561202"/>
            <a:ext cx="1742616" cy="646331"/>
          </a:xfrm>
          <a:prstGeom prst="rect">
            <a:avLst/>
          </a:prstGeom>
          <a:noFill/>
        </p:spPr>
        <p:txBody>
          <a:bodyPr wrap="square" rtlCol="0">
            <a:spAutoFit/>
          </a:bodyPr>
          <a:lstStyle/>
          <a:p>
            <a:r>
              <a:rPr lang="en-US" b="1" dirty="0">
                <a:solidFill>
                  <a:srgbClr val="000000"/>
                </a:solidFill>
                <a:latin typeface="Calibri" panose="020F0502020204030204" pitchFamily="34" charset="0"/>
              </a:rPr>
              <a:t>0.44  (0.34-0.51)</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298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1298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9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2989"/>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2987"/>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29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88" grpId="0" animBg="1"/>
      <p:bldP spid="12988" grpId="1" animBg="1"/>
      <p:bldP spid="12989" grpId="0" animBg="1"/>
      <p:bldP spid="12989" grpId="1" animBg="1"/>
      <p:bldP spid="12990" grpId="0"/>
      <p:bldP spid="1299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541" y="458923"/>
            <a:ext cx="7386918" cy="914493"/>
          </a:xfrm>
        </p:spPr>
        <p:txBody>
          <a:bodyPr/>
          <a:lstStyle/>
          <a:p>
            <a:r>
              <a:rPr lang="en-US" dirty="0" smtClean="0"/>
              <a:t>TIR survival threshold</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52354146"/>
              </p:ext>
            </p:extLst>
          </p:nvPr>
        </p:nvGraphicFramePr>
        <p:xfrm>
          <a:off x="860612" y="1999128"/>
          <a:ext cx="6759388" cy="3346524"/>
        </p:xfrm>
        <a:graphic>
          <a:graphicData uri="http://schemas.openxmlformats.org/drawingml/2006/table">
            <a:tbl>
              <a:tblPr firstRow="1" bandRow="1">
                <a:tableStyleId>{F5AB1C69-6EDB-4FF4-983F-18BD219EF322}</a:tableStyleId>
              </a:tblPr>
              <a:tblGrid>
                <a:gridCol w="3908612">
                  <a:extLst>
                    <a:ext uri="{9D8B030D-6E8A-4147-A177-3AD203B41FA5}">
                      <a16:colId xmlns:a16="http://schemas.microsoft.com/office/drawing/2014/main" val="20000"/>
                    </a:ext>
                  </a:extLst>
                </a:gridCol>
                <a:gridCol w="2850776">
                  <a:extLst>
                    <a:ext uri="{9D8B030D-6E8A-4147-A177-3AD203B41FA5}">
                      <a16:colId xmlns:a16="http://schemas.microsoft.com/office/drawing/2014/main" val="20001"/>
                    </a:ext>
                  </a:extLst>
                </a:gridCol>
              </a:tblGrid>
              <a:tr h="790388">
                <a:tc>
                  <a:txBody>
                    <a:bodyPr/>
                    <a:lstStyle/>
                    <a:p>
                      <a:pPr algn="l"/>
                      <a:r>
                        <a:rPr lang="en-US" sz="3200" b="1" dirty="0" smtClean="0">
                          <a:solidFill>
                            <a:schemeClr val="tx1"/>
                          </a:solidFill>
                          <a:latin typeface="Calibri" panose="020F0502020204030204" pitchFamily="34" charset="0"/>
                          <a:cs typeface="Calibri" panose="020F0502020204030204" pitchFamily="34" charset="0"/>
                        </a:rPr>
                        <a:t>Species</a:t>
                      </a:r>
                      <a:endParaRPr lang="en-US" sz="3200" b="1" dirty="0">
                        <a:solidFill>
                          <a:schemeClr val="tx1"/>
                        </a:solidFill>
                        <a:latin typeface="Calibri" panose="020F0502020204030204" pitchFamily="34" charset="0"/>
                        <a:cs typeface="Calibri" panose="020F0502020204030204" pitchFamily="34" charset="0"/>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tc>
                  <a:txBody>
                    <a:bodyPr/>
                    <a:lstStyle/>
                    <a:p>
                      <a:pPr algn="ctr" fontAlgn="b"/>
                      <a:r>
                        <a:rPr lang="en-US" sz="3200" b="1" i="0" u="none" strike="noStrike" dirty="0" smtClean="0">
                          <a:solidFill>
                            <a:srgbClr val="000000"/>
                          </a:solidFill>
                          <a:effectLst/>
                          <a:latin typeface="Calibri" panose="020F0502020204030204" pitchFamily="34" charset="0"/>
                          <a:cs typeface="Calibri" panose="020F0502020204030204" pitchFamily="34" charset="0"/>
                        </a:rPr>
                        <a:t>Survival </a:t>
                      </a:r>
                    </a:p>
                    <a:p>
                      <a:pPr algn="ctr" fontAlgn="b"/>
                      <a:r>
                        <a:rPr lang="en-US" sz="3200" b="1" i="0" u="none" strike="noStrike" dirty="0" smtClean="0">
                          <a:solidFill>
                            <a:srgbClr val="000000"/>
                          </a:solidFill>
                          <a:effectLst/>
                          <a:latin typeface="Calibri" panose="020F0502020204030204" pitchFamily="34" charset="0"/>
                          <a:cs typeface="Calibri" panose="020F0502020204030204" pitchFamily="34" charset="0"/>
                        </a:rPr>
                        <a:t>Threshold</a:t>
                      </a:r>
                      <a:endParaRPr lang="en-US" sz="3200" b="1" i="0" u="none" strike="noStrike" dirty="0">
                        <a:solidFill>
                          <a:srgbClr val="000000"/>
                        </a:solidFill>
                        <a:effectLst/>
                        <a:latin typeface="Calibri" panose="020F0502020204030204" pitchFamily="34" charset="0"/>
                        <a:cs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extLst>
                  <a:ext uri="{0D108BD9-81ED-4DB2-BD59-A6C34878D82A}">
                    <a16:rowId xmlns:a16="http://schemas.microsoft.com/office/drawing/2014/main" val="10000"/>
                  </a:ext>
                </a:extLst>
              </a:tr>
              <a:tr h="790388">
                <a:tc>
                  <a:txBody>
                    <a:bodyPr/>
                    <a:lstStyle/>
                    <a:p>
                      <a:pPr algn="l"/>
                      <a:r>
                        <a:rPr lang="en-US" sz="3200" b="1" baseline="0" dirty="0" smtClean="0">
                          <a:solidFill>
                            <a:srgbClr val="3333FF"/>
                          </a:solidFill>
                          <a:latin typeface="Calibri" panose="020F0502020204030204" pitchFamily="34" charset="0"/>
                          <a:cs typeface="Calibri" panose="020F0502020204030204" pitchFamily="34" charset="0"/>
                        </a:rPr>
                        <a:t>Hatchery Fall Chinook</a:t>
                      </a:r>
                      <a:endParaRPr lang="en-US" sz="3200" b="1" baseline="0" dirty="0">
                        <a:solidFill>
                          <a:srgbClr val="3333FF"/>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tc>
                  <a:txBody>
                    <a:bodyPr/>
                    <a:lstStyle/>
                    <a:p>
                      <a:pPr algn="ctr" fontAlgn="b"/>
                      <a:r>
                        <a:rPr lang="en-US" sz="3200" b="1" i="0" u="none" strike="noStrike" baseline="0" dirty="0">
                          <a:solidFill>
                            <a:srgbClr val="3333FF"/>
                          </a:solidFill>
                          <a:effectLst/>
                          <a:latin typeface="Calibri" panose="020F0502020204030204" pitchFamily="34" charset="0"/>
                          <a:cs typeface="Calibri" panose="020F0502020204030204" pitchFamily="34" charset="0"/>
                        </a:rPr>
                        <a:t>0.44  (0.34-0.51)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extLst>
                  <a:ext uri="{0D108BD9-81ED-4DB2-BD59-A6C34878D82A}">
                    <a16:rowId xmlns:a16="http://schemas.microsoft.com/office/drawing/2014/main" val="10001"/>
                  </a:ext>
                </a:extLst>
              </a:tr>
              <a:tr h="790388">
                <a:tc>
                  <a:txBody>
                    <a:bodyPr/>
                    <a:lstStyle/>
                    <a:p>
                      <a:pPr algn="l"/>
                      <a:r>
                        <a:rPr lang="en-US" sz="3200" b="1" dirty="0" smtClean="0">
                          <a:solidFill>
                            <a:schemeClr val="tx1"/>
                          </a:solidFill>
                          <a:latin typeface="Calibri" panose="020F0502020204030204" pitchFamily="34" charset="0"/>
                          <a:cs typeface="Calibri" panose="020F0502020204030204" pitchFamily="34" charset="0"/>
                        </a:rPr>
                        <a:t>Wild </a:t>
                      </a:r>
                      <a:r>
                        <a:rPr lang="en-US" sz="3200" b="1" dirty="0" err="1" smtClean="0">
                          <a:solidFill>
                            <a:schemeClr val="tx1"/>
                          </a:solidFill>
                          <a:latin typeface="Calibri" panose="020F0502020204030204" pitchFamily="34" charset="0"/>
                          <a:cs typeface="Calibri" panose="020F0502020204030204" pitchFamily="34" charset="0"/>
                        </a:rPr>
                        <a:t>Spr</a:t>
                      </a:r>
                      <a:r>
                        <a:rPr lang="en-US" sz="3200" b="1" dirty="0" smtClean="0">
                          <a:solidFill>
                            <a:schemeClr val="tx1"/>
                          </a:solidFill>
                          <a:latin typeface="Calibri" panose="020F0502020204030204" pitchFamily="34" charset="0"/>
                          <a:cs typeface="Calibri" panose="020F0502020204030204" pitchFamily="34" charset="0"/>
                        </a:rPr>
                        <a:t>/Su Chinook</a:t>
                      </a:r>
                      <a:endParaRPr lang="en-US" sz="3200" b="1" dirty="0">
                        <a:solidFill>
                          <a:schemeClr val="tx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tc>
                  <a:txBody>
                    <a:bodyPr/>
                    <a:lstStyle/>
                    <a:p>
                      <a:pPr algn="ctr" fontAlgn="b"/>
                      <a:r>
                        <a:rPr lang="en-US" sz="3200" b="1" i="0" u="none" strike="noStrike" dirty="0">
                          <a:solidFill>
                            <a:srgbClr val="000000"/>
                          </a:solidFill>
                          <a:effectLst/>
                          <a:latin typeface="Calibri" panose="020F0502020204030204" pitchFamily="34" charset="0"/>
                          <a:cs typeface="Calibri" panose="020F0502020204030204" pitchFamily="34" charset="0"/>
                        </a:rPr>
                        <a:t>0.65  (0.53-0.86)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extLst>
                  <a:ext uri="{0D108BD9-81ED-4DB2-BD59-A6C34878D82A}">
                    <a16:rowId xmlns:a16="http://schemas.microsoft.com/office/drawing/2014/main" val="10002"/>
                  </a:ext>
                </a:extLst>
              </a:tr>
              <a:tr h="790388">
                <a:tc>
                  <a:txBody>
                    <a:bodyPr/>
                    <a:lstStyle/>
                    <a:p>
                      <a:pPr algn="l"/>
                      <a:r>
                        <a:rPr lang="en-US" sz="3200" b="1" dirty="0" smtClean="0">
                          <a:solidFill>
                            <a:schemeClr val="tx1"/>
                          </a:solidFill>
                          <a:latin typeface="Calibri" panose="020F0502020204030204" pitchFamily="34" charset="0"/>
                          <a:cs typeface="Calibri" panose="020F0502020204030204" pitchFamily="34" charset="0"/>
                        </a:rPr>
                        <a:t>Wild Steelhead</a:t>
                      </a:r>
                      <a:endParaRPr lang="en-US" sz="3200" b="1" dirty="0">
                        <a:solidFill>
                          <a:schemeClr val="tx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tc>
                  <a:txBody>
                    <a:bodyPr/>
                    <a:lstStyle/>
                    <a:p>
                      <a:pPr algn="ctr" fontAlgn="b"/>
                      <a:r>
                        <a:rPr lang="en-US" sz="3200" b="1" i="0" u="none" strike="noStrike" dirty="0">
                          <a:solidFill>
                            <a:srgbClr val="000000"/>
                          </a:solidFill>
                          <a:effectLst/>
                          <a:latin typeface="Calibri" panose="020F0502020204030204" pitchFamily="34" charset="0"/>
                          <a:cs typeface="Calibri" panose="020F0502020204030204" pitchFamily="34" charset="0"/>
                        </a:rPr>
                        <a:t>0.70  (0.56-0.96)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alpha val="0"/>
                      </a:schemeClr>
                    </a:solidFill>
                  </a:tcPr>
                </a:tc>
                <a:extLst>
                  <a:ext uri="{0D108BD9-81ED-4DB2-BD59-A6C34878D82A}">
                    <a16:rowId xmlns:a16="http://schemas.microsoft.com/office/drawing/2014/main" val="10003"/>
                  </a:ext>
                </a:extLst>
              </a:tr>
            </a:tbl>
          </a:graphicData>
        </a:graphic>
      </p:graphicFrame>
      <p:sp>
        <p:nvSpPr>
          <p:cNvPr id="4" name="Slide Number Placeholder 3"/>
          <p:cNvSpPr>
            <a:spLocks noGrp="1"/>
          </p:cNvSpPr>
          <p:nvPr>
            <p:ph type="sldNum" sz="quarter" idx="11"/>
          </p:nvPr>
        </p:nvSpPr>
        <p:spPr/>
        <p:txBody>
          <a:bodyPr/>
          <a:lstStyle/>
          <a:p>
            <a:pPr>
              <a:defRPr/>
            </a:pPr>
            <a:fld id="{506E7388-0CA6-4D05-BD22-E3A9164A5FB8}" type="slidenum">
              <a:rPr lang="en-US" smtClean="0"/>
              <a:pPr>
                <a:defRPr/>
              </a:pPr>
              <a:t>16</a:t>
            </a:fld>
            <a:endParaRPr lang="en-US"/>
          </a:p>
        </p:txBody>
      </p:sp>
    </p:spTree>
    <p:extLst>
      <p:ext uri="{BB962C8B-B14F-4D97-AF65-F5344CB8AC3E}">
        <p14:creationId xmlns:p14="http://schemas.microsoft.com/office/powerpoint/2010/main" val="22980690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2"/>
          <p:cNvSpPr>
            <a:spLocks noGrp="1" noChangeArrowheads="1"/>
          </p:cNvSpPr>
          <p:nvPr>
            <p:ph type="sldNum" sz="quarter" idx="11"/>
          </p:nvPr>
        </p:nvSpPr>
        <p:spPr/>
        <p:txBody>
          <a:bodyPr/>
          <a:lstStyle/>
          <a:p>
            <a:pPr>
              <a:defRPr/>
            </a:pPr>
            <a:fld id="{B3AB3114-D11A-4817-8E38-85E18A801EA6}" type="slidenum">
              <a:rPr lang="en-US"/>
              <a:pPr>
                <a:defRPr/>
              </a:pPr>
              <a:t>17</a:t>
            </a:fld>
            <a:endParaRPr lang="en-US"/>
          </a:p>
        </p:txBody>
      </p:sp>
      <p:sp>
        <p:nvSpPr>
          <p:cNvPr id="2" name="Title 1"/>
          <p:cNvSpPr>
            <a:spLocks noGrp="1"/>
          </p:cNvSpPr>
          <p:nvPr>
            <p:ph type="title"/>
          </p:nvPr>
        </p:nvSpPr>
        <p:spPr>
          <a:xfrm>
            <a:off x="457200" y="88900"/>
            <a:ext cx="8229600" cy="795338"/>
          </a:xfrm>
        </p:spPr>
        <p:txBody>
          <a:bodyPr/>
          <a:lstStyle/>
          <a:p>
            <a:pPr>
              <a:defRPr/>
            </a:pPr>
            <a:r>
              <a:rPr lang="en-US" dirty="0" smtClean="0"/>
              <a:t>Conclusions</a:t>
            </a:r>
            <a:endParaRPr lang="en-US" dirty="0"/>
          </a:p>
        </p:txBody>
      </p:sp>
      <p:sp>
        <p:nvSpPr>
          <p:cNvPr id="3" name="Content Placeholder 2"/>
          <p:cNvSpPr>
            <a:spLocks noGrp="1"/>
          </p:cNvSpPr>
          <p:nvPr>
            <p:ph idx="1"/>
          </p:nvPr>
        </p:nvSpPr>
        <p:spPr>
          <a:xfrm>
            <a:off x="292100" y="812800"/>
            <a:ext cx="8394700" cy="5888038"/>
          </a:xfrm>
        </p:spPr>
        <p:txBody>
          <a:bodyPr/>
          <a:lstStyle/>
          <a:p>
            <a:pPr marL="0" indent="0">
              <a:buNone/>
              <a:defRPr/>
            </a:pPr>
            <a:endParaRPr lang="en-US" altLang="en-US" sz="1800" dirty="0" smtClean="0"/>
          </a:p>
          <a:p>
            <a:pPr>
              <a:defRPr/>
            </a:pPr>
            <a:r>
              <a:rPr lang="en-US" altLang="en-US" sz="1800" dirty="0" smtClean="0"/>
              <a:t>SARs ranged from 0% to just over 1% (LGR to LGR without jacks).</a:t>
            </a:r>
          </a:p>
          <a:p>
            <a:pPr>
              <a:buFont typeface="Wingdings" pitchFamily="2" charset="2"/>
              <a:buNone/>
              <a:defRPr/>
            </a:pPr>
            <a:endParaRPr lang="en-US" altLang="en-US" sz="1800" dirty="0" smtClean="0"/>
          </a:p>
          <a:p>
            <a:pPr>
              <a:defRPr/>
            </a:pPr>
            <a:r>
              <a:rPr lang="en-US" altLang="en-US" sz="1800" dirty="0" smtClean="0"/>
              <a:t>Only 5 groups of 51 showed significant transport benefit, while 17 groups showed significant in-river benefit.</a:t>
            </a:r>
          </a:p>
          <a:p>
            <a:pPr>
              <a:buFont typeface="Wingdings" pitchFamily="2" charset="2"/>
              <a:buNone/>
              <a:defRPr/>
            </a:pPr>
            <a:endParaRPr lang="en-US" altLang="en-US" sz="1800" dirty="0" smtClean="0"/>
          </a:p>
          <a:p>
            <a:pPr>
              <a:defRPr/>
            </a:pPr>
            <a:r>
              <a:rPr lang="en-US" altLang="en-US" sz="1800" dirty="0" smtClean="0"/>
              <a:t>Transport benefit appeared to decrease with increasing in-river survival similar to pattern seen with spring migrants. </a:t>
            </a:r>
            <a:r>
              <a:rPr lang="en-US" altLang="en-US" sz="1800" dirty="0"/>
              <a:t>Possibly </a:t>
            </a:r>
            <a:r>
              <a:rPr lang="en-US" altLang="en-US" sz="1800" dirty="0" smtClean="0"/>
              <a:t>lower in-river </a:t>
            </a:r>
            <a:r>
              <a:rPr lang="en-US" altLang="en-US" sz="1800" dirty="0"/>
              <a:t>survival </a:t>
            </a:r>
            <a:r>
              <a:rPr lang="en-US" altLang="en-US" sz="1800" dirty="0" smtClean="0"/>
              <a:t>threshold for fall Chinook. </a:t>
            </a:r>
          </a:p>
          <a:p>
            <a:pPr>
              <a:defRPr/>
            </a:pPr>
            <a:endParaRPr lang="en-US" altLang="en-US" sz="1800" dirty="0" smtClean="0"/>
          </a:p>
          <a:p>
            <a:pPr marL="0" indent="0">
              <a:buNone/>
              <a:defRPr/>
            </a:pPr>
            <a:endParaRPr lang="en-US" altLang="en-US" sz="1800" dirty="0"/>
          </a:p>
          <a:p>
            <a:pPr>
              <a:defRPr/>
            </a:pPr>
            <a:endParaRPr lang="en-US" altLang="en-US" sz="1800" dirty="0" smtClean="0"/>
          </a:p>
          <a:p>
            <a:pPr>
              <a:defRPr/>
            </a:pPr>
            <a:endParaRPr lang="en-US" altLang="en-US" sz="2400" dirty="0" smtClean="0"/>
          </a:p>
          <a:p>
            <a:pPr>
              <a:defRPr/>
            </a:pPr>
            <a:endParaRPr lang="en-US" altLang="en-US" dirty="0" smtClean="0"/>
          </a:p>
        </p:txBody>
      </p:sp>
      <p:sp>
        <p:nvSpPr>
          <p:cNvPr id="19460" name="Slide Number Placeholder 3"/>
          <p:cNvSpPr txBox="1">
            <a:spLocks noGrp="1"/>
          </p:cNvSpPr>
          <p:nvPr/>
        </p:nvSpPr>
        <p:spPr bwMode="auto">
          <a:xfrm>
            <a:off x="6553200" y="6243638"/>
            <a:ext cx="2133600" cy="457200"/>
          </a:xfrm>
          <a:prstGeom prst="rect">
            <a:avLst/>
          </a:prstGeom>
          <a:noFill/>
          <a:ln>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tx1"/>
              </a:buClr>
              <a:buFont typeface="Wingdings" pitchFamily="2" charset="2"/>
              <a:buChar char="n"/>
              <a:defRPr>
                <a:solidFill>
                  <a:schemeClr val="tx1"/>
                </a:solidFill>
                <a:latin typeface="Tahoma" pitchFamily="34" charset="0"/>
              </a:defRPr>
            </a:lvl1pPr>
            <a:lvl2pPr marL="742950" indent="-285750" eaLnBrk="0" hangingPunct="0">
              <a:spcBef>
                <a:spcPct val="20000"/>
              </a:spcBef>
              <a:buClr>
                <a:schemeClr val="tx1"/>
              </a:buClr>
              <a:buFont typeface="Wingdings" pitchFamily="2" charset="2"/>
              <a:buChar char="n"/>
              <a:defRPr>
                <a:solidFill>
                  <a:schemeClr val="tx1"/>
                </a:solidFill>
                <a:latin typeface="Tahoma" pitchFamily="34" charset="0"/>
              </a:defRPr>
            </a:lvl2pPr>
            <a:lvl3pPr marL="1143000" indent="-228600" eaLnBrk="0" hangingPunct="0">
              <a:spcBef>
                <a:spcPct val="20000"/>
              </a:spcBef>
              <a:buClr>
                <a:schemeClr val="tx1"/>
              </a:buClr>
              <a:buFont typeface="Wingdings" pitchFamily="2" charset="2"/>
              <a:buChar char="n"/>
              <a:defRPr>
                <a:solidFill>
                  <a:schemeClr val="tx1"/>
                </a:solidFill>
                <a:latin typeface="Tahoma" pitchFamily="34" charset="0"/>
              </a:defRPr>
            </a:lvl3pPr>
            <a:lvl4pPr marL="1600200" indent="-228600" eaLnBrk="0" hangingPunct="0">
              <a:spcBef>
                <a:spcPct val="20000"/>
              </a:spcBef>
              <a:buClr>
                <a:schemeClr val="tx1"/>
              </a:buClr>
              <a:buFont typeface="Wingdings" pitchFamily="2" charset="2"/>
              <a:buChar char="n"/>
              <a:defRPr>
                <a:solidFill>
                  <a:schemeClr val="tx1"/>
                </a:solidFill>
                <a:latin typeface="Tahoma" pitchFamily="34" charset="0"/>
              </a:defRPr>
            </a:lvl4pPr>
            <a:lvl5pPr marL="2057400" indent="-228600" eaLnBrk="0" hangingPunct="0">
              <a:spcBef>
                <a:spcPct val="20000"/>
              </a:spcBef>
              <a:buClr>
                <a:schemeClr val="tx1"/>
              </a:buClr>
              <a:buFont typeface="Wingdings" pitchFamily="2" charset="2"/>
              <a:buChar char="n"/>
              <a:defRPr>
                <a:solidFill>
                  <a:schemeClr val="tx1"/>
                </a:solidFill>
                <a:latin typeface="Tahoma" pitchFamily="34" charset="0"/>
              </a:defRPr>
            </a:lvl5pPr>
            <a:lvl6pPr marL="25146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6pPr>
            <a:lvl7pPr marL="29718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7pPr>
            <a:lvl8pPr marL="34290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8pPr>
            <a:lvl9pPr marL="3886200" indent="-228600" eaLnBrk="0" fontAlgn="base" hangingPunct="0">
              <a:spcBef>
                <a:spcPct val="20000"/>
              </a:spcBef>
              <a:spcAft>
                <a:spcPct val="0"/>
              </a:spcAft>
              <a:buClr>
                <a:schemeClr val="tx1"/>
              </a:buClr>
              <a:buFont typeface="Wingdings" pitchFamily="2" charset="2"/>
              <a:buChar char="n"/>
              <a:defRPr>
                <a:solidFill>
                  <a:schemeClr val="tx1"/>
                </a:solidFill>
                <a:latin typeface="Tahoma" pitchFamily="34" charset="0"/>
              </a:defRPr>
            </a:lvl9pPr>
          </a:lstStyle>
          <a:p>
            <a:pPr algn="r" eaLnBrk="1" hangingPunct="1">
              <a:spcBef>
                <a:spcPct val="0"/>
              </a:spcBef>
              <a:buClrTx/>
              <a:buFontTx/>
              <a:buNone/>
              <a:defRPr/>
            </a:pPr>
            <a:fld id="{37686253-35C3-4290-BF91-A03D9647FEB7}" type="slidenum">
              <a:rPr lang="en-US" sz="1400" b="1" smtClean="0">
                <a:cs typeface="+mn-cs"/>
              </a:rPr>
              <a:pPr algn="r" eaLnBrk="1" hangingPunct="1">
                <a:spcBef>
                  <a:spcPct val="0"/>
                </a:spcBef>
                <a:buClrTx/>
                <a:buFontTx/>
                <a:buNone/>
                <a:defRPr/>
              </a:pPr>
              <a:t>17</a:t>
            </a:fld>
            <a:endParaRPr lang="en-US" sz="1400" b="1" smtClean="0">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Presentation Outline</a:t>
            </a:r>
            <a:endParaRPr lang="en-US" b="0" dirty="0"/>
          </a:p>
        </p:txBody>
      </p:sp>
      <p:sp>
        <p:nvSpPr>
          <p:cNvPr id="3" name="Content Placeholder 2"/>
          <p:cNvSpPr>
            <a:spLocks noGrp="1"/>
          </p:cNvSpPr>
          <p:nvPr>
            <p:ph idx="1"/>
          </p:nvPr>
        </p:nvSpPr>
        <p:spPr>
          <a:xfrm>
            <a:off x="457200" y="1252330"/>
            <a:ext cx="8229600" cy="1490869"/>
          </a:xfrm>
        </p:spPr>
        <p:txBody>
          <a:bodyPr/>
          <a:lstStyle/>
          <a:p>
            <a:pPr>
              <a:buFont typeface="Arial" panose="020B0604020202020204" pitchFamily="34" charset="0"/>
              <a:buChar char="•"/>
            </a:pPr>
            <a:r>
              <a:rPr lang="en-US" dirty="0" smtClean="0"/>
              <a:t>Brief History</a:t>
            </a:r>
          </a:p>
          <a:p>
            <a:pPr>
              <a:buFont typeface="Arial" panose="020B0604020202020204" pitchFamily="34" charset="0"/>
              <a:buChar char="•"/>
            </a:pPr>
            <a:r>
              <a:rPr lang="en-US" dirty="0" smtClean="0"/>
              <a:t>Hydro </a:t>
            </a:r>
            <a:r>
              <a:rPr lang="en-US" dirty="0" smtClean="0"/>
              <a:t>Impacts</a:t>
            </a:r>
            <a:endParaRPr lang="en-US" dirty="0"/>
          </a:p>
        </p:txBody>
      </p:sp>
      <p:sp>
        <p:nvSpPr>
          <p:cNvPr id="4" name="Slide Number Placeholder 3"/>
          <p:cNvSpPr>
            <a:spLocks noGrp="1"/>
          </p:cNvSpPr>
          <p:nvPr>
            <p:ph type="sldNum" sz="quarter" idx="11"/>
          </p:nvPr>
        </p:nvSpPr>
        <p:spPr/>
        <p:txBody>
          <a:bodyPr/>
          <a:lstStyle/>
          <a:p>
            <a:pPr>
              <a:defRPr/>
            </a:pPr>
            <a:fld id="{506E7388-0CA6-4D05-BD22-E3A9164A5FB8}" type="slidenum">
              <a:rPr lang="en-US" smtClean="0"/>
              <a:pPr>
                <a:defRPr/>
              </a:pPr>
              <a:t>2</a:t>
            </a:fld>
            <a:endParaRPr lang="en-US"/>
          </a:p>
        </p:txBody>
      </p:sp>
      <p:sp>
        <p:nvSpPr>
          <p:cNvPr id="7" name="Content Placeholder 2"/>
          <p:cNvSpPr txBox="1">
            <a:spLocks/>
          </p:cNvSpPr>
          <p:nvPr/>
        </p:nvSpPr>
        <p:spPr bwMode="auto">
          <a:xfrm>
            <a:off x="579782" y="4651513"/>
            <a:ext cx="8229600" cy="192819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Font typeface="Wingdings"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tx1"/>
              </a:buClr>
              <a:buFont typeface="Wingdings" pitchFamily="2" charset="2"/>
              <a:buChar char="Ø"/>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lr>
                <a:schemeClr val="tx1"/>
              </a:buClr>
              <a:buFont typeface="Tahoma" pitchFamily="34" charset="0"/>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tx1"/>
              </a:buClr>
              <a:buFont typeface="Wingdings" pitchFamily="2" charset="2"/>
              <a:buChar char="n"/>
              <a:defRPr sz="2000">
                <a:solidFill>
                  <a:schemeClr val="tx1"/>
                </a:solidFill>
                <a:effectLst>
                  <a:outerShdw blurRad="38100" dist="38100" dir="2700000" algn="tl">
                    <a:srgbClr val="FFFFFF"/>
                  </a:outerShdw>
                </a:effectLst>
                <a:latin typeface="+mn-lt"/>
              </a:defRPr>
            </a:lvl9pPr>
          </a:lstStyle>
          <a:p>
            <a:pPr marL="0" indent="0" algn="ctr">
              <a:buFont typeface="Wingdings" pitchFamily="2" charset="2"/>
              <a:buNone/>
            </a:pPr>
            <a:r>
              <a:rPr lang="en-US" kern="0" dirty="0" smtClean="0"/>
              <a:t>Acknowledgements:</a:t>
            </a:r>
          </a:p>
          <a:p>
            <a:pPr marL="0" indent="0" algn="ctr">
              <a:buFont typeface="Wingdings" pitchFamily="2" charset="2"/>
              <a:buNone/>
            </a:pPr>
            <a:r>
              <a:rPr lang="en-US" kern="0" dirty="0" smtClean="0"/>
              <a:t>Jay Hesse (NPT)</a:t>
            </a:r>
          </a:p>
          <a:p>
            <a:pPr marL="0" indent="0" algn="ctr">
              <a:buFont typeface="Wingdings" pitchFamily="2" charset="2"/>
              <a:buNone/>
            </a:pPr>
            <a:r>
              <a:rPr lang="en-US" kern="0" dirty="0" smtClean="0"/>
              <a:t>Jerry McCann (FPC)</a:t>
            </a:r>
            <a:endParaRPr lang="en-US" kern="0" dirty="0"/>
          </a:p>
        </p:txBody>
      </p:sp>
    </p:spTree>
    <p:extLst>
      <p:ext uri="{BB962C8B-B14F-4D97-AF65-F5344CB8AC3E}">
        <p14:creationId xmlns:p14="http://schemas.microsoft.com/office/powerpoint/2010/main" val="31701077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12" y="48768"/>
            <a:ext cx="8875776" cy="6760464"/>
          </a:xfrm>
          <a:prstGeom prst="rect">
            <a:avLst/>
          </a:prstGeom>
        </p:spPr>
      </p:pic>
    </p:spTree>
    <p:extLst>
      <p:ext uri="{BB962C8B-B14F-4D97-AF65-F5344CB8AC3E}">
        <p14:creationId xmlns:p14="http://schemas.microsoft.com/office/powerpoint/2010/main" val="13110898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Autofit/>
          </a:bodyPr>
          <a:lstStyle/>
          <a:p>
            <a:r>
              <a:rPr lang="en-US" sz="3200" b="1" dirty="0" smtClean="0"/>
              <a:t>Factors of Decline</a:t>
            </a:r>
            <a:endParaRPr lang="en-US" sz="3200" b="1" dirty="0"/>
          </a:p>
        </p:txBody>
      </p:sp>
      <p:sp>
        <p:nvSpPr>
          <p:cNvPr id="3" name="Content Placeholder 2"/>
          <p:cNvSpPr>
            <a:spLocks noGrp="1"/>
          </p:cNvSpPr>
          <p:nvPr>
            <p:ph idx="1"/>
          </p:nvPr>
        </p:nvSpPr>
        <p:spPr>
          <a:xfrm>
            <a:off x="304800" y="1028700"/>
            <a:ext cx="4191000" cy="5067300"/>
          </a:xfrm>
        </p:spPr>
        <p:txBody>
          <a:bodyPr>
            <a:normAutofit/>
          </a:bodyPr>
          <a:lstStyle/>
          <a:p>
            <a:r>
              <a:rPr lang="en-US" b="1" dirty="0" smtClean="0"/>
              <a:t>Anthropogenic</a:t>
            </a:r>
          </a:p>
          <a:p>
            <a:pPr lvl="1"/>
            <a:r>
              <a:rPr lang="en-US" sz="2400" dirty="0" smtClean="0"/>
              <a:t>Over harvest</a:t>
            </a:r>
          </a:p>
          <a:p>
            <a:pPr lvl="1"/>
            <a:r>
              <a:rPr lang="en-US" sz="2400" dirty="0" smtClean="0"/>
              <a:t>Habitat loss</a:t>
            </a:r>
          </a:p>
          <a:p>
            <a:pPr lvl="2"/>
            <a:r>
              <a:rPr lang="en-US" sz="2000" dirty="0" smtClean="0"/>
              <a:t>Irrigated Agriculture </a:t>
            </a:r>
          </a:p>
          <a:p>
            <a:pPr lvl="2"/>
            <a:r>
              <a:rPr lang="en-US" sz="2000" dirty="0" smtClean="0"/>
              <a:t>Logging</a:t>
            </a:r>
          </a:p>
          <a:p>
            <a:pPr lvl="2"/>
            <a:r>
              <a:rPr lang="en-US" sz="2000" dirty="0" smtClean="0"/>
              <a:t>Gold Dredging</a:t>
            </a:r>
          </a:p>
          <a:p>
            <a:pPr lvl="2"/>
            <a:r>
              <a:rPr lang="en-US" sz="2000" dirty="0" smtClean="0"/>
              <a:t>Dam construction</a:t>
            </a:r>
          </a:p>
          <a:p>
            <a:pPr lvl="1"/>
            <a:r>
              <a:rPr lang="en-US" sz="2400" dirty="0" smtClean="0"/>
              <a:t>Failed Hatchery Efforts</a:t>
            </a:r>
          </a:p>
          <a:p>
            <a:pPr marL="457200" lvl="1" indent="0">
              <a:buNone/>
            </a:pPr>
            <a:endParaRPr lang="en-US" sz="1200" dirty="0" smtClean="0"/>
          </a:p>
          <a:p>
            <a:r>
              <a:rPr lang="en-US" b="1" dirty="0" smtClean="0"/>
              <a:t>Natural</a:t>
            </a:r>
          </a:p>
          <a:p>
            <a:pPr lvl="1"/>
            <a:r>
              <a:rPr lang="en-US" sz="2400" dirty="0" smtClean="0"/>
              <a:t>Drought</a:t>
            </a:r>
          </a:p>
          <a:p>
            <a:pPr lvl="1"/>
            <a:r>
              <a:rPr lang="en-US" sz="2400" dirty="0" smtClean="0"/>
              <a:t>Ocean Productivity</a:t>
            </a:r>
            <a:endParaRPr lang="en-US" sz="2400" dirty="0"/>
          </a:p>
        </p:txBody>
      </p:sp>
      <p:pic>
        <p:nvPicPr>
          <p:cNvPr id="4" name="Picture 3" descr="C:\data\Pictures\floating_dred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6373" y="2819400"/>
            <a:ext cx="2327564" cy="1828800"/>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Picture 2" descr="C:\data\Pictures\fsed_011953_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6373" y="914400"/>
            <a:ext cx="2386652" cy="1783360"/>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2" descr="C:\data\Pictures\ft209nb0qn_000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4800" y="914400"/>
            <a:ext cx="2444738" cy="1783360"/>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 name="Picture 3" descr="C:\data\data\My Pictures\Snake River\6159993046_9da8b3aa14.jpg"/>
          <p:cNvPicPr>
            <a:picLocks noChangeAspect="1" noChangeArrowheads="1"/>
          </p:cNvPicPr>
          <p:nvPr/>
        </p:nvPicPr>
        <p:blipFill>
          <a:blip r:embed="rId6" cstate="print">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114800" y="2819400"/>
            <a:ext cx="2438400" cy="1828800"/>
          </a:xfrm>
          <a:prstGeom prst="rect">
            <a:avLst/>
          </a:prstGeom>
          <a:noFill/>
          <a:ln>
            <a:solidFill>
              <a:schemeClr val="tx1"/>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8" cstate="print">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tretch>
            <a:fillRect/>
          </a:stretch>
        </p:blipFill>
        <p:spPr>
          <a:xfrm>
            <a:off x="5114273" y="4800600"/>
            <a:ext cx="3124200" cy="187452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45459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 y="79248"/>
            <a:ext cx="8290560" cy="6699504"/>
          </a:xfrm>
          <a:prstGeom prst="rect">
            <a:avLst/>
          </a:prstGeom>
        </p:spPr>
      </p:pic>
      <p:sp>
        <p:nvSpPr>
          <p:cNvPr id="3" name="Rectangle 2"/>
          <p:cNvSpPr/>
          <p:nvPr/>
        </p:nvSpPr>
        <p:spPr>
          <a:xfrm>
            <a:off x="4648200" y="2538984"/>
            <a:ext cx="164592" cy="128016"/>
          </a:xfrm>
          <a:prstGeom prst="rect">
            <a:avLst/>
          </a:prstGeom>
          <a:solidFill>
            <a:srgbClr val="E4E4E4"/>
          </a:solidFill>
          <a:ln>
            <a:solidFill>
              <a:srgbClr val="E4E4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reeform 4"/>
          <p:cNvSpPr/>
          <p:nvPr/>
        </p:nvSpPr>
        <p:spPr>
          <a:xfrm>
            <a:off x="4636294" y="2602706"/>
            <a:ext cx="92869" cy="73819"/>
          </a:xfrm>
          <a:custGeom>
            <a:avLst/>
            <a:gdLst>
              <a:gd name="connsiteX0" fmla="*/ 0 w 92869"/>
              <a:gd name="connsiteY0" fmla="*/ 0 h 73819"/>
              <a:gd name="connsiteX1" fmla="*/ 14287 w 92869"/>
              <a:gd name="connsiteY1" fmla="*/ 4763 h 73819"/>
              <a:gd name="connsiteX2" fmla="*/ 23812 w 92869"/>
              <a:gd name="connsiteY2" fmla="*/ 7144 h 73819"/>
              <a:gd name="connsiteX3" fmla="*/ 38100 w 92869"/>
              <a:gd name="connsiteY3" fmla="*/ 11907 h 73819"/>
              <a:gd name="connsiteX4" fmla="*/ 45244 w 92869"/>
              <a:gd name="connsiteY4" fmla="*/ 14288 h 73819"/>
              <a:gd name="connsiteX5" fmla="*/ 54769 w 92869"/>
              <a:gd name="connsiteY5" fmla="*/ 16669 h 73819"/>
              <a:gd name="connsiteX6" fmla="*/ 66675 w 92869"/>
              <a:gd name="connsiteY6" fmla="*/ 28575 h 73819"/>
              <a:gd name="connsiteX7" fmla="*/ 83344 w 92869"/>
              <a:gd name="connsiteY7" fmla="*/ 42863 h 73819"/>
              <a:gd name="connsiteX8" fmla="*/ 85725 w 92869"/>
              <a:gd name="connsiteY8" fmla="*/ 50007 h 73819"/>
              <a:gd name="connsiteX9" fmla="*/ 92869 w 92869"/>
              <a:gd name="connsiteY9" fmla="*/ 64294 h 73819"/>
              <a:gd name="connsiteX10" fmla="*/ 90487 w 92869"/>
              <a:gd name="connsiteY10" fmla="*/ 73819 h 73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869" h="73819">
                <a:moveTo>
                  <a:pt x="0" y="0"/>
                </a:moveTo>
                <a:cubicBezTo>
                  <a:pt x="4762" y="1588"/>
                  <a:pt x="9479" y="3320"/>
                  <a:pt x="14287" y="4763"/>
                </a:cubicBezTo>
                <a:cubicBezTo>
                  <a:pt x="17422" y="5703"/>
                  <a:pt x="20677" y="6204"/>
                  <a:pt x="23812" y="7144"/>
                </a:cubicBezTo>
                <a:cubicBezTo>
                  <a:pt x="28621" y="8587"/>
                  <a:pt x="33337" y="10319"/>
                  <a:pt x="38100" y="11907"/>
                </a:cubicBezTo>
                <a:cubicBezTo>
                  <a:pt x="40481" y="12701"/>
                  <a:pt x="42809" y="13679"/>
                  <a:pt x="45244" y="14288"/>
                </a:cubicBezTo>
                <a:lnTo>
                  <a:pt x="54769" y="16669"/>
                </a:lnTo>
                <a:cubicBezTo>
                  <a:pt x="67865" y="25401"/>
                  <a:pt x="56753" y="16669"/>
                  <a:pt x="66675" y="28575"/>
                </a:cubicBezTo>
                <a:cubicBezTo>
                  <a:pt x="72204" y="35209"/>
                  <a:pt x="76335" y="37606"/>
                  <a:pt x="83344" y="42863"/>
                </a:cubicBezTo>
                <a:cubicBezTo>
                  <a:pt x="84138" y="45244"/>
                  <a:pt x="84603" y="47762"/>
                  <a:pt x="85725" y="50007"/>
                </a:cubicBezTo>
                <a:cubicBezTo>
                  <a:pt x="94961" y="68479"/>
                  <a:pt x="86879" y="46329"/>
                  <a:pt x="92869" y="64294"/>
                </a:cubicBezTo>
                <a:cubicBezTo>
                  <a:pt x="90236" y="72191"/>
                  <a:pt x="90487" y="68928"/>
                  <a:pt x="90487" y="73819"/>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reeform 5"/>
          <p:cNvSpPr/>
          <p:nvPr/>
        </p:nvSpPr>
        <p:spPr>
          <a:xfrm>
            <a:off x="4712494" y="2590800"/>
            <a:ext cx="119062" cy="38100"/>
          </a:xfrm>
          <a:custGeom>
            <a:avLst/>
            <a:gdLst>
              <a:gd name="connsiteX0" fmla="*/ 0 w 119062"/>
              <a:gd name="connsiteY0" fmla="*/ 38100 h 38100"/>
              <a:gd name="connsiteX1" fmla="*/ 45244 w 119062"/>
              <a:gd name="connsiteY1" fmla="*/ 35719 h 38100"/>
              <a:gd name="connsiteX2" fmla="*/ 54769 w 119062"/>
              <a:gd name="connsiteY2" fmla="*/ 21431 h 38100"/>
              <a:gd name="connsiteX3" fmla="*/ 61912 w 119062"/>
              <a:gd name="connsiteY3" fmla="*/ 19050 h 38100"/>
              <a:gd name="connsiteX4" fmla="*/ 71437 w 119062"/>
              <a:gd name="connsiteY4" fmla="*/ 7144 h 38100"/>
              <a:gd name="connsiteX5" fmla="*/ 119062 w 119062"/>
              <a:gd name="connsiteY5"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062" h="38100">
                <a:moveTo>
                  <a:pt x="0" y="38100"/>
                </a:moveTo>
                <a:cubicBezTo>
                  <a:pt x="15081" y="37306"/>
                  <a:pt x="30385" y="38421"/>
                  <a:pt x="45244" y="35719"/>
                </a:cubicBezTo>
                <a:cubicBezTo>
                  <a:pt x="56542" y="33665"/>
                  <a:pt x="49548" y="26652"/>
                  <a:pt x="54769" y="21431"/>
                </a:cubicBezTo>
                <a:cubicBezTo>
                  <a:pt x="56544" y="19656"/>
                  <a:pt x="59531" y="19844"/>
                  <a:pt x="61912" y="19050"/>
                </a:cubicBezTo>
                <a:cubicBezTo>
                  <a:pt x="63787" y="13427"/>
                  <a:pt x="63815" y="8470"/>
                  <a:pt x="71437" y="7144"/>
                </a:cubicBezTo>
                <a:cubicBezTo>
                  <a:pt x="119852" y="-1276"/>
                  <a:pt x="119062" y="18513"/>
                  <a:pt x="119062" y="0"/>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p:nvSpPr>
        <p:spPr>
          <a:xfrm>
            <a:off x="5562599" y="878840"/>
            <a:ext cx="2350323" cy="984885"/>
          </a:xfrm>
          <a:prstGeom prst="rect">
            <a:avLst/>
          </a:prstGeom>
          <a:noFill/>
        </p:spPr>
        <p:txBody>
          <a:bodyPr wrap="none" rtlCol="0">
            <a:spAutoFit/>
          </a:bodyPr>
          <a:lstStyle/>
          <a:p>
            <a:r>
              <a:rPr lang="en-US" sz="4000" b="1" dirty="0" smtClean="0">
                <a:solidFill>
                  <a:srgbClr val="C00000"/>
                </a:solidFill>
              </a:rPr>
              <a:t>~80% Loss</a:t>
            </a:r>
          </a:p>
          <a:p>
            <a:r>
              <a:rPr lang="en-US" b="1" dirty="0" smtClean="0">
                <a:solidFill>
                  <a:srgbClr val="C00000"/>
                </a:solidFill>
              </a:rPr>
              <a:t>        NMFS (2015c)</a:t>
            </a:r>
            <a:endParaRPr lang="en-US" b="1" dirty="0">
              <a:solidFill>
                <a:srgbClr val="C00000"/>
              </a:solidFill>
            </a:endParaRPr>
          </a:p>
        </p:txBody>
      </p:sp>
      <p:sp>
        <p:nvSpPr>
          <p:cNvPr id="8" name="Text Box 9"/>
          <p:cNvSpPr txBox="1">
            <a:spLocks noChangeArrowheads="1"/>
          </p:cNvSpPr>
          <p:nvPr/>
        </p:nvSpPr>
        <p:spPr bwMode="auto">
          <a:xfrm>
            <a:off x="464820" y="107662"/>
            <a:ext cx="8229600" cy="584775"/>
          </a:xfrm>
          <a:prstGeom prst="rect">
            <a:avLst/>
          </a:prstGeom>
          <a:solidFill>
            <a:srgbClr val="FFFFFF"/>
          </a:solidFill>
          <a:ln>
            <a:noFill/>
          </a:ln>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US" altLang="en-US" sz="3200" b="1" dirty="0" smtClean="0">
                <a:latin typeface="+mn-lt"/>
              </a:rPr>
              <a:t>Contemporary Distribution</a:t>
            </a:r>
            <a:endParaRPr lang="en-US" altLang="en-US" sz="3200" b="1" dirty="0">
              <a:latin typeface="+mn-lt"/>
            </a:endParaRPr>
          </a:p>
        </p:txBody>
      </p:sp>
    </p:spTree>
    <p:extLst>
      <p:ext uri="{BB962C8B-B14F-4D97-AF65-F5344CB8AC3E}">
        <p14:creationId xmlns:p14="http://schemas.microsoft.com/office/powerpoint/2010/main" val="3404042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4"/>
          <p:cNvSpPr txBox="1">
            <a:spLocks noChangeArrowheads="1"/>
          </p:cNvSpPr>
          <p:nvPr/>
        </p:nvSpPr>
        <p:spPr bwMode="auto">
          <a:xfrm>
            <a:off x="5791200" y="1752600"/>
            <a:ext cx="2971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spcBef>
                <a:spcPct val="50000"/>
              </a:spcBef>
            </a:pPr>
            <a:endParaRPr lang="en-US" altLang="en-US"/>
          </a:p>
        </p:txBody>
      </p:sp>
      <p:sp>
        <p:nvSpPr>
          <p:cNvPr id="2052" name="Text Box 9"/>
          <p:cNvSpPr txBox="1">
            <a:spLocks noChangeArrowheads="1"/>
          </p:cNvSpPr>
          <p:nvPr/>
        </p:nvSpPr>
        <p:spPr bwMode="auto">
          <a:xfrm>
            <a:off x="457200" y="381000"/>
            <a:ext cx="8229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US" altLang="en-US" sz="3200" b="1" dirty="0" smtClean="0">
                <a:latin typeface="+mn-lt"/>
              </a:rPr>
              <a:t>Historical Abundance </a:t>
            </a:r>
            <a:endParaRPr lang="en-US" altLang="en-US" sz="3200" b="1" dirty="0">
              <a:latin typeface="+mn-lt"/>
            </a:endParaRPr>
          </a:p>
        </p:txBody>
      </p:sp>
      <p:graphicFrame>
        <p:nvGraphicFramePr>
          <p:cNvPr id="9" name="Chart 8"/>
          <p:cNvGraphicFramePr>
            <a:graphicFrameLocks noGrp="1"/>
          </p:cNvGraphicFramePr>
          <p:nvPr>
            <p:extLst/>
          </p:nvPr>
        </p:nvGraphicFramePr>
        <p:xfrm>
          <a:off x="457201" y="1168830"/>
          <a:ext cx="8229600" cy="5003369"/>
        </p:xfrm>
        <a:graphic>
          <a:graphicData uri="http://schemas.openxmlformats.org/drawingml/2006/chart">
            <c:chart xmlns:c="http://schemas.openxmlformats.org/drawingml/2006/chart" xmlns:r="http://schemas.openxmlformats.org/officeDocument/2006/relationships" r:id="rId3"/>
          </a:graphicData>
        </a:graphic>
      </p:graphicFrame>
      <p:grpSp>
        <p:nvGrpSpPr>
          <p:cNvPr id="5" name="Group 4"/>
          <p:cNvGrpSpPr/>
          <p:nvPr/>
        </p:nvGrpSpPr>
        <p:grpSpPr>
          <a:xfrm>
            <a:off x="5171077" y="1356354"/>
            <a:ext cx="3774449" cy="1877437"/>
            <a:chOff x="5171077" y="1356354"/>
            <a:chExt cx="3774449" cy="1877437"/>
          </a:xfrm>
        </p:grpSpPr>
        <p:sp>
          <p:nvSpPr>
            <p:cNvPr id="2053" name="Text Box 11"/>
            <p:cNvSpPr txBox="1">
              <a:spLocks noChangeArrowheads="1"/>
            </p:cNvSpPr>
            <p:nvPr/>
          </p:nvSpPr>
          <p:spPr bwMode="auto">
            <a:xfrm>
              <a:off x="5211835" y="1356354"/>
              <a:ext cx="3733691"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spcBef>
                  <a:spcPct val="50000"/>
                </a:spcBef>
              </a:pPr>
              <a:r>
                <a:rPr lang="en-US" altLang="en-US" sz="2400" dirty="0">
                  <a:latin typeface="+mn-lt"/>
                </a:rPr>
                <a:t>    = </a:t>
              </a:r>
              <a:r>
                <a:rPr lang="en-US" altLang="en-US" sz="2400" dirty="0" smtClean="0">
                  <a:latin typeface="+mn-lt"/>
                </a:rPr>
                <a:t>Hatchery Origin</a:t>
              </a:r>
            </a:p>
            <a:p>
              <a:pPr>
                <a:spcBef>
                  <a:spcPct val="50000"/>
                </a:spcBef>
              </a:pPr>
              <a:endParaRPr lang="en-US" altLang="en-US" sz="800" baseline="30000" dirty="0">
                <a:latin typeface="+mn-lt"/>
              </a:endParaRPr>
            </a:p>
            <a:p>
              <a:pPr>
                <a:spcBef>
                  <a:spcPct val="50000"/>
                </a:spcBef>
              </a:pPr>
              <a:r>
                <a:rPr lang="en-US" altLang="en-US" sz="2400" dirty="0">
                  <a:latin typeface="+mn-lt"/>
                </a:rPr>
                <a:t>    = </a:t>
              </a:r>
              <a:r>
                <a:rPr lang="en-US" altLang="en-US" sz="2400" dirty="0" smtClean="0">
                  <a:latin typeface="+mn-lt"/>
                </a:rPr>
                <a:t>Wild/Natural Origin</a:t>
              </a:r>
            </a:p>
            <a:p>
              <a:pPr>
                <a:spcBef>
                  <a:spcPct val="50000"/>
                </a:spcBef>
              </a:pPr>
              <a:endParaRPr lang="en-US" altLang="en-US" sz="800" baseline="30000" dirty="0" smtClean="0">
                <a:latin typeface="+mn-lt"/>
              </a:endParaRPr>
            </a:p>
            <a:p>
              <a:pPr>
                <a:spcBef>
                  <a:spcPct val="50000"/>
                </a:spcBef>
              </a:pPr>
              <a:r>
                <a:rPr lang="en-US" altLang="en-US" sz="2400" dirty="0">
                  <a:latin typeface="+mn-lt"/>
                </a:rPr>
                <a:t> </a:t>
              </a:r>
              <a:r>
                <a:rPr lang="en-US" altLang="en-US" sz="2400" dirty="0" smtClean="0">
                  <a:latin typeface="+mn-lt"/>
                </a:rPr>
                <a:t>   = Mixed Origin</a:t>
              </a:r>
              <a:endParaRPr lang="en-US" altLang="en-US" sz="2400" dirty="0">
                <a:latin typeface="+mn-lt"/>
              </a:endParaRPr>
            </a:p>
          </p:txBody>
        </p:sp>
        <p:grpSp>
          <p:nvGrpSpPr>
            <p:cNvPr id="4" name="Group 3"/>
            <p:cNvGrpSpPr/>
            <p:nvPr/>
          </p:nvGrpSpPr>
          <p:grpSpPr>
            <a:xfrm>
              <a:off x="5171077" y="1473916"/>
              <a:ext cx="344007" cy="1621666"/>
              <a:chOff x="5171077" y="1473916"/>
              <a:chExt cx="344007" cy="1621666"/>
            </a:xfrm>
          </p:grpSpPr>
          <p:sp>
            <p:nvSpPr>
              <p:cNvPr id="2054" name="Rectangle 12"/>
              <p:cNvSpPr>
                <a:spLocks noChangeArrowheads="1"/>
              </p:cNvSpPr>
              <p:nvPr/>
            </p:nvSpPr>
            <p:spPr bwMode="auto">
              <a:xfrm>
                <a:off x="5171077" y="1473916"/>
                <a:ext cx="333375" cy="336550"/>
              </a:xfrm>
              <a:prstGeom prst="rect">
                <a:avLst/>
              </a:prstGeom>
              <a:solidFill>
                <a:srgbClr val="FFFF66"/>
              </a:solidFill>
              <a:ln w="9525">
                <a:solidFill>
                  <a:schemeClr val="tx1"/>
                </a:solidFill>
                <a:miter lim="800000"/>
                <a:headEnd/>
                <a:tailEnd/>
              </a:ln>
            </p:spPr>
            <p:txBody>
              <a:bodyPr wrap="square"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2055" name="Rectangle 13"/>
              <p:cNvSpPr>
                <a:spLocks noChangeArrowheads="1"/>
              </p:cNvSpPr>
              <p:nvPr/>
            </p:nvSpPr>
            <p:spPr bwMode="auto">
              <a:xfrm>
                <a:off x="5181709" y="2089150"/>
                <a:ext cx="333375" cy="352382"/>
              </a:xfrm>
              <a:prstGeom prst="rect">
                <a:avLst/>
              </a:prstGeom>
              <a:solidFill>
                <a:srgbClr val="00B0F0"/>
              </a:solidFill>
              <a:ln w="9525">
                <a:solidFill>
                  <a:schemeClr val="tx1"/>
                </a:solidFill>
                <a:miter lim="800000"/>
                <a:headEnd/>
                <a:tailEnd/>
              </a:ln>
            </p:spPr>
            <p:txBody>
              <a:bodyPr wrap="square"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1" name="Rectangle 13"/>
              <p:cNvSpPr>
                <a:spLocks noChangeArrowheads="1"/>
              </p:cNvSpPr>
              <p:nvPr/>
            </p:nvSpPr>
            <p:spPr bwMode="auto">
              <a:xfrm>
                <a:off x="5181600" y="2743200"/>
                <a:ext cx="333375" cy="352382"/>
              </a:xfrm>
              <a:prstGeom prst="rect">
                <a:avLst/>
              </a:prstGeom>
              <a:solidFill>
                <a:srgbClr val="92D050"/>
              </a:solidFill>
              <a:ln w="9525">
                <a:solidFill>
                  <a:schemeClr val="tx1"/>
                </a:solidFill>
                <a:miter lim="800000"/>
                <a:headEnd/>
                <a:tailEnd/>
              </a:ln>
            </p:spPr>
            <p:txBody>
              <a:bodyPr wrap="square" anchor="ctr">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grpSp>
      </p:grpSp>
    </p:spTree>
    <p:extLst>
      <p:ext uri="{BB962C8B-B14F-4D97-AF65-F5344CB8AC3E}">
        <p14:creationId xmlns:p14="http://schemas.microsoft.com/office/powerpoint/2010/main" val="2335492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381000"/>
            <a:ext cx="8229600" cy="1143000"/>
          </a:xfrm>
        </p:spPr>
        <p:txBody>
          <a:bodyPr>
            <a:normAutofit fontScale="90000"/>
          </a:bodyPr>
          <a:lstStyle/>
          <a:p>
            <a:pPr eaLnBrk="1" hangingPunct="1"/>
            <a:r>
              <a:rPr lang="en-US" altLang="en-US" sz="3600" b="1" dirty="0" smtClean="0">
                <a:solidFill>
                  <a:schemeClr val="tx1"/>
                </a:solidFill>
              </a:rPr>
              <a:t>Snake River Fall Chinook Salmon</a:t>
            </a:r>
            <a:br>
              <a:rPr lang="en-US" altLang="en-US" sz="3600" b="1" dirty="0" smtClean="0">
                <a:solidFill>
                  <a:schemeClr val="tx1"/>
                </a:solidFill>
              </a:rPr>
            </a:br>
            <a:r>
              <a:rPr lang="en-US" altLang="en-US" sz="3600" b="1" dirty="0" smtClean="0">
                <a:solidFill>
                  <a:schemeClr val="tx1"/>
                </a:solidFill>
              </a:rPr>
              <a:t>Production Goals by Program</a:t>
            </a:r>
          </a:p>
        </p:txBody>
      </p:sp>
      <p:sp>
        <p:nvSpPr>
          <p:cNvPr id="12330" name="AutoShape 3" descr="image002"/>
          <p:cNvSpPr>
            <a:spLocks noChangeAspect="1" noChangeArrowheads="1"/>
          </p:cNvSpPr>
          <p:nvPr/>
        </p:nvSpPr>
        <p:spPr bwMode="auto">
          <a:xfrm>
            <a:off x="127000" y="46038"/>
            <a:ext cx="7962900"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2331" name="AutoShape 4" descr="image002"/>
          <p:cNvSpPr>
            <a:spLocks noChangeAspect="1" noChangeArrowheads="1"/>
          </p:cNvSpPr>
          <p:nvPr/>
        </p:nvSpPr>
        <p:spPr bwMode="auto">
          <a:xfrm>
            <a:off x="127000" y="46038"/>
            <a:ext cx="7962900"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2332" name="AutoShape 5" descr="image002"/>
          <p:cNvSpPr>
            <a:spLocks noChangeAspect="1" noChangeArrowheads="1"/>
          </p:cNvSpPr>
          <p:nvPr/>
        </p:nvSpPr>
        <p:spPr bwMode="auto">
          <a:xfrm>
            <a:off x="381000" y="533400"/>
            <a:ext cx="8610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2333" name="AutoShape 6" descr="image002"/>
          <p:cNvSpPr>
            <a:spLocks noChangeAspect="1" noChangeArrowheads="1"/>
          </p:cNvSpPr>
          <p:nvPr/>
        </p:nvSpPr>
        <p:spPr bwMode="auto">
          <a:xfrm>
            <a:off x="533400" y="609600"/>
            <a:ext cx="7962900"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2334" name="AutoShape 7" descr="image002"/>
          <p:cNvSpPr>
            <a:spLocks noChangeAspect="1" noChangeArrowheads="1"/>
          </p:cNvSpPr>
          <p:nvPr/>
        </p:nvSpPr>
        <p:spPr bwMode="auto">
          <a:xfrm>
            <a:off x="590550" y="695325"/>
            <a:ext cx="7962900"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sp>
        <p:nvSpPr>
          <p:cNvPr id="12335" name="AutoShape 8" descr="image002"/>
          <p:cNvSpPr>
            <a:spLocks noChangeAspect="1" noChangeArrowheads="1"/>
          </p:cNvSpPr>
          <p:nvPr/>
        </p:nvSpPr>
        <p:spPr bwMode="auto">
          <a:xfrm>
            <a:off x="590550" y="695325"/>
            <a:ext cx="7962900"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US" altLang="en-US"/>
          </a:p>
        </p:txBody>
      </p:sp>
      <p:graphicFrame>
        <p:nvGraphicFramePr>
          <p:cNvPr id="12" name="Table 11"/>
          <p:cNvGraphicFramePr>
            <a:graphicFrameLocks noGrp="1"/>
          </p:cNvGraphicFramePr>
          <p:nvPr>
            <p:extLst/>
          </p:nvPr>
        </p:nvGraphicFramePr>
        <p:xfrm>
          <a:off x="504825" y="1828800"/>
          <a:ext cx="8181974" cy="4358640"/>
        </p:xfrm>
        <a:graphic>
          <a:graphicData uri="http://schemas.openxmlformats.org/drawingml/2006/table">
            <a:tbl>
              <a:tblPr firstRow="1" bandRow="1">
                <a:effectLst>
                  <a:outerShdw blurRad="50800" dist="38100" dir="2700000" algn="tl" rotWithShape="0">
                    <a:prstClr val="black">
                      <a:alpha val="40000"/>
                    </a:prstClr>
                  </a:outerShdw>
                </a:effectLst>
                <a:tableStyleId>{616DA210-FB5B-4158-B5E0-FEB733F419BA}</a:tableStyleId>
              </a:tblPr>
              <a:tblGrid>
                <a:gridCol w="2390775">
                  <a:extLst>
                    <a:ext uri="{9D8B030D-6E8A-4147-A177-3AD203B41FA5}">
                      <a16:colId xmlns:a16="http://schemas.microsoft.com/office/drawing/2014/main" val="20000"/>
                    </a:ext>
                  </a:extLst>
                </a:gridCol>
                <a:gridCol w="25908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676399">
                  <a:extLst>
                    <a:ext uri="{9D8B030D-6E8A-4147-A177-3AD203B41FA5}">
                      <a16:colId xmlns:a16="http://schemas.microsoft.com/office/drawing/2014/main" val="20003"/>
                    </a:ext>
                  </a:extLst>
                </a:gridCol>
              </a:tblGrid>
              <a:tr h="304800">
                <a:tc rowSpan="2">
                  <a:txBody>
                    <a:bodyPr/>
                    <a:lstStyle/>
                    <a:p>
                      <a:pPr algn="ctr"/>
                      <a:endParaRPr lang="en-US" sz="2000" dirty="0" smtClean="0">
                        <a:solidFill>
                          <a:schemeClr val="bg1"/>
                        </a:solidFill>
                      </a:endParaRPr>
                    </a:p>
                    <a:p>
                      <a:pPr algn="ctr"/>
                      <a:r>
                        <a:rPr lang="en-US" sz="2400" dirty="0" smtClean="0">
                          <a:solidFill>
                            <a:schemeClr val="bg1"/>
                          </a:solidFill>
                        </a:rPr>
                        <a:t>Funding Source</a:t>
                      </a:r>
                      <a:endParaRPr lang="en-US" sz="2400" dirty="0">
                        <a:solidFill>
                          <a:schemeClr val="bg1"/>
                        </a:solidFill>
                      </a:endParaRPr>
                    </a:p>
                  </a:txBody>
                  <a:tcPr>
                    <a:solidFill>
                      <a:schemeClr val="tx1"/>
                    </a:solidFill>
                  </a:tcPr>
                </a:tc>
                <a:tc rowSpan="2">
                  <a:txBody>
                    <a:bodyPr/>
                    <a:lstStyle/>
                    <a:p>
                      <a:pPr algn="ctr"/>
                      <a:endParaRPr lang="en-US" sz="2000" dirty="0" smtClean="0">
                        <a:solidFill>
                          <a:schemeClr val="bg1"/>
                        </a:solidFill>
                      </a:endParaRPr>
                    </a:p>
                    <a:p>
                      <a:pPr algn="ctr"/>
                      <a:r>
                        <a:rPr lang="en-US" sz="2400" dirty="0" smtClean="0">
                          <a:solidFill>
                            <a:schemeClr val="bg1"/>
                          </a:solidFill>
                        </a:rPr>
                        <a:t>Production</a:t>
                      </a:r>
                      <a:r>
                        <a:rPr lang="en-US" sz="2400" baseline="0" dirty="0" smtClean="0">
                          <a:solidFill>
                            <a:schemeClr val="bg1"/>
                          </a:solidFill>
                        </a:rPr>
                        <a:t> Facility</a:t>
                      </a:r>
                      <a:endParaRPr lang="en-US" sz="2400" dirty="0">
                        <a:solidFill>
                          <a:schemeClr val="bg1"/>
                        </a:solidFill>
                      </a:endParaRPr>
                    </a:p>
                  </a:txBody>
                  <a:tcPr>
                    <a:solidFill>
                      <a:schemeClr val="tx1"/>
                    </a:solidFill>
                  </a:tcPr>
                </a:tc>
                <a:tc gridSpan="2">
                  <a:txBody>
                    <a:bodyPr/>
                    <a:lstStyle/>
                    <a:p>
                      <a:pPr algn="ctr"/>
                      <a:r>
                        <a:rPr lang="en-US" sz="2000" dirty="0" smtClean="0">
                          <a:solidFill>
                            <a:schemeClr val="bg1"/>
                          </a:solidFill>
                        </a:rPr>
                        <a:t>Production</a:t>
                      </a:r>
                      <a:r>
                        <a:rPr lang="en-US" sz="2000" baseline="0" dirty="0" smtClean="0">
                          <a:solidFill>
                            <a:schemeClr val="bg1"/>
                          </a:solidFill>
                        </a:rPr>
                        <a:t> Capacity</a:t>
                      </a:r>
                      <a:endParaRPr lang="en-US" sz="2000" dirty="0">
                        <a:solidFill>
                          <a:schemeClr val="bg1"/>
                        </a:solidFill>
                      </a:endParaRPr>
                    </a:p>
                  </a:txBody>
                  <a:tcPr>
                    <a:solidFill>
                      <a:schemeClr val="tx1"/>
                    </a:solidFill>
                  </a:tcPr>
                </a:tc>
                <a:tc hMerge="1">
                  <a:txBody>
                    <a:bodyPr/>
                    <a:lstStyle/>
                    <a:p>
                      <a:pPr algn="ctr"/>
                      <a:endParaRPr lang="en-US" sz="1400" dirty="0">
                        <a:solidFill>
                          <a:schemeClr val="bg1"/>
                        </a:solidFill>
                      </a:endParaRPr>
                    </a:p>
                  </a:txBody>
                  <a:tcPr>
                    <a:solidFill>
                      <a:schemeClr val="tx1"/>
                    </a:solidFill>
                  </a:tcPr>
                </a:tc>
                <a:extLst>
                  <a:ext uri="{0D108BD9-81ED-4DB2-BD59-A6C34878D82A}">
                    <a16:rowId xmlns:a16="http://schemas.microsoft.com/office/drawing/2014/main" val="10000"/>
                  </a:ext>
                </a:extLst>
              </a:tr>
              <a:tr h="213360">
                <a:tc vMerge="1">
                  <a:txBody>
                    <a:bodyPr/>
                    <a:lstStyle/>
                    <a:p>
                      <a:pPr algn="ctr"/>
                      <a:endParaRPr lang="en-US" sz="1400" dirty="0">
                        <a:solidFill>
                          <a:schemeClr val="bg1"/>
                        </a:solidFill>
                      </a:endParaRPr>
                    </a:p>
                  </a:txBody>
                  <a:tcPr>
                    <a:solidFill>
                      <a:schemeClr val="tx1"/>
                    </a:solidFill>
                  </a:tcPr>
                </a:tc>
                <a:tc vMerge="1">
                  <a:txBody>
                    <a:bodyPr/>
                    <a:lstStyle/>
                    <a:p>
                      <a:pPr algn="ctr"/>
                      <a:endParaRPr lang="en-US" sz="1400" dirty="0">
                        <a:solidFill>
                          <a:schemeClr val="bg1"/>
                        </a:solidFill>
                      </a:endParaRPr>
                    </a:p>
                  </a:txBody>
                  <a:tcPr>
                    <a:solidFill>
                      <a:schemeClr val="tx1"/>
                    </a:solidFill>
                  </a:tcPr>
                </a:tc>
                <a:tc>
                  <a:txBody>
                    <a:bodyPr/>
                    <a:lstStyle/>
                    <a:p>
                      <a:pPr algn="ctr"/>
                      <a:r>
                        <a:rPr lang="en-US" sz="2400" dirty="0" smtClean="0">
                          <a:solidFill>
                            <a:schemeClr val="bg1"/>
                          </a:solidFill>
                        </a:rPr>
                        <a:t>1+</a:t>
                      </a:r>
                      <a:endParaRPr lang="en-US" sz="2400" dirty="0">
                        <a:solidFill>
                          <a:schemeClr val="bg1"/>
                        </a:solidFill>
                      </a:endParaRPr>
                    </a:p>
                  </a:txBody>
                  <a:tcPr>
                    <a:solidFill>
                      <a:schemeClr val="tx1"/>
                    </a:solidFill>
                  </a:tcPr>
                </a:tc>
                <a:tc>
                  <a:txBody>
                    <a:bodyPr/>
                    <a:lstStyle/>
                    <a:p>
                      <a:pPr algn="ctr"/>
                      <a:r>
                        <a:rPr lang="en-US" sz="2400" dirty="0" smtClean="0">
                          <a:solidFill>
                            <a:schemeClr val="bg1"/>
                          </a:solidFill>
                        </a:rPr>
                        <a:t>0+</a:t>
                      </a:r>
                      <a:endParaRPr lang="en-US" sz="2400" dirty="0">
                        <a:solidFill>
                          <a:schemeClr val="bg1"/>
                        </a:solidFill>
                      </a:endParaRPr>
                    </a:p>
                  </a:txBody>
                  <a:tcPr>
                    <a:solidFill>
                      <a:schemeClr val="tx1"/>
                    </a:solidFill>
                  </a:tcPr>
                </a:tc>
                <a:extLst>
                  <a:ext uri="{0D108BD9-81ED-4DB2-BD59-A6C34878D82A}">
                    <a16:rowId xmlns:a16="http://schemas.microsoft.com/office/drawing/2014/main" val="10001"/>
                  </a:ext>
                </a:extLst>
              </a:tr>
              <a:tr h="370840">
                <a:tc>
                  <a:txBody>
                    <a:bodyPr/>
                    <a:lstStyle/>
                    <a:p>
                      <a:pPr algn="ctr"/>
                      <a:r>
                        <a:rPr lang="en-US" sz="2000" dirty="0" smtClean="0"/>
                        <a:t>Lower Snake</a:t>
                      </a:r>
                      <a:r>
                        <a:rPr lang="en-US" sz="2000" baseline="0" dirty="0" smtClean="0"/>
                        <a:t> River Compensation Plan</a:t>
                      </a:r>
                      <a:endParaRPr lang="en-US" sz="2000" dirty="0"/>
                    </a:p>
                  </a:txBody>
                  <a:tcPr/>
                </a:tc>
                <a:tc>
                  <a:txBody>
                    <a:bodyPr/>
                    <a:lstStyle/>
                    <a:p>
                      <a:pPr algn="ctr"/>
                      <a:r>
                        <a:rPr lang="en-US" sz="2000" dirty="0" smtClean="0"/>
                        <a:t>Lyons</a:t>
                      </a:r>
                      <a:r>
                        <a:rPr lang="en-US" sz="2000" baseline="0" dirty="0" smtClean="0"/>
                        <a:t> Ferry Hatchery</a:t>
                      </a:r>
                      <a:endParaRPr lang="en-US" sz="2000" dirty="0"/>
                    </a:p>
                  </a:txBody>
                  <a:tcPr/>
                </a:tc>
                <a:tc>
                  <a:txBody>
                    <a:bodyPr/>
                    <a:lstStyle/>
                    <a:p>
                      <a:pPr algn="ctr"/>
                      <a:r>
                        <a:rPr lang="en-US" sz="2400" dirty="0" smtClean="0"/>
                        <a:t>900,000</a:t>
                      </a:r>
                      <a:endParaRPr lang="en-US" sz="2400" dirty="0"/>
                    </a:p>
                  </a:txBody>
                  <a:tcPr/>
                </a:tc>
                <a:tc>
                  <a:txBody>
                    <a:bodyPr/>
                    <a:lstStyle/>
                    <a:p>
                      <a:pPr algn="ctr"/>
                      <a:r>
                        <a:rPr lang="en-US" sz="2400" dirty="0" smtClean="0"/>
                        <a:t>2,200,000</a:t>
                      </a:r>
                      <a:endParaRPr lang="en-US" sz="2400" dirty="0"/>
                    </a:p>
                  </a:txBody>
                  <a:tcPr/>
                </a:tc>
                <a:extLst>
                  <a:ext uri="{0D108BD9-81ED-4DB2-BD59-A6C34878D82A}">
                    <a16:rowId xmlns:a16="http://schemas.microsoft.com/office/drawing/2014/main" val="10002"/>
                  </a:ext>
                </a:extLst>
              </a:tr>
              <a:tr h="370840">
                <a:tc>
                  <a:txBody>
                    <a:bodyPr/>
                    <a:lstStyle/>
                    <a:p>
                      <a:pPr algn="ctr"/>
                      <a:r>
                        <a:rPr lang="en-US" sz="2000" dirty="0" smtClean="0"/>
                        <a:t>Idaho Power Company</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Irrigon Hatchery</a:t>
                      </a:r>
                    </a:p>
                    <a:p>
                      <a:pPr algn="ctr"/>
                      <a:endParaRPr lang="en-US" sz="2000" dirty="0"/>
                    </a:p>
                  </a:txBody>
                  <a:tcPr/>
                </a:tc>
                <a:tc>
                  <a:txBody>
                    <a:bodyPr/>
                    <a:lstStyle/>
                    <a:p>
                      <a:pPr algn="ctr"/>
                      <a:endParaRPr lang="en-US" sz="2400" dirty="0"/>
                    </a:p>
                  </a:txBody>
                  <a:tcPr/>
                </a:tc>
                <a:tc>
                  <a:txBody>
                    <a:bodyPr/>
                    <a:lstStyle/>
                    <a:p>
                      <a:pPr algn="ctr"/>
                      <a:r>
                        <a:rPr lang="en-US" sz="2400" dirty="0" smtClean="0"/>
                        <a:t>1,000,000</a:t>
                      </a:r>
                      <a:endParaRPr lang="en-US" sz="2400" dirty="0"/>
                    </a:p>
                  </a:txBody>
                  <a:tcPr/>
                </a:tc>
                <a:extLst>
                  <a:ext uri="{0D108BD9-81ED-4DB2-BD59-A6C34878D82A}">
                    <a16:rowId xmlns:a16="http://schemas.microsoft.com/office/drawing/2014/main" val="10003"/>
                  </a:ext>
                </a:extLst>
              </a:tr>
              <a:tr h="370840">
                <a:tc>
                  <a:txBody>
                    <a:bodyPr/>
                    <a:lstStyle/>
                    <a:p>
                      <a:pPr algn="ctr"/>
                      <a:r>
                        <a:rPr lang="en-US" sz="2000" dirty="0" smtClean="0"/>
                        <a:t>Columbia Basin Fish</a:t>
                      </a:r>
                      <a:r>
                        <a:rPr lang="en-US" sz="2000" baseline="0" dirty="0" smtClean="0"/>
                        <a:t> and Wildlife Program</a:t>
                      </a:r>
                      <a:endParaRPr lang="en-US" sz="2000" dirty="0"/>
                    </a:p>
                  </a:txBody>
                  <a:tcPr/>
                </a:tc>
                <a:tc>
                  <a:txBody>
                    <a:bodyPr/>
                    <a:lstStyle/>
                    <a:p>
                      <a:pPr algn="ctr"/>
                      <a:r>
                        <a:rPr lang="en-US" sz="2000" dirty="0" smtClean="0"/>
                        <a:t>Nez</a:t>
                      </a:r>
                      <a:r>
                        <a:rPr lang="en-US" sz="2000" baseline="0" dirty="0" smtClean="0"/>
                        <a:t> Perce Tribal Hatchery</a:t>
                      </a:r>
                      <a:endParaRPr lang="en-US" sz="2000" dirty="0"/>
                    </a:p>
                  </a:txBody>
                  <a:tcPr/>
                </a:tc>
                <a:tc>
                  <a:txBody>
                    <a:bodyPr/>
                    <a:lstStyle/>
                    <a:p>
                      <a:pPr algn="ctr"/>
                      <a:endParaRPr lang="en-US" sz="2400" dirty="0"/>
                    </a:p>
                  </a:txBody>
                  <a:tcPr/>
                </a:tc>
                <a:tc>
                  <a:txBody>
                    <a:bodyPr/>
                    <a:lstStyle/>
                    <a:p>
                      <a:pPr algn="ctr"/>
                      <a:r>
                        <a:rPr lang="en-US" sz="2400" dirty="0" smtClean="0"/>
                        <a:t>1,400,000</a:t>
                      </a:r>
                      <a:endParaRPr lang="en-US" sz="2400" dirty="0"/>
                    </a:p>
                  </a:txBody>
                  <a:tcPr/>
                </a:tc>
                <a:extLst>
                  <a:ext uri="{0D108BD9-81ED-4DB2-BD59-A6C34878D82A}">
                    <a16:rowId xmlns:a16="http://schemas.microsoft.com/office/drawing/2014/main" val="10004"/>
                  </a:ext>
                </a:extLst>
              </a:tr>
              <a:tr h="370840">
                <a:tc>
                  <a:txBody>
                    <a:bodyPr/>
                    <a:lstStyle/>
                    <a:p>
                      <a:pPr algn="ctr"/>
                      <a:r>
                        <a:rPr lang="en-US" sz="2000" dirty="0" smtClean="0"/>
                        <a:t>Totals</a:t>
                      </a:r>
                      <a:endParaRPr lang="en-US" sz="2000" dirty="0"/>
                    </a:p>
                  </a:txBody>
                  <a:tcPr/>
                </a:tc>
                <a:tc>
                  <a:txBody>
                    <a:bodyPr/>
                    <a:lstStyle/>
                    <a:p>
                      <a:pPr algn="ctr"/>
                      <a:endParaRPr lang="en-US" sz="2000" dirty="0"/>
                    </a:p>
                  </a:txBody>
                  <a:tcPr/>
                </a:tc>
                <a:tc>
                  <a:txBody>
                    <a:bodyPr/>
                    <a:lstStyle/>
                    <a:p>
                      <a:pPr algn="ctr"/>
                      <a:r>
                        <a:rPr lang="en-US" sz="2400" b="1" dirty="0" smtClean="0"/>
                        <a:t>900,000</a:t>
                      </a:r>
                      <a:endParaRPr lang="en-US" sz="2400" b="1" dirty="0"/>
                    </a:p>
                  </a:txBody>
                  <a:tcPr/>
                </a:tc>
                <a:tc>
                  <a:txBody>
                    <a:bodyPr/>
                    <a:lstStyle/>
                    <a:p>
                      <a:pPr algn="ctr"/>
                      <a:r>
                        <a:rPr lang="en-US" sz="2400" b="1" dirty="0" smtClean="0"/>
                        <a:t>4,600,000</a:t>
                      </a:r>
                      <a:endParaRPr lang="en-US" sz="2400" b="1" dirty="0"/>
                    </a:p>
                  </a:txBody>
                  <a:tcPr/>
                </a:tc>
                <a:extLst>
                  <a:ext uri="{0D108BD9-81ED-4DB2-BD59-A6C34878D82A}">
                    <a16:rowId xmlns:a16="http://schemas.microsoft.com/office/drawing/2014/main" val="10005"/>
                  </a:ext>
                </a:extLst>
              </a:tr>
            </a:tbl>
          </a:graphicData>
        </a:graphic>
      </p:graphicFrame>
      <p:sp>
        <p:nvSpPr>
          <p:cNvPr id="2" name="TextBox 1"/>
          <p:cNvSpPr txBox="1"/>
          <p:nvPr/>
        </p:nvSpPr>
        <p:spPr>
          <a:xfrm>
            <a:off x="6123436" y="6187440"/>
            <a:ext cx="2332690" cy="584775"/>
          </a:xfrm>
          <a:prstGeom prst="rect">
            <a:avLst/>
          </a:prstGeom>
          <a:noFill/>
          <a:ln w="25400">
            <a:solidFill>
              <a:srgbClr val="C00000"/>
            </a:solidFill>
          </a:ln>
          <a:effectLst>
            <a:outerShdw blurRad="50800" dist="38100" dir="2700000" algn="tl" rotWithShape="0">
              <a:prstClr val="black">
                <a:alpha val="40000"/>
              </a:prstClr>
            </a:outerShdw>
          </a:effectLst>
        </p:spPr>
        <p:txBody>
          <a:bodyPr wrap="none" rtlCol="0">
            <a:spAutoFit/>
          </a:bodyPr>
          <a:lstStyle/>
          <a:p>
            <a:r>
              <a:rPr lang="en-US" sz="3200" b="1" dirty="0" smtClean="0">
                <a:solidFill>
                  <a:srgbClr val="C00000"/>
                </a:solidFill>
              </a:rPr>
              <a:t>5.5 Million</a:t>
            </a:r>
            <a:endParaRPr lang="en-US" sz="3200" b="1" dirty="0">
              <a:solidFill>
                <a:srgbClr val="C00000"/>
              </a:solidFill>
            </a:endParaRPr>
          </a:p>
        </p:txBody>
      </p:sp>
    </p:spTree>
    <p:extLst>
      <p:ext uri="{BB962C8B-B14F-4D97-AF65-F5344CB8AC3E}">
        <p14:creationId xmlns:p14="http://schemas.microsoft.com/office/powerpoint/2010/main" val="3253640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57200" y="228600"/>
            <a:ext cx="8229600" cy="692150"/>
          </a:xfrm>
        </p:spPr>
        <p:txBody>
          <a:bodyPr>
            <a:normAutofit/>
          </a:bodyPr>
          <a:lstStyle/>
          <a:p>
            <a:r>
              <a:rPr lang="en-US" sz="3200" b="1" dirty="0" smtClean="0">
                <a:latin typeface="+mn-lt"/>
                <a:cs typeface="Arial" charset="0"/>
              </a:rPr>
              <a:t>Nez Perce Tribal Hatchery </a:t>
            </a:r>
          </a:p>
        </p:txBody>
      </p:sp>
      <p:pic>
        <p:nvPicPr>
          <p:cNvPr id="4" name="Picture 3"/>
          <p:cNvPicPr>
            <a:picLocks noChangeAspect="1"/>
          </p:cNvPicPr>
          <p:nvPr/>
        </p:nvPicPr>
        <p:blipFill>
          <a:blip r:embed="rId3" cstate="print">
            <a:lum contrast="30000"/>
            <a:extLst>
              <a:ext uri="{28A0092B-C50C-407E-A947-70E740481C1C}">
                <a14:useLocalDpi xmlns:a14="http://schemas.microsoft.com/office/drawing/2010/main" val="0"/>
              </a:ext>
            </a:extLst>
          </a:blip>
          <a:stretch>
            <a:fillRect/>
          </a:stretch>
        </p:blipFill>
        <p:spPr>
          <a:xfrm>
            <a:off x="228600" y="1019174"/>
            <a:ext cx="8686800" cy="5256453"/>
          </a:xfrm>
          <a:prstGeom prst="rect">
            <a:avLst/>
          </a:prstGeom>
          <a:ln w="19050">
            <a:solidFill>
              <a:schemeClr val="tx1"/>
            </a:solidFill>
          </a:ln>
          <a:effectLst>
            <a:outerShdw blurRad="50800" dist="38100" dir="2700000" algn="tl" rotWithShape="0">
              <a:prstClr val="black">
                <a:alpha val="40000"/>
              </a:prstClr>
            </a:outerShdw>
          </a:effectLst>
        </p:spPr>
      </p:pic>
      <p:sp>
        <p:nvSpPr>
          <p:cNvPr id="6" name="TextBox 5"/>
          <p:cNvSpPr txBox="1"/>
          <p:nvPr/>
        </p:nvSpPr>
        <p:spPr>
          <a:xfrm>
            <a:off x="914400" y="3352800"/>
            <a:ext cx="2590800" cy="830997"/>
          </a:xfrm>
          <a:prstGeom prst="rect">
            <a:avLst/>
          </a:prstGeom>
          <a:noFill/>
        </p:spPr>
        <p:txBody>
          <a:bodyPr wrap="square" rtlCol="0">
            <a:spAutoFit/>
          </a:bodyPr>
          <a:lstStyle/>
          <a:p>
            <a:r>
              <a:rPr lang="en-US" sz="2400" dirty="0" smtClean="0">
                <a:solidFill>
                  <a:srgbClr val="00B0F0"/>
                </a:solidFill>
              </a:rPr>
              <a:t>Clearwater River</a:t>
            </a:r>
          </a:p>
          <a:p>
            <a:r>
              <a:rPr lang="en-US" sz="2400" dirty="0" smtClean="0">
                <a:solidFill>
                  <a:srgbClr val="00B0F0"/>
                </a:solidFill>
              </a:rPr>
              <a:t>RKM 38 (784)</a:t>
            </a:r>
            <a:endParaRPr lang="en-US" sz="2400" dirty="0">
              <a:solidFill>
                <a:srgbClr val="FF0000"/>
              </a:solidFill>
            </a:endParaRPr>
          </a:p>
        </p:txBody>
      </p:sp>
    </p:spTree>
    <p:extLst>
      <p:ext uri="{BB962C8B-B14F-4D97-AF65-F5344CB8AC3E}">
        <p14:creationId xmlns:p14="http://schemas.microsoft.com/office/powerpoint/2010/main" val="237334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5" descr="C:\My Documents\NPTH99\Photos-Presentations\NPT - Capt John Rapids.jpg"/>
          <p:cNvPicPr>
            <a:picLocks noChangeAspect="1" noChangeArrowheads="1"/>
          </p:cNvPicPr>
          <p:nvPr/>
        </p:nvPicPr>
        <p:blipFill>
          <a:blip r:embed="rId3" cstate="print">
            <a:lum bright="-20000" contrast="-10000"/>
            <a:extLst>
              <a:ext uri="{28A0092B-C50C-407E-A947-70E740481C1C}">
                <a14:useLocalDpi xmlns:a14="http://schemas.microsoft.com/office/drawing/2010/main" val="0"/>
              </a:ext>
            </a:extLst>
          </a:blip>
          <a:srcRect/>
          <a:stretch>
            <a:fillRect/>
          </a:stretch>
        </p:blipFill>
        <p:spPr bwMode="auto">
          <a:xfrm>
            <a:off x="76200" y="838201"/>
            <a:ext cx="4446058" cy="2895600"/>
          </a:xfrm>
          <a:prstGeom prst="rect">
            <a:avLst/>
          </a:prstGeom>
          <a:noFill/>
          <a:ln w="12700">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itle 1"/>
          <p:cNvSpPr txBox="1">
            <a:spLocks/>
          </p:cNvSpPr>
          <p:nvPr/>
        </p:nvSpPr>
        <p:spPr>
          <a:xfrm>
            <a:off x="457200" y="228600"/>
            <a:ext cx="8229600" cy="692150"/>
          </a:xfrm>
          <a:prstGeom prst="rect">
            <a:avLst/>
          </a:prstGeom>
        </p:spPr>
        <p:txBody>
          <a:bodyP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mn-lt"/>
                <a:cs typeface="Arial" charset="0"/>
              </a:rPr>
              <a:t>Fall Chinook Acclimation Project (FCAP)</a:t>
            </a:r>
          </a:p>
        </p:txBody>
      </p:sp>
      <p:pic>
        <p:nvPicPr>
          <p:cNvPr id="19460" name="Picture 3" descr="PLAF.jpg"/>
          <p:cNvPicPr>
            <a:picLocks noChangeAspect="1"/>
          </p:cNvPicPr>
          <p:nvPr/>
        </p:nvPicPr>
        <p:blipFill>
          <a:blip r:embed="rId4" cstate="print">
            <a:lum bright="-10000" contrast="30000"/>
            <a:extLst>
              <a:ext uri="{28A0092B-C50C-407E-A947-70E740481C1C}">
                <a14:useLocalDpi xmlns:a14="http://schemas.microsoft.com/office/drawing/2010/main" val="0"/>
              </a:ext>
            </a:extLst>
          </a:blip>
          <a:srcRect/>
          <a:stretch>
            <a:fillRect/>
          </a:stretch>
        </p:blipFill>
        <p:spPr bwMode="auto">
          <a:xfrm>
            <a:off x="4637338" y="838201"/>
            <a:ext cx="4359200" cy="2895600"/>
          </a:xfrm>
          <a:prstGeom prst="rect">
            <a:avLst/>
          </a:prstGeom>
          <a:noFill/>
          <a:ln w="12700">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cstate="print">
            <a:lum bright="-20000" contrast="10000"/>
            <a:extLst>
              <a:ext uri="{28A0092B-C50C-407E-A947-70E740481C1C}">
                <a14:useLocalDpi xmlns:a14="http://schemas.microsoft.com/office/drawing/2010/main" val="0"/>
              </a:ext>
            </a:extLst>
          </a:blip>
          <a:stretch>
            <a:fillRect/>
          </a:stretch>
        </p:blipFill>
        <p:spPr>
          <a:xfrm>
            <a:off x="952500" y="3878995"/>
            <a:ext cx="7115175" cy="2879411"/>
          </a:xfrm>
          <a:prstGeom prst="rect">
            <a:avLst/>
          </a:prstGeom>
          <a:ln w="12700">
            <a:solidFill>
              <a:schemeClr val="tx1"/>
            </a:solidFill>
          </a:ln>
          <a:effectLst>
            <a:outerShdw blurRad="50800" dist="38100" dir="2700000" algn="tl" rotWithShape="0">
              <a:prstClr val="black">
                <a:alpha val="40000"/>
              </a:prstClr>
            </a:outerShdw>
          </a:effectLst>
        </p:spPr>
      </p:pic>
      <p:grpSp>
        <p:nvGrpSpPr>
          <p:cNvPr id="3" name="Group 2"/>
          <p:cNvGrpSpPr/>
          <p:nvPr/>
        </p:nvGrpSpPr>
        <p:grpSpPr>
          <a:xfrm>
            <a:off x="764152" y="984247"/>
            <a:ext cx="7127518" cy="4080932"/>
            <a:chOff x="764152" y="984247"/>
            <a:chExt cx="7127518" cy="4080932"/>
          </a:xfrm>
        </p:grpSpPr>
        <p:sp>
          <p:nvSpPr>
            <p:cNvPr id="19459" name="Rectangle 7"/>
            <p:cNvSpPr>
              <a:spLocks noChangeArrowheads="1"/>
            </p:cNvSpPr>
            <p:nvPr/>
          </p:nvSpPr>
          <p:spPr bwMode="auto">
            <a:xfrm>
              <a:off x="764152" y="984247"/>
              <a:ext cx="312204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800" dirty="0">
                  <a:solidFill>
                    <a:schemeClr val="bg1"/>
                  </a:solidFill>
                  <a:latin typeface="+mn-lt"/>
                </a:rPr>
                <a:t>Captain John </a:t>
              </a:r>
              <a:r>
                <a:rPr lang="en-US" altLang="en-US" sz="2800" dirty="0" smtClean="0">
                  <a:solidFill>
                    <a:schemeClr val="bg1"/>
                  </a:solidFill>
                  <a:latin typeface="+mn-lt"/>
                </a:rPr>
                <a:t>Rapids,</a:t>
              </a:r>
            </a:p>
            <a:p>
              <a:pPr eaLnBrk="1" hangingPunct="1"/>
              <a:r>
                <a:rPr lang="en-US" altLang="en-US" sz="2800" dirty="0" smtClean="0">
                  <a:solidFill>
                    <a:schemeClr val="bg1"/>
                  </a:solidFill>
                  <a:latin typeface="+mn-lt"/>
                </a:rPr>
                <a:t>Snake River</a:t>
              </a:r>
              <a:endParaRPr lang="en-US" altLang="en-US" sz="2800" dirty="0">
                <a:solidFill>
                  <a:schemeClr val="bg1"/>
                </a:solidFill>
                <a:latin typeface="+mn-lt"/>
              </a:endParaRPr>
            </a:p>
          </p:txBody>
        </p:sp>
        <p:sp>
          <p:nvSpPr>
            <p:cNvPr id="19461" name="Rectangle 6"/>
            <p:cNvSpPr>
              <a:spLocks noChangeArrowheads="1"/>
            </p:cNvSpPr>
            <p:nvPr/>
          </p:nvSpPr>
          <p:spPr bwMode="auto">
            <a:xfrm>
              <a:off x="4953000" y="2872027"/>
              <a:ext cx="293867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800" dirty="0">
                  <a:solidFill>
                    <a:schemeClr val="bg1"/>
                  </a:solidFill>
                  <a:latin typeface="+mn-lt"/>
                </a:rPr>
                <a:t>Pittsburg </a:t>
              </a:r>
              <a:r>
                <a:rPr lang="en-US" altLang="en-US" sz="2800" dirty="0" smtClean="0">
                  <a:solidFill>
                    <a:schemeClr val="bg1"/>
                  </a:solidFill>
                  <a:latin typeface="+mn-lt"/>
                </a:rPr>
                <a:t>Landing, Snake River</a:t>
              </a:r>
              <a:endParaRPr lang="en-US" altLang="en-US" sz="2800" dirty="0">
                <a:solidFill>
                  <a:schemeClr val="bg1"/>
                </a:solidFill>
                <a:latin typeface="+mn-lt"/>
              </a:endParaRPr>
            </a:p>
          </p:txBody>
        </p:sp>
        <p:sp>
          <p:nvSpPr>
            <p:cNvPr id="19462" name="Rectangle 6"/>
            <p:cNvSpPr>
              <a:spLocks noChangeArrowheads="1"/>
            </p:cNvSpPr>
            <p:nvPr/>
          </p:nvSpPr>
          <p:spPr bwMode="auto">
            <a:xfrm>
              <a:off x="1447800" y="4203405"/>
              <a:ext cx="25908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1600">
                  <a:solidFill>
                    <a:schemeClr val="tx1"/>
                  </a:solidFill>
                  <a:latin typeface="Arial" panose="020B0604020202020204" pitchFamily="34" charset="0"/>
                </a:defRPr>
              </a:lvl1pPr>
              <a:lvl2pPr marL="742950" indent="-285750" eaLnBrk="0" hangingPunct="0">
                <a:defRPr sz="1600">
                  <a:solidFill>
                    <a:schemeClr val="tx1"/>
                  </a:solidFill>
                  <a:latin typeface="Arial" panose="020B0604020202020204" pitchFamily="34" charset="0"/>
                </a:defRPr>
              </a:lvl2pPr>
              <a:lvl3pPr marL="1143000" indent="-228600" eaLnBrk="0" hangingPunct="0">
                <a:defRPr sz="1600">
                  <a:solidFill>
                    <a:schemeClr val="tx1"/>
                  </a:solidFill>
                  <a:latin typeface="Arial" panose="020B0604020202020204" pitchFamily="34" charset="0"/>
                </a:defRPr>
              </a:lvl3pPr>
              <a:lvl4pPr marL="1600200" indent="-228600" eaLnBrk="0" hangingPunct="0">
                <a:defRPr sz="1600">
                  <a:solidFill>
                    <a:schemeClr val="tx1"/>
                  </a:solidFill>
                  <a:latin typeface="Arial" panose="020B0604020202020204" pitchFamily="34" charset="0"/>
                </a:defRPr>
              </a:lvl4pPr>
              <a:lvl5pPr marL="2057400" indent="-228600" eaLnBrk="0" hangingPunct="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800" dirty="0">
                  <a:solidFill>
                    <a:schemeClr val="bg1"/>
                  </a:solidFill>
                  <a:latin typeface="+mn-lt"/>
                </a:rPr>
                <a:t>Big </a:t>
              </a:r>
              <a:r>
                <a:rPr lang="en-US" altLang="en-US" sz="2800" dirty="0" smtClean="0">
                  <a:solidFill>
                    <a:schemeClr val="bg1"/>
                  </a:solidFill>
                  <a:latin typeface="+mn-lt"/>
                </a:rPr>
                <a:t>Canyon, Clearwater River</a:t>
              </a:r>
              <a:endParaRPr lang="en-US" altLang="en-US" sz="2800" dirty="0">
                <a:solidFill>
                  <a:schemeClr val="bg1"/>
                </a:solidFill>
                <a:latin typeface="+mn-lt"/>
              </a:endParaRPr>
            </a:p>
          </p:txBody>
        </p:sp>
      </p:grpSp>
    </p:spTree>
    <p:extLst>
      <p:ext uri="{BB962C8B-B14F-4D97-AF65-F5344CB8AC3E}">
        <p14:creationId xmlns:p14="http://schemas.microsoft.com/office/powerpoint/2010/main" val="136567595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Globe">
  <a:themeElements>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fontScheme name="Glob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108486</TotalTime>
  <Words>901</Words>
  <Application>Microsoft Office PowerPoint</Application>
  <PresentationFormat>On-screen Show (4:3)</PresentationFormat>
  <Paragraphs>172</Paragraphs>
  <Slides>17</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Tahoma</vt:lpstr>
      <vt:lpstr>Times New Roman</vt:lpstr>
      <vt:lpstr>Wingdings</vt:lpstr>
      <vt:lpstr>Globe</vt:lpstr>
      <vt:lpstr>   </vt:lpstr>
      <vt:lpstr>Presentation Outline</vt:lpstr>
      <vt:lpstr>PowerPoint Presentation</vt:lpstr>
      <vt:lpstr>Factors of Decline</vt:lpstr>
      <vt:lpstr>PowerPoint Presentation</vt:lpstr>
      <vt:lpstr>PowerPoint Presentation</vt:lpstr>
      <vt:lpstr>Snake River Fall Chinook Salmon Production Goals by Program</vt:lpstr>
      <vt:lpstr>Nez Perce Tribal Hatchery </vt:lpstr>
      <vt:lpstr>PowerPoint Presentation</vt:lpstr>
      <vt:lpstr>PowerPoint Presentation</vt:lpstr>
      <vt:lpstr>Subyearling fall Chinook PIT-tag marking above Lower Granite Dam</vt:lpstr>
      <vt:lpstr>Overall SARs for Fall Chinook LGR to LGR (jacks excluded)</vt:lpstr>
      <vt:lpstr>SARs by category LGR to LGR</vt:lpstr>
      <vt:lpstr>Summary of Transport in-River Ratios</vt:lpstr>
      <vt:lpstr>TIR vs Reach Survival</vt:lpstr>
      <vt:lpstr>TIR survival threshold</vt:lpstr>
      <vt:lpstr>Conclusions</vt:lpstr>
    </vt:vector>
  </TitlesOfParts>
  <Company>Fish Passage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jackt</dc:creator>
  <cp:lastModifiedBy>Rawding, Daniel J (DFW)</cp:lastModifiedBy>
  <cp:revision>667</cp:revision>
  <cp:lastPrinted>2012-04-11T20:24:46Z</cp:lastPrinted>
  <dcterms:created xsi:type="dcterms:W3CDTF">2010-03-08T22:36:32Z</dcterms:created>
  <dcterms:modified xsi:type="dcterms:W3CDTF">2019-10-28T15:57:45Z</dcterms:modified>
</cp:coreProperties>
</file>