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324" r:id="rId4"/>
    <p:sldId id="312" r:id="rId5"/>
    <p:sldId id="311" r:id="rId6"/>
    <p:sldId id="341" r:id="rId7"/>
    <p:sldId id="313" r:id="rId8"/>
    <p:sldId id="314" r:id="rId9"/>
    <p:sldId id="315" r:id="rId10"/>
    <p:sldId id="316" r:id="rId11"/>
    <p:sldId id="319" r:id="rId12"/>
    <p:sldId id="326" r:id="rId13"/>
    <p:sldId id="317" r:id="rId14"/>
    <p:sldId id="318" r:id="rId15"/>
    <p:sldId id="327" r:id="rId16"/>
    <p:sldId id="278" r:id="rId17"/>
    <p:sldId id="335" r:id="rId18"/>
    <p:sldId id="306" r:id="rId19"/>
    <p:sldId id="308" r:id="rId20"/>
    <p:sldId id="309" r:id="rId21"/>
    <p:sldId id="336" r:id="rId22"/>
    <p:sldId id="340" r:id="rId23"/>
    <p:sldId id="338" r:id="rId24"/>
    <p:sldId id="339" r:id="rId25"/>
    <p:sldId id="305" r:id="rId26"/>
    <p:sldId id="293" r:id="rId27"/>
    <p:sldId id="294" r:id="rId28"/>
    <p:sldId id="320" r:id="rId29"/>
    <p:sldId id="321" r:id="rId30"/>
    <p:sldId id="322" r:id="rId31"/>
    <p:sldId id="323" r:id="rId32"/>
    <p:sldId id="333" r:id="rId33"/>
    <p:sldId id="334" r:id="rId34"/>
    <p:sldId id="284" r:id="rId35"/>
    <p:sldId id="298" r:id="rId36"/>
    <p:sldId id="268" r:id="rId37"/>
    <p:sldId id="283" r:id="rId38"/>
    <p:sldId id="332" r:id="rId39"/>
    <p:sldId id="329" r:id="rId40"/>
    <p:sldId id="330" r:id="rId41"/>
    <p:sldId id="331" r:id="rId42"/>
    <p:sldId id="32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2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Desktop\Data%20Requests\2020\Kline_Salmon%20Steelhead%20trend%20master%20list%2020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Desktop\Data%20Requests\2020\Kline_Salmon%20Steelhead%20trend%20master%20list%20202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Desktop\Data%20Requests\2020\Kline_Salmon%20Steelhead%20trend%20master%20list%20202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Desktop\Data%20Requests\2020\Kline_Salmon%20Steelhead%20trend%20master%20list%20202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Desktop\Data%20Requests\2020\Kline_Salmon%20Steelhead%20trend%20master%20list%20202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Desktop\Data%20Requests\2020\Kline_Salmon%20Steelhead%20trend%20master%20list%20202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Desktop\Data%20Requests\2020\Kline_Salmon%20Steelhead%20trend%20master%20list%20202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Desktop\Data%20Requests\2020\Kline_Salmon%20Steelhead%20trend%20master%20list%20202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ullivan\AppData\Local\Microsoft\Windows\INetCache\Content.Outlook\WRGAUU0A\2019%20UpriverSpringForecast%20Summary_1206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3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438-4E1B-B430-3788D62E2364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438-4E1B-B430-3788D62E2364}"/>
              </c:ext>
            </c:extLst>
          </c:dPt>
          <c:dPt>
            <c:idx val="3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E438-4E1B-B430-3788D62E2364}"/>
              </c:ext>
            </c:extLst>
          </c:dPt>
          <c:dPt>
            <c:idx val="40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E438-4E1B-B430-3788D62E2364}"/>
              </c:ext>
            </c:extLst>
          </c:dPt>
          <c:cat>
            <c:numRef>
              <c:f>'[Kline_Salmon Steelhead trend master list 2020.xlsx]All Data Edited by Nampa'!$A$23:$A$63</c:f>
              <c:numCache>
                <c:formatCode>General</c:formatCode>
                <c:ptCount val="4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</c:numCache>
            </c:numRef>
          </c:cat>
          <c:val>
            <c:numRef>
              <c:f>'[Kline_Salmon Steelhead trend master list 2020.xlsx]All Data Edited by Nampa'!$F$23:$F$63</c:f>
              <c:numCache>
                <c:formatCode>#,##0</c:formatCode>
                <c:ptCount val="41"/>
                <c:pt idx="0">
                  <c:v>6134</c:v>
                </c:pt>
                <c:pt idx="1">
                  <c:v>11292</c:v>
                </c:pt>
                <c:pt idx="2">
                  <c:v>11300</c:v>
                </c:pt>
                <c:pt idx="3">
                  <c:v>9838</c:v>
                </c:pt>
                <c:pt idx="4">
                  <c:v>7929</c:v>
                </c:pt>
                <c:pt idx="5">
                  <c:v>10182</c:v>
                </c:pt>
                <c:pt idx="6">
                  <c:v>10109</c:v>
                </c:pt>
                <c:pt idx="7">
                  <c:v>9622</c:v>
                </c:pt>
                <c:pt idx="8">
                  <c:v>10826</c:v>
                </c:pt>
                <c:pt idx="9">
                  <c:v>6454</c:v>
                </c:pt>
                <c:pt idx="10">
                  <c:v>9342</c:v>
                </c:pt>
                <c:pt idx="11">
                  <c:v>5756</c:v>
                </c:pt>
                <c:pt idx="12">
                  <c:v>12673</c:v>
                </c:pt>
                <c:pt idx="13">
                  <c:v>12522</c:v>
                </c:pt>
                <c:pt idx="14">
                  <c:v>1856</c:v>
                </c:pt>
                <c:pt idx="15">
                  <c:v>1167</c:v>
                </c:pt>
                <c:pt idx="16">
                  <c:v>3643</c:v>
                </c:pt>
                <c:pt idx="17">
                  <c:v>4272</c:v>
                </c:pt>
                <c:pt idx="18">
                  <c:v>7306</c:v>
                </c:pt>
                <c:pt idx="19">
                  <c:v>2953</c:v>
                </c:pt>
                <c:pt idx="20">
                  <c:v>8491</c:v>
                </c:pt>
                <c:pt idx="21">
                  <c:v>45381</c:v>
                </c:pt>
                <c:pt idx="22">
                  <c:v>31008</c:v>
                </c:pt>
                <c:pt idx="23">
                  <c:v>33121</c:v>
                </c:pt>
                <c:pt idx="24">
                  <c:v>21305</c:v>
                </c:pt>
                <c:pt idx="25">
                  <c:v>8691</c:v>
                </c:pt>
                <c:pt idx="26">
                  <c:v>8775</c:v>
                </c:pt>
                <c:pt idx="27">
                  <c:v>7694</c:v>
                </c:pt>
                <c:pt idx="28">
                  <c:v>14019</c:v>
                </c:pt>
                <c:pt idx="29">
                  <c:v>12963</c:v>
                </c:pt>
                <c:pt idx="30">
                  <c:v>26282</c:v>
                </c:pt>
                <c:pt idx="31">
                  <c:v>22409</c:v>
                </c:pt>
                <c:pt idx="32">
                  <c:v>20297</c:v>
                </c:pt>
                <c:pt idx="33">
                  <c:v>12407</c:v>
                </c:pt>
                <c:pt idx="34">
                  <c:v>26350</c:v>
                </c:pt>
                <c:pt idx="35">
                  <c:v>21499</c:v>
                </c:pt>
                <c:pt idx="36">
                  <c:v>15939</c:v>
                </c:pt>
                <c:pt idx="37">
                  <c:v>4108</c:v>
                </c:pt>
                <c:pt idx="38">
                  <c:v>6863</c:v>
                </c:pt>
                <c:pt idx="39">
                  <c:v>4152</c:v>
                </c:pt>
                <c:pt idx="40">
                  <c:v>7065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38-4E1B-B430-3788D62E23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78623104"/>
        <c:axId val="78624640"/>
      </c:barChart>
      <c:lineChart>
        <c:grouping val="standard"/>
        <c:varyColors val="0"/>
        <c:ser>
          <c:idx val="1"/>
          <c:order val="1"/>
          <c:spPr>
            <a:ln w="50800"/>
          </c:spPr>
          <c:marker>
            <c:symbol val="none"/>
          </c:marker>
          <c:val>
            <c:numRef>
              <c:f>'[Kline_Salmon Steelhead trend master list 2020.xlsx]Sp-Su Chinook at Granite'!$C$30:$C$69</c:f>
              <c:numCache>
                <c:formatCode>General</c:formatCode>
                <c:ptCount val="40"/>
                <c:pt idx="30" formatCode="#,##0">
                  <c:v>16031</c:v>
                </c:pt>
                <c:pt idx="31" formatCode="#,##0">
                  <c:v>16031</c:v>
                </c:pt>
                <c:pt idx="32" formatCode="#,##0">
                  <c:v>16031</c:v>
                </c:pt>
                <c:pt idx="33" formatCode="#,##0">
                  <c:v>16031</c:v>
                </c:pt>
                <c:pt idx="34" formatCode="#,##0">
                  <c:v>16031</c:v>
                </c:pt>
                <c:pt idx="35" formatCode="#,##0">
                  <c:v>16031</c:v>
                </c:pt>
                <c:pt idx="36" formatCode="#,##0">
                  <c:v>16031</c:v>
                </c:pt>
                <c:pt idx="37" formatCode="#,##0">
                  <c:v>16031</c:v>
                </c:pt>
                <c:pt idx="38" formatCode="#,##0">
                  <c:v>16031</c:v>
                </c:pt>
                <c:pt idx="39" formatCode="#,##0">
                  <c:v>16031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438-4E1B-B430-3788D62E23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623104"/>
        <c:axId val="78624640"/>
      </c:lineChart>
      <c:catAx>
        <c:axId val="78623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360000"/>
          <a:lstStyle/>
          <a:p>
            <a:pPr>
              <a:defRPr/>
            </a:pPr>
            <a:endParaRPr lang="en-US"/>
          </a:p>
        </c:txPr>
        <c:crossAx val="78624640"/>
        <c:crosses val="autoZero"/>
        <c:auto val="1"/>
        <c:lblAlgn val="ctr"/>
        <c:lblOffset val="100"/>
        <c:tickLblSkip val="1"/>
        <c:noMultiLvlLbl val="0"/>
      </c:catAx>
      <c:valAx>
        <c:axId val="7862464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78623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3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4EA-4C4E-A9D0-E9F14675E6FA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4EA-4C4E-A9D0-E9F14675E6FA}"/>
              </c:ext>
            </c:extLst>
          </c:dPt>
          <c:dPt>
            <c:idx val="3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04EA-4C4E-A9D0-E9F14675E6FA}"/>
              </c:ext>
            </c:extLst>
          </c:dPt>
          <c:dPt>
            <c:idx val="40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04EA-4C4E-A9D0-E9F14675E6FA}"/>
              </c:ext>
            </c:extLst>
          </c:dPt>
          <c:cat>
            <c:numRef>
              <c:f>'[Kline_Salmon Steelhead trend master list 2020.xlsx]All Data Edited by Nampa'!$A$23:$A$63</c:f>
              <c:numCache>
                <c:formatCode>General</c:formatCode>
                <c:ptCount val="4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</c:numCache>
            </c:numRef>
          </c:cat>
          <c:val>
            <c:numRef>
              <c:f>'[Kline_Salmon Steelhead trend master list 2020.xlsx]All Data Edited by Nampa'!$G$23:$G$63</c:f>
              <c:numCache>
                <c:formatCode>#,##0</c:formatCode>
                <c:ptCount val="41"/>
                <c:pt idx="0">
                  <c:v>2014</c:v>
                </c:pt>
                <c:pt idx="1">
                  <c:v>5129</c:v>
                </c:pt>
                <c:pt idx="2">
                  <c:v>5277</c:v>
                </c:pt>
                <c:pt idx="3">
                  <c:v>3574</c:v>
                </c:pt>
                <c:pt idx="4">
                  <c:v>4011</c:v>
                </c:pt>
                <c:pt idx="5">
                  <c:v>20087</c:v>
                </c:pt>
                <c:pt idx="6">
                  <c:v>27767</c:v>
                </c:pt>
                <c:pt idx="7">
                  <c:v>25104</c:v>
                </c:pt>
                <c:pt idx="8">
                  <c:v>24814</c:v>
                </c:pt>
                <c:pt idx="9">
                  <c:v>9670</c:v>
                </c:pt>
                <c:pt idx="10">
                  <c:v>13066</c:v>
                </c:pt>
                <c:pt idx="11">
                  <c:v>4676</c:v>
                </c:pt>
                <c:pt idx="12">
                  <c:v>11732</c:v>
                </c:pt>
                <c:pt idx="13">
                  <c:v>16402</c:v>
                </c:pt>
                <c:pt idx="14">
                  <c:v>2059</c:v>
                </c:pt>
                <c:pt idx="15">
                  <c:v>630</c:v>
                </c:pt>
                <c:pt idx="16">
                  <c:v>3179</c:v>
                </c:pt>
                <c:pt idx="17">
                  <c:v>40292</c:v>
                </c:pt>
                <c:pt idx="18">
                  <c:v>6903</c:v>
                </c:pt>
                <c:pt idx="19">
                  <c:v>3787</c:v>
                </c:pt>
                <c:pt idx="20">
                  <c:v>30177</c:v>
                </c:pt>
                <c:pt idx="21">
                  <c:v>140653</c:v>
                </c:pt>
                <c:pt idx="22">
                  <c:v>66950</c:v>
                </c:pt>
                <c:pt idx="23">
                  <c:v>54086</c:v>
                </c:pt>
                <c:pt idx="24">
                  <c:v>57923</c:v>
                </c:pt>
                <c:pt idx="25">
                  <c:v>25118</c:v>
                </c:pt>
                <c:pt idx="26">
                  <c:v>21312</c:v>
                </c:pt>
                <c:pt idx="27">
                  <c:v>21034</c:v>
                </c:pt>
                <c:pt idx="28">
                  <c:v>53027</c:v>
                </c:pt>
                <c:pt idx="29">
                  <c:v>45477</c:v>
                </c:pt>
                <c:pt idx="30">
                  <c:v>97273</c:v>
                </c:pt>
                <c:pt idx="31">
                  <c:v>69636</c:v>
                </c:pt>
                <c:pt idx="32">
                  <c:v>59221</c:v>
                </c:pt>
                <c:pt idx="33">
                  <c:v>30556</c:v>
                </c:pt>
                <c:pt idx="34">
                  <c:v>65415</c:v>
                </c:pt>
                <c:pt idx="35">
                  <c:v>96163</c:v>
                </c:pt>
                <c:pt idx="36">
                  <c:v>58187</c:v>
                </c:pt>
                <c:pt idx="37">
                  <c:v>30179</c:v>
                </c:pt>
                <c:pt idx="38">
                  <c:v>31820</c:v>
                </c:pt>
                <c:pt idx="39">
                  <c:v>19529</c:v>
                </c:pt>
                <c:pt idx="40">
                  <c:v>30069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4EA-4C4E-A9D0-E9F14675E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78855168"/>
        <c:axId val="78861056"/>
      </c:barChart>
      <c:lineChart>
        <c:grouping val="standard"/>
        <c:varyColors val="0"/>
        <c:ser>
          <c:idx val="1"/>
          <c:order val="1"/>
          <c:spPr>
            <a:ln w="50800"/>
          </c:spPr>
          <c:marker>
            <c:symbol val="none"/>
          </c:marker>
          <c:cat>
            <c:numRef>
              <c:f>'[Kline_Salmon Steelhead trend master list 2020.xlsx]Sp-Su Chinook at Granite'!$F$56:$F$69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cat>
          <c:val>
            <c:numRef>
              <c:f>'[Kline_Salmon Steelhead trend master list 2020.xlsx]Sp-Su Chinook at Granite'!$G$30:$G$69</c:f>
              <c:numCache>
                <c:formatCode>General</c:formatCode>
                <c:ptCount val="40"/>
                <c:pt idx="29" formatCode="#,##0">
                  <c:v>55798</c:v>
                </c:pt>
                <c:pt idx="30" formatCode="#,##0">
                  <c:v>55798</c:v>
                </c:pt>
                <c:pt idx="31" formatCode="#,##0">
                  <c:v>55798</c:v>
                </c:pt>
                <c:pt idx="32" formatCode="#,##0">
                  <c:v>55798</c:v>
                </c:pt>
                <c:pt idx="33" formatCode="#,##0">
                  <c:v>55798</c:v>
                </c:pt>
                <c:pt idx="34" formatCode="#,##0">
                  <c:v>55798</c:v>
                </c:pt>
                <c:pt idx="35" formatCode="#,##0">
                  <c:v>55798</c:v>
                </c:pt>
                <c:pt idx="36" formatCode="#,##0">
                  <c:v>55798</c:v>
                </c:pt>
                <c:pt idx="37" formatCode="#,##0">
                  <c:v>55798</c:v>
                </c:pt>
                <c:pt idx="38" formatCode="#,##0">
                  <c:v>55798</c:v>
                </c:pt>
                <c:pt idx="39" formatCode="#,##0">
                  <c:v>55798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04EA-4C4E-A9D0-E9F14675E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855168"/>
        <c:axId val="78861056"/>
      </c:lineChart>
      <c:catAx>
        <c:axId val="78855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360000"/>
          <a:lstStyle/>
          <a:p>
            <a:pPr>
              <a:defRPr/>
            </a:pPr>
            <a:endParaRPr lang="en-US"/>
          </a:p>
        </c:txPr>
        <c:crossAx val="78861056"/>
        <c:crosses val="autoZero"/>
        <c:auto val="1"/>
        <c:lblAlgn val="ctr"/>
        <c:lblOffset val="100"/>
        <c:tickLblSkip val="1"/>
        <c:noMultiLvlLbl val="0"/>
      </c:catAx>
      <c:valAx>
        <c:axId val="788610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788551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3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A43-490E-8F82-8C1F84ABB267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A43-490E-8F82-8C1F84ABB267}"/>
              </c:ext>
            </c:extLst>
          </c:dPt>
          <c:dPt>
            <c:idx val="3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A43-490E-8F82-8C1F84ABB267}"/>
              </c:ext>
            </c:extLst>
          </c:dPt>
          <c:dPt>
            <c:idx val="40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2A43-490E-8F82-8C1F84ABB267}"/>
              </c:ext>
            </c:extLst>
          </c:dPt>
          <c:cat>
            <c:numRef>
              <c:f>'All Data Edited by Nampa'!$A$23:$A$63</c:f>
              <c:numCache>
                <c:formatCode>General</c:formatCode>
                <c:ptCount val="4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</c:numCache>
            </c:numRef>
          </c:cat>
          <c:val>
            <c:numRef>
              <c:f>'All Data Edited by Nampa'!$L$23:$L$63</c:f>
              <c:numCache>
                <c:formatCode>#,##0</c:formatCode>
                <c:ptCount val="41"/>
                <c:pt idx="0">
                  <c:v>450</c:v>
                </c:pt>
                <c:pt idx="1">
                  <c:v>340</c:v>
                </c:pt>
                <c:pt idx="2">
                  <c:v>720</c:v>
                </c:pt>
                <c:pt idx="3">
                  <c:v>428</c:v>
                </c:pt>
                <c:pt idx="4">
                  <c:v>324</c:v>
                </c:pt>
                <c:pt idx="5">
                  <c:v>438</c:v>
                </c:pt>
                <c:pt idx="6">
                  <c:v>449</c:v>
                </c:pt>
                <c:pt idx="7">
                  <c:v>253</c:v>
                </c:pt>
                <c:pt idx="8">
                  <c:v>368</c:v>
                </c:pt>
                <c:pt idx="9">
                  <c:v>295</c:v>
                </c:pt>
                <c:pt idx="10">
                  <c:v>78</c:v>
                </c:pt>
                <c:pt idx="11">
                  <c:v>318</c:v>
                </c:pt>
                <c:pt idx="12">
                  <c:v>549</c:v>
                </c:pt>
                <c:pt idx="13">
                  <c:v>742</c:v>
                </c:pt>
                <c:pt idx="14">
                  <c:v>406</c:v>
                </c:pt>
                <c:pt idx="15">
                  <c:v>350</c:v>
                </c:pt>
                <c:pt idx="16">
                  <c:v>639</c:v>
                </c:pt>
                <c:pt idx="17">
                  <c:v>797</c:v>
                </c:pt>
                <c:pt idx="18">
                  <c:v>306</c:v>
                </c:pt>
                <c:pt idx="19">
                  <c:v>905</c:v>
                </c:pt>
                <c:pt idx="20">
                  <c:v>1148</c:v>
                </c:pt>
                <c:pt idx="21">
                  <c:v>5163</c:v>
                </c:pt>
                <c:pt idx="22">
                  <c:v>2116</c:v>
                </c:pt>
                <c:pt idx="23">
                  <c:v>4257</c:v>
                </c:pt>
                <c:pt idx="24">
                  <c:v>7055</c:v>
                </c:pt>
                <c:pt idx="25">
                  <c:v>5299</c:v>
                </c:pt>
                <c:pt idx="26">
                  <c:v>4713</c:v>
                </c:pt>
                <c:pt idx="27">
                  <c:v>3914</c:v>
                </c:pt>
                <c:pt idx="28">
                  <c:v>3944</c:v>
                </c:pt>
                <c:pt idx="29">
                  <c:v>4653</c:v>
                </c:pt>
                <c:pt idx="30">
                  <c:v>7302</c:v>
                </c:pt>
                <c:pt idx="31">
                  <c:v>8370</c:v>
                </c:pt>
                <c:pt idx="32">
                  <c:v>12753</c:v>
                </c:pt>
                <c:pt idx="33">
                  <c:v>20807</c:v>
                </c:pt>
                <c:pt idx="34">
                  <c:v>14225</c:v>
                </c:pt>
                <c:pt idx="35">
                  <c:v>16102</c:v>
                </c:pt>
                <c:pt idx="36">
                  <c:v>9772</c:v>
                </c:pt>
                <c:pt idx="37">
                  <c:v>6966</c:v>
                </c:pt>
                <c:pt idx="38">
                  <c:v>6072</c:v>
                </c:pt>
                <c:pt idx="39">
                  <c:v>6558</c:v>
                </c:pt>
                <c:pt idx="40">
                  <c:v>6590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A43-490E-8F82-8C1F84ABB2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79068160"/>
        <c:axId val="79074048"/>
      </c:barChart>
      <c:lineChart>
        <c:grouping val="standard"/>
        <c:varyColors val="0"/>
        <c:ser>
          <c:idx val="1"/>
          <c:order val="1"/>
          <c:spPr>
            <a:ln w="50800"/>
          </c:spPr>
          <c:marker>
            <c:symbol val="none"/>
          </c:marker>
          <c:val>
            <c:numRef>
              <c:f>'Fall Chinook at Granite'!$C$34:$C$73</c:f>
              <c:numCache>
                <c:formatCode>General</c:formatCode>
                <c:ptCount val="40"/>
                <c:pt idx="30" formatCode="#,##0">
                  <c:v>10893</c:v>
                </c:pt>
                <c:pt idx="31" formatCode="#,##0">
                  <c:v>10893</c:v>
                </c:pt>
                <c:pt idx="32" formatCode="#,##0">
                  <c:v>10893</c:v>
                </c:pt>
                <c:pt idx="33" formatCode="#,##0">
                  <c:v>10893</c:v>
                </c:pt>
                <c:pt idx="34" formatCode="#,##0">
                  <c:v>10893</c:v>
                </c:pt>
                <c:pt idx="35" formatCode="#,##0">
                  <c:v>10893</c:v>
                </c:pt>
                <c:pt idx="36" formatCode="#,##0">
                  <c:v>10893</c:v>
                </c:pt>
                <c:pt idx="37" formatCode="#,##0">
                  <c:v>10893</c:v>
                </c:pt>
                <c:pt idx="38" formatCode="#,##0">
                  <c:v>10893</c:v>
                </c:pt>
                <c:pt idx="39" formatCode="#,##0">
                  <c:v>10893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A43-490E-8F82-8C1F84ABB2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068160"/>
        <c:axId val="79074048"/>
      </c:lineChart>
      <c:catAx>
        <c:axId val="79068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360000"/>
          <a:lstStyle/>
          <a:p>
            <a:pPr>
              <a:defRPr/>
            </a:pPr>
            <a:endParaRPr lang="en-US"/>
          </a:p>
        </c:txPr>
        <c:crossAx val="79074048"/>
        <c:crosses val="autoZero"/>
        <c:auto val="1"/>
        <c:lblAlgn val="ctr"/>
        <c:lblOffset val="100"/>
        <c:tickLblSkip val="1"/>
        <c:noMultiLvlLbl val="0"/>
      </c:catAx>
      <c:valAx>
        <c:axId val="790740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790681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698504385074313E-2"/>
          <c:y val="3.6584024268615296E-2"/>
          <c:w val="0.90259647646950758"/>
          <c:h val="0.8431958312447005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3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0B1-4B80-BA07-848B0A059CF1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0B1-4B80-BA07-848B0A059CF1}"/>
              </c:ext>
            </c:extLst>
          </c:dPt>
          <c:dPt>
            <c:idx val="3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C0B1-4B80-BA07-848B0A059CF1}"/>
              </c:ext>
            </c:extLst>
          </c:dPt>
          <c:dPt>
            <c:idx val="40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C0B1-4B80-BA07-848B0A059CF1}"/>
              </c:ext>
            </c:extLst>
          </c:dPt>
          <c:cat>
            <c:numRef>
              <c:f>'All Data Edited by Nampa'!$A$23:$A$63</c:f>
              <c:numCache>
                <c:formatCode>General</c:formatCode>
                <c:ptCount val="4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</c:numCache>
            </c:numRef>
          </c:cat>
          <c:val>
            <c:numRef>
              <c:f>'All Data Edited by Nampa'!$M$23:$M$63</c:f>
              <c:numCache>
                <c:formatCode>General</c:formatCode>
                <c:ptCount val="41"/>
                <c:pt idx="3" formatCode="#,##0">
                  <c:v>112</c:v>
                </c:pt>
                <c:pt idx="4" formatCode="#,##0">
                  <c:v>316</c:v>
                </c:pt>
                <c:pt idx="5" formatCode="#,##0">
                  <c:v>253</c:v>
                </c:pt>
                <c:pt idx="6" formatCode="#,##0">
                  <c:v>335</c:v>
                </c:pt>
                <c:pt idx="7" formatCode="#,##0">
                  <c:v>698</c:v>
                </c:pt>
                <c:pt idx="8" formatCode="#,##0">
                  <c:v>259</c:v>
                </c:pt>
                <c:pt idx="9" formatCode="#,##0">
                  <c:v>411</c:v>
                </c:pt>
                <c:pt idx="10" formatCode="#,##0">
                  <c:v>307</c:v>
                </c:pt>
                <c:pt idx="11" formatCode="#,##0">
                  <c:v>312</c:v>
                </c:pt>
                <c:pt idx="12" formatCode="#,##0">
                  <c:v>306</c:v>
                </c:pt>
                <c:pt idx="13" formatCode="#,##0">
                  <c:v>428</c:v>
                </c:pt>
                <c:pt idx="14" formatCode="#,##0">
                  <c:v>385</c:v>
                </c:pt>
                <c:pt idx="15" formatCode="#,##0">
                  <c:v>717</c:v>
                </c:pt>
                <c:pt idx="16" formatCode="#,##0">
                  <c:v>669</c:v>
                </c:pt>
                <c:pt idx="17" formatCode="#,##0">
                  <c:v>654</c:v>
                </c:pt>
                <c:pt idx="18" formatCode="#,##0">
                  <c:v>1603</c:v>
                </c:pt>
                <c:pt idx="19" formatCode="#,##0">
                  <c:v>2476</c:v>
                </c:pt>
                <c:pt idx="20" formatCode="#,##0">
                  <c:v>2888</c:v>
                </c:pt>
                <c:pt idx="21" formatCode="#,##0">
                  <c:v>7630</c:v>
                </c:pt>
                <c:pt idx="22" formatCode="#,##0">
                  <c:v>10181</c:v>
                </c:pt>
                <c:pt idx="23" formatCode="#,##0">
                  <c:v>9706</c:v>
                </c:pt>
                <c:pt idx="24" formatCode="#,##0">
                  <c:v>12094</c:v>
                </c:pt>
                <c:pt idx="25" formatCode="#,##0">
                  <c:v>6545</c:v>
                </c:pt>
                <c:pt idx="26" formatCode="#,##0">
                  <c:v>3428</c:v>
                </c:pt>
                <c:pt idx="27" formatCode="#,##0">
                  <c:v>6999</c:v>
                </c:pt>
                <c:pt idx="28" formatCode="#,##0">
                  <c:v>12414</c:v>
                </c:pt>
                <c:pt idx="29" formatCode="#,##0">
                  <c:v>20343</c:v>
                </c:pt>
                <c:pt idx="30" formatCode="#,##0">
                  <c:v>37033</c:v>
                </c:pt>
                <c:pt idx="31" formatCode="#,##0">
                  <c:v>19785</c:v>
                </c:pt>
                <c:pt idx="32" formatCode="#,##0">
                  <c:v>23878</c:v>
                </c:pt>
                <c:pt idx="33" formatCode="#,##0">
                  <c:v>37755</c:v>
                </c:pt>
                <c:pt idx="34" formatCode="#,##0">
                  <c:v>45876</c:v>
                </c:pt>
                <c:pt idx="35" formatCode="#,##0">
                  <c:v>43157</c:v>
                </c:pt>
                <c:pt idx="36" formatCode="#,##0">
                  <c:v>27629</c:v>
                </c:pt>
                <c:pt idx="37" formatCode="#,##0">
                  <c:v>17814</c:v>
                </c:pt>
                <c:pt idx="38" formatCode="#,##0">
                  <c:v>9892</c:v>
                </c:pt>
                <c:pt idx="39" formatCode="#,##0">
                  <c:v>9950</c:v>
                </c:pt>
                <c:pt idx="40" formatCode="#,##0">
                  <c:v>11560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0B1-4B80-BA07-848B0A059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79447552"/>
        <c:axId val="79449088"/>
      </c:barChart>
      <c:lineChart>
        <c:grouping val="standard"/>
        <c:varyColors val="0"/>
        <c:ser>
          <c:idx val="1"/>
          <c:order val="1"/>
          <c:spPr>
            <a:ln w="50800"/>
          </c:spPr>
          <c:marker>
            <c:symbol val="none"/>
          </c:marker>
          <c:val>
            <c:numRef>
              <c:f>'Fall Chinook at Granite'!$F$34:$F$73</c:f>
              <c:numCache>
                <c:formatCode>General</c:formatCode>
                <c:ptCount val="40"/>
                <c:pt idx="30" formatCode="#,##0">
                  <c:v>27277</c:v>
                </c:pt>
                <c:pt idx="31" formatCode="#,##0">
                  <c:v>27277</c:v>
                </c:pt>
                <c:pt idx="32" formatCode="#,##0">
                  <c:v>27277</c:v>
                </c:pt>
                <c:pt idx="33" formatCode="#,##0">
                  <c:v>27277</c:v>
                </c:pt>
                <c:pt idx="34" formatCode="#,##0">
                  <c:v>27277</c:v>
                </c:pt>
                <c:pt idx="35" formatCode="#,##0">
                  <c:v>27277</c:v>
                </c:pt>
                <c:pt idx="36" formatCode="#,##0">
                  <c:v>27277</c:v>
                </c:pt>
                <c:pt idx="37" formatCode="#,##0">
                  <c:v>27277</c:v>
                </c:pt>
                <c:pt idx="38" formatCode="#,##0">
                  <c:v>27277</c:v>
                </c:pt>
                <c:pt idx="39" formatCode="#,##0">
                  <c:v>27277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0B1-4B80-BA07-848B0A059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447552"/>
        <c:axId val="79449088"/>
      </c:lineChart>
      <c:catAx>
        <c:axId val="79447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360000"/>
          <a:lstStyle/>
          <a:p>
            <a:pPr>
              <a:defRPr/>
            </a:pPr>
            <a:endParaRPr lang="en-US"/>
          </a:p>
        </c:txPr>
        <c:crossAx val="79449088"/>
        <c:crosses val="autoZero"/>
        <c:auto val="1"/>
        <c:lblAlgn val="ctr"/>
        <c:lblOffset val="100"/>
        <c:tickLblSkip val="1"/>
        <c:noMultiLvlLbl val="0"/>
      </c:catAx>
      <c:valAx>
        <c:axId val="7944908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794475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3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01C-4502-8C44-1005478BDC3F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01C-4502-8C44-1005478BDC3F}"/>
              </c:ext>
            </c:extLst>
          </c:dPt>
          <c:dPt>
            <c:idx val="4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01C-4502-8C44-1005478BDC3F}"/>
              </c:ext>
            </c:extLst>
          </c:dPt>
          <c:dPt>
            <c:idx val="41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201C-4502-8C44-1005478BDC3F}"/>
              </c:ext>
            </c:extLst>
          </c:dPt>
          <c:cat>
            <c:numRef>
              <c:f>'All Data Edited by Nampa'!$A$23:$A$64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'All Data Edited by Nampa'!$C$23:$C$64</c:f>
              <c:numCache>
                <c:formatCode>#,##0</c:formatCode>
                <c:ptCount val="42"/>
                <c:pt idx="0">
                  <c:v>16424</c:v>
                </c:pt>
                <c:pt idx="1">
                  <c:v>21814</c:v>
                </c:pt>
                <c:pt idx="2">
                  <c:v>17932</c:v>
                </c:pt>
                <c:pt idx="3">
                  <c:v>25231</c:v>
                </c:pt>
                <c:pt idx="4">
                  <c:v>18378</c:v>
                </c:pt>
                <c:pt idx="5">
                  <c:v>24497</c:v>
                </c:pt>
                <c:pt idx="6">
                  <c:v>26708</c:v>
                </c:pt>
                <c:pt idx="7">
                  <c:v>22076</c:v>
                </c:pt>
                <c:pt idx="8">
                  <c:v>25511</c:v>
                </c:pt>
                <c:pt idx="9">
                  <c:v>20314</c:v>
                </c:pt>
                <c:pt idx="10">
                  <c:v>24979</c:v>
                </c:pt>
                <c:pt idx="11">
                  <c:v>9289</c:v>
                </c:pt>
                <c:pt idx="12">
                  <c:v>17317</c:v>
                </c:pt>
                <c:pt idx="13">
                  <c:v>19394</c:v>
                </c:pt>
                <c:pt idx="14">
                  <c:v>9122</c:v>
                </c:pt>
                <c:pt idx="15">
                  <c:v>8104</c:v>
                </c:pt>
                <c:pt idx="16">
                  <c:v>8055</c:v>
                </c:pt>
                <c:pt idx="17">
                  <c:v>7625</c:v>
                </c:pt>
                <c:pt idx="18">
                  <c:v>8749</c:v>
                </c:pt>
                <c:pt idx="19">
                  <c:v>9375</c:v>
                </c:pt>
                <c:pt idx="20">
                  <c:v>11098</c:v>
                </c:pt>
                <c:pt idx="21">
                  <c:v>20575</c:v>
                </c:pt>
                <c:pt idx="22">
                  <c:v>40719</c:v>
                </c:pt>
                <c:pt idx="23">
                  <c:v>41931</c:v>
                </c:pt>
                <c:pt idx="24">
                  <c:v>29146</c:v>
                </c:pt>
                <c:pt idx="25">
                  <c:v>23071</c:v>
                </c:pt>
                <c:pt idx="26">
                  <c:v>18130</c:v>
                </c:pt>
                <c:pt idx="27">
                  <c:v>9510</c:v>
                </c:pt>
                <c:pt idx="28">
                  <c:v>14166</c:v>
                </c:pt>
                <c:pt idx="29">
                  <c:v>23875</c:v>
                </c:pt>
                <c:pt idx="30">
                  <c:v>42739</c:v>
                </c:pt>
                <c:pt idx="31">
                  <c:v>44133</c:v>
                </c:pt>
                <c:pt idx="32">
                  <c:v>39438</c:v>
                </c:pt>
                <c:pt idx="33">
                  <c:v>23143</c:v>
                </c:pt>
                <c:pt idx="34">
                  <c:v>25355</c:v>
                </c:pt>
                <c:pt idx="35">
                  <c:v>45789</c:v>
                </c:pt>
                <c:pt idx="36">
                  <c:v>33936</c:v>
                </c:pt>
                <c:pt idx="37">
                  <c:v>15576</c:v>
                </c:pt>
                <c:pt idx="38">
                  <c:v>10717</c:v>
                </c:pt>
                <c:pt idx="39">
                  <c:v>8284</c:v>
                </c:pt>
                <c:pt idx="40">
                  <c:v>9014</c:v>
                </c:pt>
                <c:pt idx="41">
                  <c:v>17630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1C-4502-8C44-1005478BD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78312576"/>
        <c:axId val="78314112"/>
      </c:barChart>
      <c:lineChart>
        <c:grouping val="standard"/>
        <c:varyColors val="0"/>
        <c:ser>
          <c:idx val="1"/>
          <c:order val="1"/>
          <c:spPr>
            <a:ln w="50800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'Steelhead at Granite'!$D$34:$D$74</c:f>
              <c:numCache>
                <c:formatCode>General</c:formatCode>
                <c:ptCount val="41"/>
                <c:pt idx="32" formatCode="#,##0">
                  <c:v>25539</c:v>
                </c:pt>
                <c:pt idx="33" formatCode="#,##0">
                  <c:v>25539</c:v>
                </c:pt>
                <c:pt idx="34" formatCode="#,##0">
                  <c:v>25539</c:v>
                </c:pt>
                <c:pt idx="35" formatCode="#,##0">
                  <c:v>25539</c:v>
                </c:pt>
                <c:pt idx="36" formatCode="#,##0">
                  <c:v>25539</c:v>
                </c:pt>
                <c:pt idx="37" formatCode="#,##0">
                  <c:v>25539</c:v>
                </c:pt>
                <c:pt idx="38" formatCode="#,##0">
                  <c:v>25539</c:v>
                </c:pt>
                <c:pt idx="39" formatCode="#,##0">
                  <c:v>25539</c:v>
                </c:pt>
                <c:pt idx="40" formatCode="#,##0">
                  <c:v>25539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01C-4502-8C44-1005478BD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312576"/>
        <c:axId val="78314112"/>
      </c:lineChart>
      <c:catAx>
        <c:axId val="78312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360000"/>
          <a:lstStyle/>
          <a:p>
            <a:pPr>
              <a:defRPr/>
            </a:pPr>
            <a:endParaRPr lang="en-US"/>
          </a:p>
        </c:txPr>
        <c:crossAx val="78314112"/>
        <c:crosses val="autoZero"/>
        <c:auto val="1"/>
        <c:lblAlgn val="ctr"/>
        <c:lblOffset val="100"/>
        <c:tickLblSkip val="1"/>
        <c:noMultiLvlLbl val="0"/>
      </c:catAx>
      <c:valAx>
        <c:axId val="783141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7831257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3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B29-40A2-AE2A-C7964C6C9291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B29-40A2-AE2A-C7964C6C9291}"/>
              </c:ext>
            </c:extLst>
          </c:dPt>
          <c:dPt>
            <c:idx val="4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BB29-40A2-AE2A-C7964C6C9291}"/>
              </c:ext>
            </c:extLst>
          </c:dPt>
          <c:dPt>
            <c:idx val="41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BB29-40A2-AE2A-C7964C6C9291}"/>
              </c:ext>
            </c:extLst>
          </c:dPt>
          <c:cat>
            <c:numRef>
              <c:f>'All Data Edited by Nampa'!$A$23:$A$64</c:f>
              <c:numCache>
                <c:formatCode>General</c:formatCode>
                <c:ptCount val="42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</c:numCache>
            </c:numRef>
          </c:cat>
          <c:val>
            <c:numRef>
              <c:f>'All Data Edited by Nampa'!$D$23:$D$64</c:f>
              <c:numCache>
                <c:formatCode>#,##0</c:formatCode>
                <c:ptCount val="42"/>
                <c:pt idx="0">
                  <c:v>12334</c:v>
                </c:pt>
                <c:pt idx="1">
                  <c:v>16182</c:v>
                </c:pt>
                <c:pt idx="2">
                  <c:v>24488</c:v>
                </c:pt>
                <c:pt idx="3">
                  <c:v>47153</c:v>
                </c:pt>
                <c:pt idx="4">
                  <c:v>70382</c:v>
                </c:pt>
                <c:pt idx="5">
                  <c:v>79920</c:v>
                </c:pt>
                <c:pt idx="6">
                  <c:v>89626</c:v>
                </c:pt>
                <c:pt idx="7">
                  <c:v>107869</c:v>
                </c:pt>
                <c:pt idx="8">
                  <c:v>45891</c:v>
                </c:pt>
                <c:pt idx="9">
                  <c:v>66749</c:v>
                </c:pt>
                <c:pt idx="10">
                  <c:v>106369</c:v>
                </c:pt>
                <c:pt idx="11">
                  <c:v>47592</c:v>
                </c:pt>
                <c:pt idx="12">
                  <c:v>81768</c:v>
                </c:pt>
                <c:pt idx="13">
                  <c:v>108986</c:v>
                </c:pt>
                <c:pt idx="14">
                  <c:v>50552</c:v>
                </c:pt>
                <c:pt idx="15">
                  <c:v>39134</c:v>
                </c:pt>
                <c:pt idx="16">
                  <c:v>71090</c:v>
                </c:pt>
                <c:pt idx="17">
                  <c:v>79286</c:v>
                </c:pt>
                <c:pt idx="18">
                  <c:v>77897</c:v>
                </c:pt>
                <c:pt idx="19">
                  <c:v>61287</c:v>
                </c:pt>
                <c:pt idx="20">
                  <c:v>62953</c:v>
                </c:pt>
                <c:pt idx="21">
                  <c:v>96727</c:v>
                </c:pt>
                <c:pt idx="22">
                  <c:v>227747</c:v>
                </c:pt>
                <c:pt idx="23">
                  <c:v>180245</c:v>
                </c:pt>
                <c:pt idx="24">
                  <c:v>143364</c:v>
                </c:pt>
                <c:pt idx="25">
                  <c:v>128575</c:v>
                </c:pt>
                <c:pt idx="26">
                  <c:v>140035</c:v>
                </c:pt>
                <c:pt idx="27">
                  <c:v>139656</c:v>
                </c:pt>
                <c:pt idx="28">
                  <c:v>140976</c:v>
                </c:pt>
                <c:pt idx="29">
                  <c:v>154995</c:v>
                </c:pt>
                <c:pt idx="30">
                  <c:v>280643</c:v>
                </c:pt>
                <c:pt idx="31">
                  <c:v>164163</c:v>
                </c:pt>
                <c:pt idx="32">
                  <c:v>140882</c:v>
                </c:pt>
                <c:pt idx="33">
                  <c:v>86043</c:v>
                </c:pt>
                <c:pt idx="34">
                  <c:v>82799</c:v>
                </c:pt>
                <c:pt idx="35">
                  <c:v>119802</c:v>
                </c:pt>
                <c:pt idx="36">
                  <c:v>102214</c:v>
                </c:pt>
                <c:pt idx="37">
                  <c:v>86250</c:v>
                </c:pt>
                <c:pt idx="38">
                  <c:v>63380</c:v>
                </c:pt>
                <c:pt idx="39">
                  <c:v>43534</c:v>
                </c:pt>
                <c:pt idx="40">
                  <c:v>23182</c:v>
                </c:pt>
                <c:pt idx="41">
                  <c:v>32040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B29-40A2-AE2A-C7964C6C9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78319616"/>
        <c:axId val="78321152"/>
      </c:barChart>
      <c:lineChart>
        <c:grouping val="standard"/>
        <c:varyColors val="0"/>
        <c:ser>
          <c:idx val="1"/>
          <c:order val="1"/>
          <c:spPr>
            <a:ln w="50800"/>
          </c:spPr>
          <c:marker>
            <c:symbol val="none"/>
          </c:marker>
          <c:val>
            <c:numRef>
              <c:f>'Steelhead at Granite'!$G$34:$G$74</c:f>
              <c:numCache>
                <c:formatCode>General</c:formatCode>
                <c:ptCount val="41"/>
                <c:pt idx="30" formatCode="#,##0">
                  <c:v>91225</c:v>
                </c:pt>
                <c:pt idx="31" formatCode="#,##0">
                  <c:v>91225</c:v>
                </c:pt>
                <c:pt idx="32" formatCode="#,##0">
                  <c:v>91225</c:v>
                </c:pt>
                <c:pt idx="33" formatCode="#,##0">
                  <c:v>91225</c:v>
                </c:pt>
                <c:pt idx="34" formatCode="#,##0">
                  <c:v>91225</c:v>
                </c:pt>
                <c:pt idx="35" formatCode="#,##0">
                  <c:v>91225</c:v>
                </c:pt>
                <c:pt idx="36" formatCode="#,##0">
                  <c:v>91225</c:v>
                </c:pt>
                <c:pt idx="37" formatCode="#,##0">
                  <c:v>91225</c:v>
                </c:pt>
                <c:pt idx="38" formatCode="#,##0">
                  <c:v>91225</c:v>
                </c:pt>
                <c:pt idx="39" formatCode="#,##0">
                  <c:v>91225</c:v>
                </c:pt>
                <c:pt idx="40" formatCode="#,##0">
                  <c:v>91225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BB29-40A2-AE2A-C7964C6C9291}"/>
            </c:ext>
          </c:extLst>
        </c:ser>
        <c:ser>
          <c:idx val="2"/>
          <c:order val="2"/>
          <c:marker>
            <c:symbol val="none"/>
          </c:marker>
          <c:cat>
            <c:numRef>
              <c:f>'All Data Edited by Nampa'!$A$23:$A$62</c:f>
              <c:numCache>
                <c:formatCode>General</c:formatCode>
                <c:ptCount val="40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</c:numCache>
            </c:numRef>
          </c:cat>
          <c:val>
            <c:numRef>
              <c:f>'Steelhead at Granite'!$G$63</c:f>
              <c:numCache>
                <c:formatCode>#,##0</c:formatCode>
                <c:ptCount val="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BB29-40A2-AE2A-C7964C6C9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319616"/>
        <c:axId val="78321152"/>
      </c:lineChart>
      <c:catAx>
        <c:axId val="78319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360000"/>
          <a:lstStyle/>
          <a:p>
            <a:pPr>
              <a:defRPr/>
            </a:pPr>
            <a:endParaRPr lang="en-US"/>
          </a:p>
        </c:txPr>
        <c:crossAx val="78321152"/>
        <c:crosses val="autoZero"/>
        <c:auto val="1"/>
        <c:lblAlgn val="ctr"/>
        <c:lblOffset val="100"/>
        <c:tickLblSkip val="1"/>
        <c:noMultiLvlLbl val="0"/>
      </c:catAx>
      <c:valAx>
        <c:axId val="783211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7831961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3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1C8-4E49-BDE1-9BC4F9F33EE7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1C8-4E49-BDE1-9BC4F9F33EE7}"/>
              </c:ext>
            </c:extLst>
          </c:dPt>
          <c:dPt>
            <c:idx val="3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A1C8-4E49-BDE1-9BC4F9F33EE7}"/>
              </c:ext>
            </c:extLst>
          </c:dPt>
          <c:dPt>
            <c:idx val="40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A1C8-4E49-BDE1-9BC4F9F33EE7}"/>
              </c:ext>
            </c:extLst>
          </c:dPt>
          <c:cat>
            <c:numRef>
              <c:f>'All Data Edited by Nampa'!$A$23:$A$63</c:f>
              <c:numCache>
                <c:formatCode>General</c:formatCode>
                <c:ptCount val="4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</c:numCache>
            </c:numRef>
          </c:cat>
          <c:val>
            <c:numRef>
              <c:f>'All Data Edited by Nampa'!$O$23:$O$63</c:f>
              <c:numCache>
                <c:formatCode>#,##0</c:formatCode>
                <c:ptCount val="41"/>
                <c:pt idx="0">
                  <c:v>114</c:v>
                </c:pt>
                <c:pt idx="1">
                  <c:v>218</c:v>
                </c:pt>
                <c:pt idx="2">
                  <c:v>211</c:v>
                </c:pt>
                <c:pt idx="3">
                  <c:v>122</c:v>
                </c:pt>
                <c:pt idx="4">
                  <c:v>47</c:v>
                </c:pt>
                <c:pt idx="5">
                  <c:v>49</c:v>
                </c:pt>
                <c:pt idx="6">
                  <c:v>24</c:v>
                </c:pt>
                <c:pt idx="7">
                  <c:v>29</c:v>
                </c:pt>
                <c:pt idx="8">
                  <c:v>23</c:v>
                </c:pt>
                <c:pt idx="9">
                  <c:v>4</c:v>
                </c:pt>
                <c:pt idx="10">
                  <c:v>0</c:v>
                </c:pt>
                <c:pt idx="11">
                  <c:v>14</c:v>
                </c:pt>
                <c:pt idx="12">
                  <c:v>15</c:v>
                </c:pt>
                <c:pt idx="13">
                  <c:v>12</c:v>
                </c:pt>
                <c:pt idx="14">
                  <c:v>5</c:v>
                </c:pt>
                <c:pt idx="15">
                  <c:v>3</c:v>
                </c:pt>
                <c:pt idx="16">
                  <c:v>3</c:v>
                </c:pt>
                <c:pt idx="17">
                  <c:v>11</c:v>
                </c:pt>
                <c:pt idx="18" formatCode="General">
                  <c:v>2</c:v>
                </c:pt>
                <c:pt idx="19" formatCode="General">
                  <c:v>0</c:v>
                </c:pt>
                <c:pt idx="20" formatCode="General">
                  <c:v>12</c:v>
                </c:pt>
                <c:pt idx="21" formatCode="General">
                  <c:v>6</c:v>
                </c:pt>
                <c:pt idx="22" formatCode="General">
                  <c:v>26</c:v>
                </c:pt>
                <c:pt idx="23" formatCode="General">
                  <c:v>0</c:v>
                </c:pt>
                <c:pt idx="24" formatCode="General">
                  <c:v>19</c:v>
                </c:pt>
                <c:pt idx="25" formatCode="General">
                  <c:v>6</c:v>
                </c:pt>
                <c:pt idx="26" formatCode="General">
                  <c:v>6</c:v>
                </c:pt>
                <c:pt idx="27" formatCode="General">
                  <c:v>39</c:v>
                </c:pt>
                <c:pt idx="28" formatCode="General">
                  <c:v>213</c:v>
                </c:pt>
                <c:pt idx="29" formatCode="General">
                  <c:v>128</c:v>
                </c:pt>
                <c:pt idx="30" formatCode="General">
                  <c:v>296</c:v>
                </c:pt>
                <c:pt idx="31" formatCode="General">
                  <c:v>200</c:v>
                </c:pt>
                <c:pt idx="32" formatCode="General">
                  <c:v>101</c:v>
                </c:pt>
                <c:pt idx="33" formatCode="General">
                  <c:v>221</c:v>
                </c:pt>
                <c:pt idx="34">
                  <c:v>836</c:v>
                </c:pt>
                <c:pt idx="35">
                  <c:v>66</c:v>
                </c:pt>
                <c:pt idx="36">
                  <c:v>41</c:v>
                </c:pt>
                <c:pt idx="37">
                  <c:v>14</c:v>
                </c:pt>
                <c:pt idx="38">
                  <c:v>43</c:v>
                </c:pt>
                <c:pt idx="39">
                  <c:v>41</c:v>
                </c:pt>
                <c:pt idx="40">
                  <c:v>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C8-4E49-BDE1-9BC4F9F33E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79689600"/>
        <c:axId val="79691136"/>
      </c:barChart>
      <c:lineChart>
        <c:grouping val="standard"/>
        <c:varyColors val="0"/>
        <c:ser>
          <c:idx val="1"/>
          <c:order val="1"/>
          <c:spPr>
            <a:ln w="50800"/>
          </c:spPr>
          <c:marker>
            <c:symbol val="none"/>
          </c:marker>
          <c:val>
            <c:numRef>
              <c:f>'Sockeye at Granite'!$C$33:$C$72</c:f>
              <c:numCache>
                <c:formatCode>General</c:formatCode>
                <c:ptCount val="40"/>
                <c:pt idx="30" formatCode="#,##0">
                  <c:v>186</c:v>
                </c:pt>
                <c:pt idx="31" formatCode="#,##0">
                  <c:v>186</c:v>
                </c:pt>
                <c:pt idx="32" formatCode="#,##0">
                  <c:v>186</c:v>
                </c:pt>
                <c:pt idx="33" formatCode="#,##0">
                  <c:v>186</c:v>
                </c:pt>
                <c:pt idx="34" formatCode="#,##0">
                  <c:v>186</c:v>
                </c:pt>
                <c:pt idx="35" formatCode="#,##0">
                  <c:v>186</c:v>
                </c:pt>
                <c:pt idx="36" formatCode="#,##0">
                  <c:v>186</c:v>
                </c:pt>
                <c:pt idx="37" formatCode="#,##0">
                  <c:v>186</c:v>
                </c:pt>
                <c:pt idx="38" formatCode="#,##0">
                  <c:v>186</c:v>
                </c:pt>
                <c:pt idx="39" formatCode="#,##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1C8-4E49-BDE1-9BC4F9F33E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689600"/>
        <c:axId val="79691136"/>
      </c:lineChart>
      <c:catAx>
        <c:axId val="7968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360000"/>
          <a:lstStyle/>
          <a:p>
            <a:pPr>
              <a:defRPr/>
            </a:pPr>
            <a:endParaRPr lang="en-US"/>
          </a:p>
        </c:txPr>
        <c:crossAx val="79691136"/>
        <c:crosses val="autoZero"/>
        <c:auto val="1"/>
        <c:lblAlgn val="ctr"/>
        <c:lblOffset val="100"/>
        <c:tickLblSkip val="1"/>
        <c:noMultiLvlLbl val="0"/>
      </c:catAx>
      <c:valAx>
        <c:axId val="796911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796896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326689723917205E-2"/>
          <c:y val="1.9745636900101629E-2"/>
          <c:w val="0.90326642358482856"/>
          <c:h val="0.826611285193778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3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00D-43F8-A459-4945388F9D46}"/>
              </c:ext>
            </c:extLst>
          </c:dPt>
          <c:dPt>
            <c:idx val="3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00D-43F8-A459-4945388F9D46}"/>
              </c:ext>
            </c:extLst>
          </c:dPt>
          <c:dPt>
            <c:idx val="3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00D-43F8-A459-4945388F9D46}"/>
              </c:ext>
            </c:extLst>
          </c:dPt>
          <c:dPt>
            <c:idx val="40"/>
            <c:invertIfNegative val="0"/>
            <c:bubble3D val="0"/>
            <c:spPr>
              <a:pattFill prst="dkDnDiag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800D-43F8-A459-4945388F9D46}"/>
              </c:ext>
            </c:extLst>
          </c:dPt>
          <c:cat>
            <c:numRef>
              <c:f>'All Data Edited by Nampa'!$A$23:$A$63</c:f>
              <c:numCache>
                <c:formatCode>General</c:formatCode>
                <c:ptCount val="4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</c:numCache>
            </c:numRef>
          </c:cat>
          <c:val>
            <c:numRef>
              <c:f>'All Data Edited by Nampa'!$P$23:$P$63</c:f>
              <c:numCache>
                <c:formatCode>General</c:formatCode>
                <c:ptCount val="41"/>
                <c:pt idx="18">
                  <c:v>0</c:v>
                </c:pt>
                <c:pt idx="19">
                  <c:v>14</c:v>
                </c:pt>
                <c:pt idx="20">
                  <c:v>287</c:v>
                </c:pt>
                <c:pt idx="21">
                  <c:v>30</c:v>
                </c:pt>
                <c:pt idx="22">
                  <c:v>29</c:v>
                </c:pt>
                <c:pt idx="23">
                  <c:v>11</c:v>
                </c:pt>
                <c:pt idx="24">
                  <c:v>94</c:v>
                </c:pt>
                <c:pt idx="25">
                  <c:v>12</c:v>
                </c:pt>
                <c:pt idx="26">
                  <c:v>11</c:v>
                </c:pt>
                <c:pt idx="27">
                  <c:v>13</c:v>
                </c:pt>
                <c:pt idx="28">
                  <c:v>696</c:v>
                </c:pt>
                <c:pt idx="29">
                  <c:v>1091</c:v>
                </c:pt>
                <c:pt idx="30">
                  <c:v>1905</c:v>
                </c:pt>
                <c:pt idx="31">
                  <c:v>1302</c:v>
                </c:pt>
                <c:pt idx="32">
                  <c:v>369</c:v>
                </c:pt>
                <c:pt idx="33">
                  <c:v>536</c:v>
                </c:pt>
                <c:pt idx="34" formatCode="#,##0">
                  <c:v>1950</c:v>
                </c:pt>
                <c:pt idx="35" formatCode="#,##0">
                  <c:v>374</c:v>
                </c:pt>
                <c:pt idx="36" formatCode="#,##0">
                  <c:v>775</c:v>
                </c:pt>
                <c:pt idx="37" formatCode="#,##0">
                  <c:v>188</c:v>
                </c:pt>
                <c:pt idx="38" formatCode="#,##0">
                  <c:v>233</c:v>
                </c:pt>
                <c:pt idx="39" formatCode="#,##0">
                  <c:v>9</c:v>
                </c:pt>
                <c:pt idx="40" formatCode="#,##0">
                  <c:v>1327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0D-43F8-A459-4945388F9D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79895936"/>
        <c:axId val="79901824"/>
      </c:barChart>
      <c:lineChart>
        <c:grouping val="standard"/>
        <c:varyColors val="0"/>
        <c:ser>
          <c:idx val="1"/>
          <c:order val="1"/>
          <c:spPr>
            <a:ln w="50800"/>
          </c:spPr>
          <c:marker>
            <c:symbol val="none"/>
          </c:marker>
          <c:val>
            <c:numRef>
              <c:f>'Sockeye at Granite'!$F$33:$F$72</c:f>
              <c:numCache>
                <c:formatCode>General</c:formatCode>
                <c:ptCount val="40"/>
                <c:pt idx="30" formatCode="#,##0">
                  <c:v>764</c:v>
                </c:pt>
                <c:pt idx="31" formatCode="#,##0">
                  <c:v>764</c:v>
                </c:pt>
                <c:pt idx="32" formatCode="#,##0">
                  <c:v>764</c:v>
                </c:pt>
                <c:pt idx="33" formatCode="#,##0">
                  <c:v>764</c:v>
                </c:pt>
                <c:pt idx="34" formatCode="#,##0">
                  <c:v>764</c:v>
                </c:pt>
                <c:pt idx="35" formatCode="#,##0">
                  <c:v>764</c:v>
                </c:pt>
                <c:pt idx="36" formatCode="#,##0">
                  <c:v>764</c:v>
                </c:pt>
                <c:pt idx="37" formatCode="#,##0">
                  <c:v>764</c:v>
                </c:pt>
                <c:pt idx="38" formatCode="#,##0">
                  <c:v>764</c:v>
                </c:pt>
                <c:pt idx="39" formatCode="#,##0">
                  <c:v>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00D-43F8-A459-4945388F9D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895936"/>
        <c:axId val="79901824"/>
      </c:lineChart>
      <c:catAx>
        <c:axId val="79895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360000"/>
          <a:lstStyle/>
          <a:p>
            <a:pPr>
              <a:defRPr/>
            </a:pPr>
            <a:endParaRPr lang="en-US"/>
          </a:p>
        </c:txPr>
        <c:crossAx val="79901824"/>
        <c:crosses val="autoZero"/>
        <c:auto val="1"/>
        <c:lblAlgn val="ctr"/>
        <c:lblOffset val="100"/>
        <c:tickLblSkip val="1"/>
        <c:noMultiLvlLbl val="0"/>
      </c:catAx>
      <c:valAx>
        <c:axId val="799018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798959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Cohort Ratios:</a:t>
            </a:r>
            <a:r>
              <a:rPr lang="en-US" baseline="0" dirty="0"/>
              <a:t> Jacks</a:t>
            </a:r>
            <a:r>
              <a:rPr lang="en-US" dirty="0"/>
              <a:t> v Adults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3878483479611795"/>
          <c:y val="0.13380629658772664"/>
          <c:w val="0.80878032420291168"/>
          <c:h val="0.6480359750253061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trendline>
            <c:trendlineType val="linear"/>
            <c:dispRSqr val="0"/>
            <c:dispEq val="0"/>
          </c:trendline>
          <c:cat>
            <c:numRef>
              <c:f>'[2019 UpriverSpringForecast Summary_120618.xlsx]SRForecast'!$A$11:$A$48</c:f>
              <c:numCache>
                <c:formatCode>0</c:formatCode>
                <c:ptCount val="38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</c:numCache>
            </c:numRef>
          </c:cat>
          <c:val>
            <c:numRef>
              <c:f>'[2019 UpriverSpringForecast Summary_120618.xlsx]SRForecast'!$G$11:$G$48</c:f>
              <c:numCache>
                <c:formatCode>0.00</c:formatCode>
                <c:ptCount val="38"/>
                <c:pt idx="0">
                  <c:v>5.8479967108914156E-2</c:v>
                </c:pt>
                <c:pt idx="1">
                  <c:v>2.5178855773246373E-2</c:v>
                </c:pt>
                <c:pt idx="2">
                  <c:v>2.4702013633116401E-2</c:v>
                </c:pt>
                <c:pt idx="3">
                  <c:v>6.0776727550702403E-2</c:v>
                </c:pt>
                <c:pt idx="4">
                  <c:v>7.9119864781669755E-2</c:v>
                </c:pt>
                <c:pt idx="5">
                  <c:v>6.3497763380285163E-2</c:v>
                </c:pt>
                <c:pt idx="6">
                  <c:v>4.8827328197558868E-2</c:v>
                </c:pt>
                <c:pt idx="7">
                  <c:v>2.9678034747781426E-2</c:v>
                </c:pt>
                <c:pt idx="8">
                  <c:v>3.6121668599766267E-2</c:v>
                </c:pt>
                <c:pt idx="9">
                  <c:v>5.9180944659268049E-2</c:v>
                </c:pt>
                <c:pt idx="10">
                  <c:v>1.5240985608363971E-2</c:v>
                </c:pt>
                <c:pt idx="11">
                  <c:v>5.4368790347093819E-2</c:v>
                </c:pt>
                <c:pt idx="12">
                  <c:v>2.0149666001529433E-2</c:v>
                </c:pt>
                <c:pt idx="13">
                  <c:v>4.0197982778181825E-2</c:v>
                </c:pt>
                <c:pt idx="14">
                  <c:v>2.1921913803045968E-2</c:v>
                </c:pt>
                <c:pt idx="15">
                  <c:v>3.0882173983333393E-2</c:v>
                </c:pt>
                <c:pt idx="16">
                  <c:v>3.1393650234420402E-2</c:v>
                </c:pt>
                <c:pt idx="17">
                  <c:v>7.6697792016965074E-3</c:v>
                </c:pt>
                <c:pt idx="18">
                  <c:v>3.1626500448648946E-2</c:v>
                </c:pt>
                <c:pt idx="19">
                  <c:v>6.3166905056354597E-2</c:v>
                </c:pt>
                <c:pt idx="20">
                  <c:v>5.3611509876951964E-2</c:v>
                </c:pt>
                <c:pt idx="21">
                  <c:v>4.0049703954227904E-2</c:v>
                </c:pt>
                <c:pt idx="22">
                  <c:v>3.1370070542759414E-2</c:v>
                </c:pt>
                <c:pt idx="23">
                  <c:v>9.6848770675531062E-2</c:v>
                </c:pt>
                <c:pt idx="24">
                  <c:v>0.13603953862812765</c:v>
                </c:pt>
                <c:pt idx="25">
                  <c:v>4.3822049166888956E-2</c:v>
                </c:pt>
                <c:pt idx="26">
                  <c:v>3.5862621159609032E-2</c:v>
                </c:pt>
                <c:pt idx="27">
                  <c:v>0.12237314845679285</c:v>
                </c:pt>
                <c:pt idx="28">
                  <c:v>0.17723191276226904</c:v>
                </c:pt>
                <c:pt idx="29">
                  <c:v>0.28506162554424608</c:v>
                </c:pt>
                <c:pt idx="30">
                  <c:v>9.4352740808397853E-2</c:v>
                </c:pt>
                <c:pt idx="31">
                  <c:v>0.33506095084959459</c:v>
                </c:pt>
                <c:pt idx="32">
                  <c:v>7.6039112279644439E-2</c:v>
                </c:pt>
                <c:pt idx="33">
                  <c:v>0.19962522337235455</c:v>
                </c:pt>
                <c:pt idx="34">
                  <c:v>0.12698958106154348</c:v>
                </c:pt>
                <c:pt idx="35">
                  <c:v>0.11389161938125669</c:v>
                </c:pt>
                <c:pt idx="36">
                  <c:v>0.12718066582998294</c:v>
                </c:pt>
                <c:pt idx="37">
                  <c:v>0.17827563663491117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2B-4183-8114-B636772474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overlap val="88"/>
        <c:axId val="106234240"/>
        <c:axId val="106235776"/>
      </c:barChart>
      <c:catAx>
        <c:axId val="10623424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6235776"/>
        <c:crosses val="autoZero"/>
        <c:auto val="1"/>
        <c:lblAlgn val="ctr"/>
        <c:lblOffset val="100"/>
        <c:noMultiLvlLbl val="0"/>
      </c:catAx>
      <c:valAx>
        <c:axId val="106235776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% of Jacks</a:t>
                </a:r>
                <a:r>
                  <a:rPr lang="en-US" baseline="0" dirty="0" smtClean="0"/>
                  <a:t> in Cohort</a:t>
                </a:r>
                <a:endParaRPr lang="en-US" dirty="0"/>
              </a:p>
            </c:rich>
          </c:tx>
          <c:layout/>
          <c:overlay val="0"/>
        </c:title>
        <c:numFmt formatCode="0%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6234240"/>
        <c:crosses val="autoZero"/>
        <c:crossBetween val="between"/>
      </c:valAx>
    </c:plotArea>
    <c:plotVisOnly val="1"/>
    <c:dispBlanksAs val="gap"/>
    <c:showDLblsOverMax val="0"/>
  </c:chart>
  <c:spPr>
    <a:solidFill>
      <a:sysClr val="window" lastClr="FFFFFF"/>
    </a:solidFill>
    <a:ln w="50800">
      <a:solidFill>
        <a:srgbClr val="000000"/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1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1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52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23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41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8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03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3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34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926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5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56332-25ED-4857-8951-95C8AB8F3DE6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9EBF-4441-4AC1-817C-D43BFDA1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2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5.wdp"/><Relationship Id="rId7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5.wdp"/><Relationship Id="rId7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hyperlink" Target="https://www.researchgate.net/" TargetMode="Externa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08" y="413570"/>
            <a:ext cx="5582486" cy="3594754"/>
          </a:xfr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en-US" sz="3600" b="1" dirty="0" smtClean="0"/>
              <a:t>Salmon and Steelhead </a:t>
            </a:r>
            <a:br>
              <a:rPr lang="en-US" sz="3600" b="1" dirty="0" smtClean="0"/>
            </a:br>
            <a:r>
              <a:rPr lang="en-US" sz="3600" b="1" dirty="0" smtClean="0"/>
              <a:t>Run </a:t>
            </a:r>
            <a:r>
              <a:rPr lang="en-US" sz="3600" b="1" dirty="0" smtClean="0"/>
              <a:t>Forecasts </a:t>
            </a:r>
            <a:r>
              <a:rPr lang="en-US" sz="3600" b="1" dirty="0" smtClean="0"/>
              <a:t>for 2020</a:t>
            </a:r>
            <a:br>
              <a:rPr lang="en-US" sz="3600" b="1" dirty="0" smtClean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2000" b="1" dirty="0" smtClean="0"/>
              <a:t>Chris Sullivan</a:t>
            </a:r>
            <a:br>
              <a:rPr lang="en-US" sz="2000" b="1" dirty="0" smtClean="0"/>
            </a:br>
            <a:r>
              <a:rPr lang="en-US" sz="2000" b="1" dirty="0" smtClean="0"/>
              <a:t>Anadromous Fisheries Program Coordinator</a:t>
            </a:r>
            <a:br>
              <a:rPr lang="en-US" sz="2000" b="1" dirty="0" smtClean="0"/>
            </a:br>
            <a:r>
              <a:rPr lang="en-US" sz="2000" b="1" dirty="0" smtClean="0"/>
              <a:t>Idaho Department of Fish and Game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703" y="413569"/>
            <a:ext cx="2696066" cy="35947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08" y="4155255"/>
            <a:ext cx="8457661" cy="25270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Image result for idfg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0" b="94118" l="8500" r="91500">
                        <a14:foregroundMark x1="8500" y1="27294" x2="8500" y2="27294"/>
                        <a14:foregroundMark x1="31500" y1="8000" x2="31500" y2="8000"/>
                        <a14:foregroundMark x1="32250" y1="16000" x2="32250" y2="16000"/>
                        <a14:foregroundMark x1="51500" y1="4235" x2="51500" y2="4235"/>
                        <a14:foregroundMark x1="91500" y1="27294" x2="91500" y2="27294"/>
                        <a14:foregroundMark x1="49750" y1="94118" x2="49750" y2="94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40" y="2518913"/>
            <a:ext cx="1009554" cy="107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24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94" y="0"/>
            <a:ext cx="7886700" cy="1325563"/>
          </a:xfrm>
        </p:spPr>
        <p:txBody>
          <a:bodyPr/>
          <a:lstStyle/>
          <a:p>
            <a:r>
              <a:rPr lang="en-US" dirty="0" smtClean="0"/>
              <a:t>Why do we make forecasts?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1504442"/>
            <a:ext cx="4663441" cy="2373561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123494" y="3844794"/>
            <a:ext cx="194796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Photo credit: </a:t>
            </a:r>
            <a:r>
              <a:rPr lang="en-US" sz="1050" dirty="0" smtClean="0">
                <a:solidFill>
                  <a:schemeClr val="bg1"/>
                </a:solidFill>
              </a:rPr>
              <a:t>thecolumbian.com</a:t>
            </a:r>
            <a:endParaRPr lang="en-US" sz="10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544" y="3525482"/>
            <a:ext cx="4119423" cy="3089567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4674158" y="6604084"/>
            <a:ext cx="141737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Photo credit: </a:t>
            </a:r>
            <a:r>
              <a:rPr lang="en-US" sz="1050" dirty="0" smtClean="0">
                <a:solidFill>
                  <a:schemeClr val="bg1"/>
                </a:solidFill>
              </a:rPr>
              <a:t>critfc.org</a:t>
            </a:r>
            <a:endParaRPr lang="en-US" sz="1050" dirty="0"/>
          </a:p>
        </p:txBody>
      </p:sp>
      <p:sp>
        <p:nvSpPr>
          <p:cNvPr id="4" name="TextBox 3"/>
          <p:cNvSpPr txBox="1"/>
          <p:nvPr/>
        </p:nvSpPr>
        <p:spPr>
          <a:xfrm>
            <a:off x="5068062" y="1504442"/>
            <a:ext cx="3456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Forecasts set the stage for fishery planning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467881"/>
            <a:ext cx="4892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 v. OR Management Agreement</a:t>
            </a:r>
          </a:p>
          <a:p>
            <a:r>
              <a:rPr lang="en-US" sz="2400" dirty="0" smtClean="0"/>
              <a:t>-Harvest rates in Columbia River</a:t>
            </a:r>
          </a:p>
          <a:p>
            <a:r>
              <a:rPr lang="en-US" sz="2400" dirty="0" smtClean="0"/>
              <a:t>-Allowable impacts to listed species</a:t>
            </a:r>
          </a:p>
          <a:p>
            <a:r>
              <a:rPr lang="en-US" sz="2400" dirty="0" smtClean="0"/>
              <a:t>-Informs on-the-ground management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673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 Map of U.S. Dams on the Columbia and Snake Rivers. Solid dots and open circles signify dams with a full production SFO or an SFO under development, respectively. (Modified from a map obtained at //www.nwcouncil.org/.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68" y="545052"/>
            <a:ext cx="8873281" cy="55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/>
          <p:cNvSpPr/>
          <p:nvPr/>
        </p:nvSpPr>
        <p:spPr>
          <a:xfrm>
            <a:off x="431313" y="3372928"/>
            <a:ext cx="1742536" cy="888723"/>
          </a:xfrm>
          <a:custGeom>
            <a:avLst/>
            <a:gdLst>
              <a:gd name="connsiteX0" fmla="*/ 0 w 1742536"/>
              <a:gd name="connsiteY0" fmla="*/ 34506 h 888723"/>
              <a:gd name="connsiteX1" fmla="*/ 120770 w 1742536"/>
              <a:gd name="connsiteY1" fmla="*/ 25880 h 888723"/>
              <a:gd name="connsiteX2" fmla="*/ 172529 w 1742536"/>
              <a:gd name="connsiteY2" fmla="*/ 8627 h 888723"/>
              <a:gd name="connsiteX3" fmla="*/ 198408 w 1742536"/>
              <a:gd name="connsiteY3" fmla="*/ 0 h 888723"/>
              <a:gd name="connsiteX4" fmla="*/ 379563 w 1742536"/>
              <a:gd name="connsiteY4" fmla="*/ 8627 h 888723"/>
              <a:gd name="connsiteX5" fmla="*/ 396815 w 1742536"/>
              <a:gd name="connsiteY5" fmla="*/ 34506 h 888723"/>
              <a:gd name="connsiteX6" fmla="*/ 405442 w 1742536"/>
              <a:gd name="connsiteY6" fmla="*/ 86264 h 888723"/>
              <a:gd name="connsiteX7" fmla="*/ 457200 w 1742536"/>
              <a:gd name="connsiteY7" fmla="*/ 120770 h 888723"/>
              <a:gd name="connsiteX8" fmla="*/ 569344 w 1742536"/>
              <a:gd name="connsiteY8" fmla="*/ 112144 h 888723"/>
              <a:gd name="connsiteX9" fmla="*/ 621102 w 1742536"/>
              <a:gd name="connsiteY9" fmla="*/ 94891 h 888723"/>
              <a:gd name="connsiteX10" fmla="*/ 733246 w 1742536"/>
              <a:gd name="connsiteY10" fmla="*/ 103517 h 888723"/>
              <a:gd name="connsiteX11" fmla="*/ 767751 w 1742536"/>
              <a:gd name="connsiteY11" fmla="*/ 155276 h 888723"/>
              <a:gd name="connsiteX12" fmla="*/ 793630 w 1742536"/>
              <a:gd name="connsiteY12" fmla="*/ 172529 h 888723"/>
              <a:gd name="connsiteX13" fmla="*/ 862642 w 1742536"/>
              <a:gd name="connsiteY13" fmla="*/ 250166 h 888723"/>
              <a:gd name="connsiteX14" fmla="*/ 888521 w 1742536"/>
              <a:gd name="connsiteY14" fmla="*/ 301925 h 888723"/>
              <a:gd name="connsiteX15" fmla="*/ 905774 w 1742536"/>
              <a:gd name="connsiteY15" fmla="*/ 362310 h 888723"/>
              <a:gd name="connsiteX16" fmla="*/ 923027 w 1742536"/>
              <a:gd name="connsiteY16" fmla="*/ 465827 h 888723"/>
              <a:gd name="connsiteX17" fmla="*/ 931653 w 1742536"/>
              <a:gd name="connsiteY17" fmla="*/ 715993 h 888723"/>
              <a:gd name="connsiteX18" fmla="*/ 1009291 w 1742536"/>
              <a:gd name="connsiteY18" fmla="*/ 759125 h 888723"/>
              <a:gd name="connsiteX19" fmla="*/ 1035170 w 1742536"/>
              <a:gd name="connsiteY19" fmla="*/ 767751 h 888723"/>
              <a:gd name="connsiteX20" fmla="*/ 1086929 w 1742536"/>
              <a:gd name="connsiteY20" fmla="*/ 802257 h 888723"/>
              <a:gd name="connsiteX21" fmla="*/ 1112808 w 1742536"/>
              <a:gd name="connsiteY21" fmla="*/ 819510 h 888723"/>
              <a:gd name="connsiteX22" fmla="*/ 1138687 w 1742536"/>
              <a:gd name="connsiteY22" fmla="*/ 828136 h 888723"/>
              <a:gd name="connsiteX23" fmla="*/ 1164566 w 1742536"/>
              <a:gd name="connsiteY23" fmla="*/ 845389 h 888723"/>
              <a:gd name="connsiteX24" fmla="*/ 1276710 w 1742536"/>
              <a:gd name="connsiteY24" fmla="*/ 871268 h 888723"/>
              <a:gd name="connsiteX25" fmla="*/ 1388853 w 1742536"/>
              <a:gd name="connsiteY25" fmla="*/ 879895 h 888723"/>
              <a:gd name="connsiteX26" fmla="*/ 1440612 w 1742536"/>
              <a:gd name="connsiteY26" fmla="*/ 836763 h 888723"/>
              <a:gd name="connsiteX27" fmla="*/ 1466491 w 1742536"/>
              <a:gd name="connsiteY27" fmla="*/ 828136 h 888723"/>
              <a:gd name="connsiteX28" fmla="*/ 1570008 w 1742536"/>
              <a:gd name="connsiteY28" fmla="*/ 810883 h 888723"/>
              <a:gd name="connsiteX29" fmla="*/ 1621766 w 1742536"/>
              <a:gd name="connsiteY29" fmla="*/ 793630 h 888723"/>
              <a:gd name="connsiteX30" fmla="*/ 1673525 w 1742536"/>
              <a:gd name="connsiteY30" fmla="*/ 759125 h 888723"/>
              <a:gd name="connsiteX31" fmla="*/ 1725283 w 1742536"/>
              <a:gd name="connsiteY31" fmla="*/ 733246 h 888723"/>
              <a:gd name="connsiteX32" fmla="*/ 1742536 w 1742536"/>
              <a:gd name="connsiteY32" fmla="*/ 733246 h 888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742536" h="888723">
                <a:moveTo>
                  <a:pt x="0" y="34506"/>
                </a:moveTo>
                <a:cubicBezTo>
                  <a:pt x="40257" y="31631"/>
                  <a:pt x="80857" y="31867"/>
                  <a:pt x="120770" y="25880"/>
                </a:cubicBezTo>
                <a:cubicBezTo>
                  <a:pt x="138755" y="23182"/>
                  <a:pt x="155276" y="14378"/>
                  <a:pt x="172529" y="8627"/>
                </a:cubicBezTo>
                <a:lnTo>
                  <a:pt x="198408" y="0"/>
                </a:lnTo>
                <a:cubicBezTo>
                  <a:pt x="258793" y="2876"/>
                  <a:pt x="320004" y="-1731"/>
                  <a:pt x="379563" y="8627"/>
                </a:cubicBezTo>
                <a:cubicBezTo>
                  <a:pt x="389777" y="10403"/>
                  <a:pt x="393537" y="24671"/>
                  <a:pt x="396815" y="34506"/>
                </a:cubicBezTo>
                <a:cubicBezTo>
                  <a:pt x="402346" y="51099"/>
                  <a:pt x="398338" y="70281"/>
                  <a:pt x="405442" y="86264"/>
                </a:cubicBezTo>
                <a:cubicBezTo>
                  <a:pt x="416681" y="111551"/>
                  <a:pt x="435452" y="113521"/>
                  <a:pt x="457200" y="120770"/>
                </a:cubicBezTo>
                <a:cubicBezTo>
                  <a:pt x="494581" y="117895"/>
                  <a:pt x="532311" y="117991"/>
                  <a:pt x="569344" y="112144"/>
                </a:cubicBezTo>
                <a:cubicBezTo>
                  <a:pt x="587307" y="109308"/>
                  <a:pt x="621102" y="94891"/>
                  <a:pt x="621102" y="94891"/>
                </a:cubicBezTo>
                <a:cubicBezTo>
                  <a:pt x="658483" y="97766"/>
                  <a:pt x="696874" y="94424"/>
                  <a:pt x="733246" y="103517"/>
                </a:cubicBezTo>
                <a:cubicBezTo>
                  <a:pt x="770634" y="112864"/>
                  <a:pt x="751481" y="134938"/>
                  <a:pt x="767751" y="155276"/>
                </a:cubicBezTo>
                <a:cubicBezTo>
                  <a:pt x="774228" y="163372"/>
                  <a:pt x="785881" y="165641"/>
                  <a:pt x="793630" y="172529"/>
                </a:cubicBezTo>
                <a:cubicBezTo>
                  <a:pt x="841977" y="215504"/>
                  <a:pt x="836419" y="210833"/>
                  <a:pt x="862642" y="250166"/>
                </a:cubicBezTo>
                <a:cubicBezTo>
                  <a:pt x="884323" y="315213"/>
                  <a:pt x="855077" y="235038"/>
                  <a:pt x="888521" y="301925"/>
                </a:cubicBezTo>
                <a:cubicBezTo>
                  <a:pt x="894283" y="313449"/>
                  <a:pt x="903564" y="352365"/>
                  <a:pt x="905774" y="362310"/>
                </a:cubicBezTo>
                <a:cubicBezTo>
                  <a:pt x="915863" y="407710"/>
                  <a:pt x="915827" y="415431"/>
                  <a:pt x="923027" y="465827"/>
                </a:cubicBezTo>
                <a:cubicBezTo>
                  <a:pt x="925902" y="549216"/>
                  <a:pt x="921304" y="633199"/>
                  <a:pt x="931653" y="715993"/>
                </a:cubicBezTo>
                <a:cubicBezTo>
                  <a:pt x="935022" y="742942"/>
                  <a:pt x="998686" y="755590"/>
                  <a:pt x="1009291" y="759125"/>
                </a:cubicBezTo>
                <a:lnTo>
                  <a:pt x="1035170" y="767751"/>
                </a:lnTo>
                <a:lnTo>
                  <a:pt x="1086929" y="802257"/>
                </a:lnTo>
                <a:cubicBezTo>
                  <a:pt x="1095555" y="808008"/>
                  <a:pt x="1102972" y="816232"/>
                  <a:pt x="1112808" y="819510"/>
                </a:cubicBezTo>
                <a:lnTo>
                  <a:pt x="1138687" y="828136"/>
                </a:lnTo>
                <a:cubicBezTo>
                  <a:pt x="1147313" y="833887"/>
                  <a:pt x="1155092" y="841178"/>
                  <a:pt x="1164566" y="845389"/>
                </a:cubicBezTo>
                <a:cubicBezTo>
                  <a:pt x="1209439" y="865333"/>
                  <a:pt x="1227586" y="864251"/>
                  <a:pt x="1276710" y="871268"/>
                </a:cubicBezTo>
                <a:cubicBezTo>
                  <a:pt x="1347757" y="894951"/>
                  <a:pt x="1310465" y="891093"/>
                  <a:pt x="1388853" y="879895"/>
                </a:cubicBezTo>
                <a:cubicBezTo>
                  <a:pt x="1407935" y="860812"/>
                  <a:pt x="1416587" y="848775"/>
                  <a:pt x="1440612" y="836763"/>
                </a:cubicBezTo>
                <a:cubicBezTo>
                  <a:pt x="1448745" y="832697"/>
                  <a:pt x="1457748" y="830634"/>
                  <a:pt x="1466491" y="828136"/>
                </a:cubicBezTo>
                <a:cubicBezTo>
                  <a:pt x="1510815" y="815472"/>
                  <a:pt x="1514012" y="817883"/>
                  <a:pt x="1570008" y="810883"/>
                </a:cubicBezTo>
                <a:cubicBezTo>
                  <a:pt x="1587261" y="805132"/>
                  <a:pt x="1608906" y="806489"/>
                  <a:pt x="1621766" y="793630"/>
                </a:cubicBezTo>
                <a:cubicBezTo>
                  <a:pt x="1654076" y="761321"/>
                  <a:pt x="1636072" y="771609"/>
                  <a:pt x="1673525" y="759125"/>
                </a:cubicBezTo>
                <a:cubicBezTo>
                  <a:pt x="1695336" y="744584"/>
                  <a:pt x="1699772" y="738348"/>
                  <a:pt x="1725283" y="733246"/>
                </a:cubicBezTo>
                <a:cubicBezTo>
                  <a:pt x="1730922" y="732118"/>
                  <a:pt x="1736785" y="733246"/>
                  <a:pt x="1742536" y="733246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2908" y="5077445"/>
            <a:ext cx="2066198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Columbia River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</a:t>
            </a:r>
            <a:r>
              <a:rPr lang="en-US" dirty="0" smtClean="0">
                <a:solidFill>
                  <a:schemeClr val="bg1"/>
                </a:solidFill>
              </a:rPr>
              <a:t>n-treaty </a:t>
            </a:r>
            <a:r>
              <a:rPr lang="en-US" dirty="0" smtClean="0">
                <a:solidFill>
                  <a:schemeClr val="bg1"/>
                </a:solidFill>
              </a:rPr>
              <a:t>Fisheries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(146 river miles)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31313" y="3509963"/>
            <a:ext cx="0" cy="153171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173849" y="4268173"/>
            <a:ext cx="2876" cy="7735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3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 Map of U.S. Dams on the Columbia and Snake Rivers. Solid dots and open circles signify dams with a full production SFO or an SFO under development, respectively. (Modified from a map obtained at //www.nwcouncil.org/.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68" y="545052"/>
            <a:ext cx="8873281" cy="55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/>
          <p:cNvSpPr/>
          <p:nvPr/>
        </p:nvSpPr>
        <p:spPr>
          <a:xfrm>
            <a:off x="431313" y="3372928"/>
            <a:ext cx="1742536" cy="888723"/>
          </a:xfrm>
          <a:custGeom>
            <a:avLst/>
            <a:gdLst>
              <a:gd name="connsiteX0" fmla="*/ 0 w 1742536"/>
              <a:gd name="connsiteY0" fmla="*/ 34506 h 888723"/>
              <a:gd name="connsiteX1" fmla="*/ 120770 w 1742536"/>
              <a:gd name="connsiteY1" fmla="*/ 25880 h 888723"/>
              <a:gd name="connsiteX2" fmla="*/ 172529 w 1742536"/>
              <a:gd name="connsiteY2" fmla="*/ 8627 h 888723"/>
              <a:gd name="connsiteX3" fmla="*/ 198408 w 1742536"/>
              <a:gd name="connsiteY3" fmla="*/ 0 h 888723"/>
              <a:gd name="connsiteX4" fmla="*/ 379563 w 1742536"/>
              <a:gd name="connsiteY4" fmla="*/ 8627 h 888723"/>
              <a:gd name="connsiteX5" fmla="*/ 396815 w 1742536"/>
              <a:gd name="connsiteY5" fmla="*/ 34506 h 888723"/>
              <a:gd name="connsiteX6" fmla="*/ 405442 w 1742536"/>
              <a:gd name="connsiteY6" fmla="*/ 86264 h 888723"/>
              <a:gd name="connsiteX7" fmla="*/ 457200 w 1742536"/>
              <a:gd name="connsiteY7" fmla="*/ 120770 h 888723"/>
              <a:gd name="connsiteX8" fmla="*/ 569344 w 1742536"/>
              <a:gd name="connsiteY8" fmla="*/ 112144 h 888723"/>
              <a:gd name="connsiteX9" fmla="*/ 621102 w 1742536"/>
              <a:gd name="connsiteY9" fmla="*/ 94891 h 888723"/>
              <a:gd name="connsiteX10" fmla="*/ 733246 w 1742536"/>
              <a:gd name="connsiteY10" fmla="*/ 103517 h 888723"/>
              <a:gd name="connsiteX11" fmla="*/ 767751 w 1742536"/>
              <a:gd name="connsiteY11" fmla="*/ 155276 h 888723"/>
              <a:gd name="connsiteX12" fmla="*/ 793630 w 1742536"/>
              <a:gd name="connsiteY12" fmla="*/ 172529 h 888723"/>
              <a:gd name="connsiteX13" fmla="*/ 862642 w 1742536"/>
              <a:gd name="connsiteY13" fmla="*/ 250166 h 888723"/>
              <a:gd name="connsiteX14" fmla="*/ 888521 w 1742536"/>
              <a:gd name="connsiteY14" fmla="*/ 301925 h 888723"/>
              <a:gd name="connsiteX15" fmla="*/ 905774 w 1742536"/>
              <a:gd name="connsiteY15" fmla="*/ 362310 h 888723"/>
              <a:gd name="connsiteX16" fmla="*/ 923027 w 1742536"/>
              <a:gd name="connsiteY16" fmla="*/ 465827 h 888723"/>
              <a:gd name="connsiteX17" fmla="*/ 931653 w 1742536"/>
              <a:gd name="connsiteY17" fmla="*/ 715993 h 888723"/>
              <a:gd name="connsiteX18" fmla="*/ 1009291 w 1742536"/>
              <a:gd name="connsiteY18" fmla="*/ 759125 h 888723"/>
              <a:gd name="connsiteX19" fmla="*/ 1035170 w 1742536"/>
              <a:gd name="connsiteY19" fmla="*/ 767751 h 888723"/>
              <a:gd name="connsiteX20" fmla="*/ 1086929 w 1742536"/>
              <a:gd name="connsiteY20" fmla="*/ 802257 h 888723"/>
              <a:gd name="connsiteX21" fmla="*/ 1112808 w 1742536"/>
              <a:gd name="connsiteY21" fmla="*/ 819510 h 888723"/>
              <a:gd name="connsiteX22" fmla="*/ 1138687 w 1742536"/>
              <a:gd name="connsiteY22" fmla="*/ 828136 h 888723"/>
              <a:gd name="connsiteX23" fmla="*/ 1164566 w 1742536"/>
              <a:gd name="connsiteY23" fmla="*/ 845389 h 888723"/>
              <a:gd name="connsiteX24" fmla="*/ 1276710 w 1742536"/>
              <a:gd name="connsiteY24" fmla="*/ 871268 h 888723"/>
              <a:gd name="connsiteX25" fmla="*/ 1388853 w 1742536"/>
              <a:gd name="connsiteY25" fmla="*/ 879895 h 888723"/>
              <a:gd name="connsiteX26" fmla="*/ 1440612 w 1742536"/>
              <a:gd name="connsiteY26" fmla="*/ 836763 h 888723"/>
              <a:gd name="connsiteX27" fmla="*/ 1466491 w 1742536"/>
              <a:gd name="connsiteY27" fmla="*/ 828136 h 888723"/>
              <a:gd name="connsiteX28" fmla="*/ 1570008 w 1742536"/>
              <a:gd name="connsiteY28" fmla="*/ 810883 h 888723"/>
              <a:gd name="connsiteX29" fmla="*/ 1621766 w 1742536"/>
              <a:gd name="connsiteY29" fmla="*/ 793630 h 888723"/>
              <a:gd name="connsiteX30" fmla="*/ 1673525 w 1742536"/>
              <a:gd name="connsiteY30" fmla="*/ 759125 h 888723"/>
              <a:gd name="connsiteX31" fmla="*/ 1725283 w 1742536"/>
              <a:gd name="connsiteY31" fmla="*/ 733246 h 888723"/>
              <a:gd name="connsiteX32" fmla="*/ 1742536 w 1742536"/>
              <a:gd name="connsiteY32" fmla="*/ 733246 h 888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742536" h="888723">
                <a:moveTo>
                  <a:pt x="0" y="34506"/>
                </a:moveTo>
                <a:cubicBezTo>
                  <a:pt x="40257" y="31631"/>
                  <a:pt x="80857" y="31867"/>
                  <a:pt x="120770" y="25880"/>
                </a:cubicBezTo>
                <a:cubicBezTo>
                  <a:pt x="138755" y="23182"/>
                  <a:pt x="155276" y="14378"/>
                  <a:pt x="172529" y="8627"/>
                </a:cubicBezTo>
                <a:lnTo>
                  <a:pt x="198408" y="0"/>
                </a:lnTo>
                <a:cubicBezTo>
                  <a:pt x="258793" y="2876"/>
                  <a:pt x="320004" y="-1731"/>
                  <a:pt x="379563" y="8627"/>
                </a:cubicBezTo>
                <a:cubicBezTo>
                  <a:pt x="389777" y="10403"/>
                  <a:pt x="393537" y="24671"/>
                  <a:pt x="396815" y="34506"/>
                </a:cubicBezTo>
                <a:cubicBezTo>
                  <a:pt x="402346" y="51099"/>
                  <a:pt x="398338" y="70281"/>
                  <a:pt x="405442" y="86264"/>
                </a:cubicBezTo>
                <a:cubicBezTo>
                  <a:pt x="416681" y="111551"/>
                  <a:pt x="435452" y="113521"/>
                  <a:pt x="457200" y="120770"/>
                </a:cubicBezTo>
                <a:cubicBezTo>
                  <a:pt x="494581" y="117895"/>
                  <a:pt x="532311" y="117991"/>
                  <a:pt x="569344" y="112144"/>
                </a:cubicBezTo>
                <a:cubicBezTo>
                  <a:pt x="587307" y="109308"/>
                  <a:pt x="621102" y="94891"/>
                  <a:pt x="621102" y="94891"/>
                </a:cubicBezTo>
                <a:cubicBezTo>
                  <a:pt x="658483" y="97766"/>
                  <a:pt x="696874" y="94424"/>
                  <a:pt x="733246" y="103517"/>
                </a:cubicBezTo>
                <a:cubicBezTo>
                  <a:pt x="770634" y="112864"/>
                  <a:pt x="751481" y="134938"/>
                  <a:pt x="767751" y="155276"/>
                </a:cubicBezTo>
                <a:cubicBezTo>
                  <a:pt x="774228" y="163372"/>
                  <a:pt x="785881" y="165641"/>
                  <a:pt x="793630" y="172529"/>
                </a:cubicBezTo>
                <a:cubicBezTo>
                  <a:pt x="841977" y="215504"/>
                  <a:pt x="836419" y="210833"/>
                  <a:pt x="862642" y="250166"/>
                </a:cubicBezTo>
                <a:cubicBezTo>
                  <a:pt x="884323" y="315213"/>
                  <a:pt x="855077" y="235038"/>
                  <a:pt x="888521" y="301925"/>
                </a:cubicBezTo>
                <a:cubicBezTo>
                  <a:pt x="894283" y="313449"/>
                  <a:pt x="903564" y="352365"/>
                  <a:pt x="905774" y="362310"/>
                </a:cubicBezTo>
                <a:cubicBezTo>
                  <a:pt x="915863" y="407710"/>
                  <a:pt x="915827" y="415431"/>
                  <a:pt x="923027" y="465827"/>
                </a:cubicBezTo>
                <a:cubicBezTo>
                  <a:pt x="925902" y="549216"/>
                  <a:pt x="921304" y="633199"/>
                  <a:pt x="931653" y="715993"/>
                </a:cubicBezTo>
                <a:cubicBezTo>
                  <a:pt x="935022" y="742942"/>
                  <a:pt x="998686" y="755590"/>
                  <a:pt x="1009291" y="759125"/>
                </a:cubicBezTo>
                <a:lnTo>
                  <a:pt x="1035170" y="767751"/>
                </a:lnTo>
                <a:lnTo>
                  <a:pt x="1086929" y="802257"/>
                </a:lnTo>
                <a:cubicBezTo>
                  <a:pt x="1095555" y="808008"/>
                  <a:pt x="1102972" y="816232"/>
                  <a:pt x="1112808" y="819510"/>
                </a:cubicBezTo>
                <a:lnTo>
                  <a:pt x="1138687" y="828136"/>
                </a:lnTo>
                <a:cubicBezTo>
                  <a:pt x="1147313" y="833887"/>
                  <a:pt x="1155092" y="841178"/>
                  <a:pt x="1164566" y="845389"/>
                </a:cubicBezTo>
                <a:cubicBezTo>
                  <a:pt x="1209439" y="865333"/>
                  <a:pt x="1227586" y="864251"/>
                  <a:pt x="1276710" y="871268"/>
                </a:cubicBezTo>
                <a:cubicBezTo>
                  <a:pt x="1347757" y="894951"/>
                  <a:pt x="1310465" y="891093"/>
                  <a:pt x="1388853" y="879895"/>
                </a:cubicBezTo>
                <a:cubicBezTo>
                  <a:pt x="1407935" y="860812"/>
                  <a:pt x="1416587" y="848775"/>
                  <a:pt x="1440612" y="836763"/>
                </a:cubicBezTo>
                <a:cubicBezTo>
                  <a:pt x="1448745" y="832697"/>
                  <a:pt x="1457748" y="830634"/>
                  <a:pt x="1466491" y="828136"/>
                </a:cubicBezTo>
                <a:cubicBezTo>
                  <a:pt x="1510815" y="815472"/>
                  <a:pt x="1514012" y="817883"/>
                  <a:pt x="1570008" y="810883"/>
                </a:cubicBezTo>
                <a:cubicBezTo>
                  <a:pt x="1587261" y="805132"/>
                  <a:pt x="1608906" y="806489"/>
                  <a:pt x="1621766" y="793630"/>
                </a:cubicBezTo>
                <a:cubicBezTo>
                  <a:pt x="1654076" y="761321"/>
                  <a:pt x="1636072" y="771609"/>
                  <a:pt x="1673525" y="759125"/>
                </a:cubicBezTo>
                <a:cubicBezTo>
                  <a:pt x="1695336" y="744584"/>
                  <a:pt x="1699772" y="738348"/>
                  <a:pt x="1725283" y="733246"/>
                </a:cubicBezTo>
                <a:cubicBezTo>
                  <a:pt x="1730922" y="732118"/>
                  <a:pt x="1736785" y="733246"/>
                  <a:pt x="1742536" y="733246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31313" y="3509963"/>
            <a:ext cx="0" cy="153171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173849" y="4268173"/>
            <a:ext cx="2876" cy="7735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1639012" y="3509963"/>
            <a:ext cx="1199072" cy="49170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93254" y="5077445"/>
            <a:ext cx="2066370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Columbia River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</a:t>
            </a:r>
            <a:r>
              <a:rPr lang="en-US" dirty="0" smtClean="0">
                <a:solidFill>
                  <a:schemeClr val="bg1"/>
                </a:solidFill>
              </a:rPr>
              <a:t>n-treaty </a:t>
            </a:r>
            <a:r>
              <a:rPr lang="en-US" dirty="0" smtClean="0">
                <a:solidFill>
                  <a:schemeClr val="bg1"/>
                </a:solidFill>
              </a:rPr>
              <a:t>Fisheries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(146 river miles)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7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 Map of U.S. Dams on the Columbia and Snake Rivers. Solid dots and open circles signify dams with a full production SFO or an SFO under development, respectively. (Modified from a map obtained at //www.nwcouncil.org/.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69" y="545052"/>
            <a:ext cx="8873281" cy="55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05435" y="3509963"/>
            <a:ext cx="0" cy="153171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147971" y="4268173"/>
            <a:ext cx="2876" cy="7735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312582" y="5073134"/>
            <a:ext cx="1983368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Tribal </a:t>
            </a:r>
            <a:r>
              <a:rPr lang="en-US" dirty="0" smtClean="0">
                <a:solidFill>
                  <a:schemeClr val="bg1"/>
                </a:solidFill>
              </a:rPr>
              <a:t>ceremonial</a:t>
            </a:r>
            <a:r>
              <a:rPr lang="en-US" dirty="0" smtClean="0">
                <a:solidFill>
                  <a:schemeClr val="bg1"/>
                </a:solidFill>
              </a:rPr>
              <a:t>, subsistence, and commercial fishery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2312582" y="4258506"/>
            <a:ext cx="2876" cy="7735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203934" y="4443172"/>
            <a:ext cx="5758" cy="58883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286001" y="3942272"/>
            <a:ext cx="1966823" cy="327803"/>
          </a:xfrm>
          <a:custGeom>
            <a:avLst/>
            <a:gdLst>
              <a:gd name="connsiteX0" fmla="*/ 0 w 1966823"/>
              <a:gd name="connsiteY0" fmla="*/ 172528 h 327803"/>
              <a:gd name="connsiteX1" fmla="*/ 60385 w 1966823"/>
              <a:gd name="connsiteY1" fmla="*/ 163902 h 327803"/>
              <a:gd name="connsiteX2" fmla="*/ 189781 w 1966823"/>
              <a:gd name="connsiteY2" fmla="*/ 181154 h 327803"/>
              <a:gd name="connsiteX3" fmla="*/ 267419 w 1966823"/>
              <a:gd name="connsiteY3" fmla="*/ 207034 h 327803"/>
              <a:gd name="connsiteX4" fmla="*/ 293298 w 1966823"/>
              <a:gd name="connsiteY4" fmla="*/ 224286 h 327803"/>
              <a:gd name="connsiteX5" fmla="*/ 319178 w 1966823"/>
              <a:gd name="connsiteY5" fmla="*/ 232913 h 327803"/>
              <a:gd name="connsiteX6" fmla="*/ 336430 w 1966823"/>
              <a:gd name="connsiteY6" fmla="*/ 258792 h 327803"/>
              <a:gd name="connsiteX7" fmla="*/ 362310 w 1966823"/>
              <a:gd name="connsiteY7" fmla="*/ 276045 h 327803"/>
              <a:gd name="connsiteX8" fmla="*/ 396815 w 1966823"/>
              <a:gd name="connsiteY8" fmla="*/ 327803 h 327803"/>
              <a:gd name="connsiteX9" fmla="*/ 491706 w 1966823"/>
              <a:gd name="connsiteY9" fmla="*/ 310551 h 327803"/>
              <a:gd name="connsiteX10" fmla="*/ 517585 w 1966823"/>
              <a:gd name="connsiteY10" fmla="*/ 293298 h 327803"/>
              <a:gd name="connsiteX11" fmla="*/ 543464 w 1966823"/>
              <a:gd name="connsiteY11" fmla="*/ 267419 h 327803"/>
              <a:gd name="connsiteX12" fmla="*/ 646981 w 1966823"/>
              <a:gd name="connsiteY12" fmla="*/ 258792 h 327803"/>
              <a:gd name="connsiteX13" fmla="*/ 741872 w 1966823"/>
              <a:gd name="connsiteY13" fmla="*/ 232913 h 327803"/>
              <a:gd name="connsiteX14" fmla="*/ 767751 w 1966823"/>
              <a:gd name="connsiteY14" fmla="*/ 224286 h 327803"/>
              <a:gd name="connsiteX15" fmla="*/ 828136 w 1966823"/>
              <a:gd name="connsiteY15" fmla="*/ 198407 h 327803"/>
              <a:gd name="connsiteX16" fmla="*/ 923027 w 1966823"/>
              <a:gd name="connsiteY16" fmla="*/ 207034 h 327803"/>
              <a:gd name="connsiteX17" fmla="*/ 974785 w 1966823"/>
              <a:gd name="connsiteY17" fmla="*/ 224286 h 327803"/>
              <a:gd name="connsiteX18" fmla="*/ 1121434 w 1966823"/>
              <a:gd name="connsiteY18" fmla="*/ 232913 h 327803"/>
              <a:gd name="connsiteX19" fmla="*/ 1173193 w 1966823"/>
              <a:gd name="connsiteY19" fmla="*/ 215660 h 327803"/>
              <a:gd name="connsiteX20" fmla="*/ 1199072 w 1966823"/>
              <a:gd name="connsiteY20" fmla="*/ 207034 h 327803"/>
              <a:gd name="connsiteX21" fmla="*/ 1224951 w 1966823"/>
              <a:gd name="connsiteY21" fmla="*/ 189781 h 327803"/>
              <a:gd name="connsiteX22" fmla="*/ 1250830 w 1966823"/>
              <a:gd name="connsiteY22" fmla="*/ 163902 h 327803"/>
              <a:gd name="connsiteX23" fmla="*/ 1371600 w 1966823"/>
              <a:gd name="connsiteY23" fmla="*/ 138022 h 327803"/>
              <a:gd name="connsiteX24" fmla="*/ 1423359 w 1966823"/>
              <a:gd name="connsiteY24" fmla="*/ 120770 h 327803"/>
              <a:gd name="connsiteX25" fmla="*/ 1500996 w 1966823"/>
              <a:gd name="connsiteY25" fmla="*/ 103517 h 327803"/>
              <a:gd name="connsiteX26" fmla="*/ 1526876 w 1966823"/>
              <a:gd name="connsiteY26" fmla="*/ 94890 h 327803"/>
              <a:gd name="connsiteX27" fmla="*/ 1570008 w 1966823"/>
              <a:gd name="connsiteY27" fmla="*/ 86264 h 327803"/>
              <a:gd name="connsiteX28" fmla="*/ 1630393 w 1966823"/>
              <a:gd name="connsiteY28" fmla="*/ 69011 h 327803"/>
              <a:gd name="connsiteX29" fmla="*/ 1656272 w 1966823"/>
              <a:gd name="connsiteY29" fmla="*/ 51758 h 327803"/>
              <a:gd name="connsiteX30" fmla="*/ 1682151 w 1966823"/>
              <a:gd name="connsiteY30" fmla="*/ 25879 h 327803"/>
              <a:gd name="connsiteX31" fmla="*/ 1708030 w 1966823"/>
              <a:gd name="connsiteY31" fmla="*/ 17253 h 327803"/>
              <a:gd name="connsiteX32" fmla="*/ 1742536 w 1966823"/>
              <a:gd name="connsiteY32" fmla="*/ 0 h 327803"/>
              <a:gd name="connsiteX33" fmla="*/ 1768415 w 1966823"/>
              <a:gd name="connsiteY33" fmla="*/ 17253 h 327803"/>
              <a:gd name="connsiteX34" fmla="*/ 1889185 w 1966823"/>
              <a:gd name="connsiteY34" fmla="*/ 43132 h 327803"/>
              <a:gd name="connsiteX35" fmla="*/ 1966823 w 1966823"/>
              <a:gd name="connsiteY35" fmla="*/ 34505 h 32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966823" h="327803">
                <a:moveTo>
                  <a:pt x="0" y="172528"/>
                </a:moveTo>
                <a:cubicBezTo>
                  <a:pt x="20128" y="169653"/>
                  <a:pt x="40052" y="163902"/>
                  <a:pt x="60385" y="163902"/>
                </a:cubicBezTo>
                <a:cubicBezTo>
                  <a:pt x="144819" y="163902"/>
                  <a:pt x="138444" y="164042"/>
                  <a:pt x="189781" y="181154"/>
                </a:cubicBezTo>
                <a:cubicBezTo>
                  <a:pt x="248585" y="220356"/>
                  <a:pt x="174443" y="176042"/>
                  <a:pt x="267419" y="207034"/>
                </a:cubicBezTo>
                <a:cubicBezTo>
                  <a:pt x="277254" y="210312"/>
                  <a:pt x="284025" y="219650"/>
                  <a:pt x="293298" y="224286"/>
                </a:cubicBezTo>
                <a:cubicBezTo>
                  <a:pt x="301431" y="228353"/>
                  <a:pt x="310551" y="230037"/>
                  <a:pt x="319178" y="232913"/>
                </a:cubicBezTo>
                <a:cubicBezTo>
                  <a:pt x="324929" y="241539"/>
                  <a:pt x="329099" y="251461"/>
                  <a:pt x="336430" y="258792"/>
                </a:cubicBezTo>
                <a:cubicBezTo>
                  <a:pt x="343761" y="266123"/>
                  <a:pt x="355483" y="268242"/>
                  <a:pt x="362310" y="276045"/>
                </a:cubicBezTo>
                <a:cubicBezTo>
                  <a:pt x="375964" y="291650"/>
                  <a:pt x="396815" y="327803"/>
                  <a:pt x="396815" y="327803"/>
                </a:cubicBezTo>
                <a:cubicBezTo>
                  <a:pt x="410805" y="325804"/>
                  <a:pt x="471371" y="319266"/>
                  <a:pt x="491706" y="310551"/>
                </a:cubicBezTo>
                <a:cubicBezTo>
                  <a:pt x="501235" y="306467"/>
                  <a:pt x="509620" y="299935"/>
                  <a:pt x="517585" y="293298"/>
                </a:cubicBezTo>
                <a:cubicBezTo>
                  <a:pt x="526957" y="285488"/>
                  <a:pt x="531676" y="270562"/>
                  <a:pt x="543464" y="267419"/>
                </a:cubicBezTo>
                <a:cubicBezTo>
                  <a:pt x="576920" y="258497"/>
                  <a:pt x="612475" y="261668"/>
                  <a:pt x="646981" y="258792"/>
                </a:cubicBezTo>
                <a:cubicBezTo>
                  <a:pt x="707943" y="246600"/>
                  <a:pt x="676208" y="254802"/>
                  <a:pt x="741872" y="232913"/>
                </a:cubicBezTo>
                <a:cubicBezTo>
                  <a:pt x="750498" y="230037"/>
                  <a:pt x="759618" y="228352"/>
                  <a:pt x="767751" y="224286"/>
                </a:cubicBezTo>
                <a:cubicBezTo>
                  <a:pt x="810390" y="202968"/>
                  <a:pt x="790058" y="211101"/>
                  <a:pt x="828136" y="198407"/>
                </a:cubicBezTo>
                <a:cubicBezTo>
                  <a:pt x="859766" y="201283"/>
                  <a:pt x="891749" y="201514"/>
                  <a:pt x="923027" y="207034"/>
                </a:cubicBezTo>
                <a:cubicBezTo>
                  <a:pt x="940936" y="210194"/>
                  <a:pt x="974785" y="224286"/>
                  <a:pt x="974785" y="224286"/>
                </a:cubicBezTo>
                <a:cubicBezTo>
                  <a:pt x="1031004" y="261766"/>
                  <a:pt x="1002937" y="250687"/>
                  <a:pt x="1121434" y="232913"/>
                </a:cubicBezTo>
                <a:cubicBezTo>
                  <a:pt x="1139419" y="230215"/>
                  <a:pt x="1155940" y="221411"/>
                  <a:pt x="1173193" y="215660"/>
                </a:cubicBezTo>
                <a:lnTo>
                  <a:pt x="1199072" y="207034"/>
                </a:lnTo>
                <a:cubicBezTo>
                  <a:pt x="1207698" y="201283"/>
                  <a:pt x="1216986" y="196418"/>
                  <a:pt x="1224951" y="189781"/>
                </a:cubicBezTo>
                <a:cubicBezTo>
                  <a:pt x="1234323" y="181971"/>
                  <a:pt x="1239724" y="168950"/>
                  <a:pt x="1250830" y="163902"/>
                </a:cubicBezTo>
                <a:cubicBezTo>
                  <a:pt x="1292329" y="145039"/>
                  <a:pt x="1329264" y="148606"/>
                  <a:pt x="1371600" y="138022"/>
                </a:cubicBezTo>
                <a:cubicBezTo>
                  <a:pt x="1389243" y="133611"/>
                  <a:pt x="1405526" y="124337"/>
                  <a:pt x="1423359" y="120770"/>
                </a:cubicBezTo>
                <a:cubicBezTo>
                  <a:pt x="1452996" y="114842"/>
                  <a:pt x="1472579" y="111636"/>
                  <a:pt x="1500996" y="103517"/>
                </a:cubicBezTo>
                <a:cubicBezTo>
                  <a:pt x="1509739" y="101019"/>
                  <a:pt x="1518054" y="97095"/>
                  <a:pt x="1526876" y="94890"/>
                </a:cubicBezTo>
                <a:cubicBezTo>
                  <a:pt x="1541100" y="91334"/>
                  <a:pt x="1555695" y="89445"/>
                  <a:pt x="1570008" y="86264"/>
                </a:cubicBezTo>
                <a:cubicBezTo>
                  <a:pt x="1602493" y="79045"/>
                  <a:pt x="1601581" y="78614"/>
                  <a:pt x="1630393" y="69011"/>
                </a:cubicBezTo>
                <a:cubicBezTo>
                  <a:pt x="1639019" y="63260"/>
                  <a:pt x="1648307" y="58395"/>
                  <a:pt x="1656272" y="51758"/>
                </a:cubicBezTo>
                <a:cubicBezTo>
                  <a:pt x="1665644" y="43948"/>
                  <a:pt x="1672000" y="32646"/>
                  <a:pt x="1682151" y="25879"/>
                </a:cubicBezTo>
                <a:cubicBezTo>
                  <a:pt x="1689717" y="20835"/>
                  <a:pt x="1699672" y="20835"/>
                  <a:pt x="1708030" y="17253"/>
                </a:cubicBezTo>
                <a:cubicBezTo>
                  <a:pt x="1719850" y="12187"/>
                  <a:pt x="1731034" y="5751"/>
                  <a:pt x="1742536" y="0"/>
                </a:cubicBezTo>
                <a:cubicBezTo>
                  <a:pt x="1751162" y="5751"/>
                  <a:pt x="1758941" y="13042"/>
                  <a:pt x="1768415" y="17253"/>
                </a:cubicBezTo>
                <a:cubicBezTo>
                  <a:pt x="1816511" y="38628"/>
                  <a:pt x="1834834" y="36338"/>
                  <a:pt x="1889185" y="43132"/>
                </a:cubicBezTo>
                <a:cubicBezTo>
                  <a:pt x="1955263" y="33692"/>
                  <a:pt x="1929237" y="34505"/>
                  <a:pt x="1966823" y="34505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3254" y="5077445"/>
            <a:ext cx="2066370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Columbia River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</a:t>
            </a:r>
            <a:r>
              <a:rPr lang="en-US" dirty="0" smtClean="0">
                <a:solidFill>
                  <a:schemeClr val="bg1"/>
                </a:solidFill>
              </a:rPr>
              <a:t>n-treaty </a:t>
            </a:r>
            <a:r>
              <a:rPr lang="en-US" dirty="0" smtClean="0">
                <a:solidFill>
                  <a:schemeClr val="bg1"/>
                </a:solidFill>
              </a:rPr>
              <a:t>Fisheries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(146 river miles)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7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 Map of U.S. Dams on the Columbia and Snake Rivers. Solid dots and open circles signify dams with a full production SFO or an SFO under development, respectively. (Modified from a map obtained at //www.nwcouncil.org/.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69" y="545052"/>
            <a:ext cx="8873281" cy="55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05435" y="3509963"/>
            <a:ext cx="0" cy="153171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147971" y="4268173"/>
            <a:ext cx="2876" cy="7735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312582" y="4258506"/>
            <a:ext cx="2876" cy="7735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203934" y="4443172"/>
            <a:ext cx="5758" cy="58883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6728605" y="3156510"/>
            <a:ext cx="120770" cy="130154"/>
          </a:xfrm>
          <a:custGeom>
            <a:avLst/>
            <a:gdLst>
              <a:gd name="connsiteX0" fmla="*/ 0 w 120770"/>
              <a:gd name="connsiteY0" fmla="*/ 130154 h 130154"/>
              <a:gd name="connsiteX1" fmla="*/ 8626 w 120770"/>
              <a:gd name="connsiteY1" fmla="*/ 52516 h 130154"/>
              <a:gd name="connsiteX2" fmla="*/ 34506 w 120770"/>
              <a:gd name="connsiteY2" fmla="*/ 35264 h 130154"/>
              <a:gd name="connsiteX3" fmla="*/ 51759 w 120770"/>
              <a:gd name="connsiteY3" fmla="*/ 9384 h 130154"/>
              <a:gd name="connsiteX4" fmla="*/ 120770 w 120770"/>
              <a:gd name="connsiteY4" fmla="*/ 758 h 130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770" h="130154">
                <a:moveTo>
                  <a:pt x="0" y="130154"/>
                </a:moveTo>
                <a:cubicBezTo>
                  <a:pt x="2875" y="104275"/>
                  <a:pt x="-273" y="76987"/>
                  <a:pt x="8626" y="52516"/>
                </a:cubicBezTo>
                <a:cubicBezTo>
                  <a:pt x="12169" y="42773"/>
                  <a:pt x="27175" y="42595"/>
                  <a:pt x="34506" y="35264"/>
                </a:cubicBezTo>
                <a:cubicBezTo>
                  <a:pt x="41837" y="27933"/>
                  <a:pt x="43663" y="15861"/>
                  <a:pt x="51759" y="9384"/>
                </a:cubicBezTo>
                <a:cubicBezTo>
                  <a:pt x="68224" y="-3788"/>
                  <a:pt x="104996" y="758"/>
                  <a:pt x="120770" y="758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6728605" y="4399472"/>
            <a:ext cx="1992702" cy="1647645"/>
          </a:xfrm>
          <a:custGeom>
            <a:avLst/>
            <a:gdLst>
              <a:gd name="connsiteX0" fmla="*/ 0 w 1992702"/>
              <a:gd name="connsiteY0" fmla="*/ 189781 h 1647645"/>
              <a:gd name="connsiteX1" fmla="*/ 112143 w 1992702"/>
              <a:gd name="connsiteY1" fmla="*/ 189781 h 1647645"/>
              <a:gd name="connsiteX2" fmla="*/ 163902 w 1992702"/>
              <a:gd name="connsiteY2" fmla="*/ 172528 h 1647645"/>
              <a:gd name="connsiteX3" fmla="*/ 189781 w 1992702"/>
              <a:gd name="connsiteY3" fmla="*/ 155275 h 1647645"/>
              <a:gd name="connsiteX4" fmla="*/ 224287 w 1992702"/>
              <a:gd name="connsiteY4" fmla="*/ 146649 h 1647645"/>
              <a:gd name="connsiteX5" fmla="*/ 284672 w 1992702"/>
              <a:gd name="connsiteY5" fmla="*/ 129396 h 1647645"/>
              <a:gd name="connsiteX6" fmla="*/ 310551 w 1992702"/>
              <a:gd name="connsiteY6" fmla="*/ 112143 h 1647645"/>
              <a:gd name="connsiteX7" fmla="*/ 336430 w 1992702"/>
              <a:gd name="connsiteY7" fmla="*/ 86264 h 1647645"/>
              <a:gd name="connsiteX8" fmla="*/ 362309 w 1992702"/>
              <a:gd name="connsiteY8" fmla="*/ 77637 h 1647645"/>
              <a:gd name="connsiteX9" fmla="*/ 448574 w 1992702"/>
              <a:gd name="connsiteY9" fmla="*/ 103517 h 1647645"/>
              <a:gd name="connsiteX10" fmla="*/ 526211 w 1992702"/>
              <a:gd name="connsiteY10" fmla="*/ 155275 h 1647645"/>
              <a:gd name="connsiteX11" fmla="*/ 552091 w 1992702"/>
              <a:gd name="connsiteY11" fmla="*/ 172528 h 1647645"/>
              <a:gd name="connsiteX12" fmla="*/ 577970 w 1992702"/>
              <a:gd name="connsiteY12" fmla="*/ 198407 h 1647645"/>
              <a:gd name="connsiteX13" fmla="*/ 629728 w 1992702"/>
              <a:gd name="connsiteY13" fmla="*/ 189781 h 1647645"/>
              <a:gd name="connsiteX14" fmla="*/ 681487 w 1992702"/>
              <a:gd name="connsiteY14" fmla="*/ 146649 h 1647645"/>
              <a:gd name="connsiteX15" fmla="*/ 733245 w 1992702"/>
              <a:gd name="connsiteY15" fmla="*/ 129396 h 1647645"/>
              <a:gd name="connsiteX16" fmla="*/ 750498 w 1992702"/>
              <a:gd name="connsiteY16" fmla="*/ 103517 h 1647645"/>
              <a:gd name="connsiteX17" fmla="*/ 776377 w 1992702"/>
              <a:gd name="connsiteY17" fmla="*/ 86264 h 1647645"/>
              <a:gd name="connsiteX18" fmla="*/ 785004 w 1992702"/>
              <a:gd name="connsiteY18" fmla="*/ 60385 h 1647645"/>
              <a:gd name="connsiteX19" fmla="*/ 836762 w 1992702"/>
              <a:gd name="connsiteY19" fmla="*/ 25879 h 1647645"/>
              <a:gd name="connsiteX20" fmla="*/ 888521 w 1992702"/>
              <a:gd name="connsiteY20" fmla="*/ 0 h 1647645"/>
              <a:gd name="connsiteX21" fmla="*/ 940279 w 1992702"/>
              <a:gd name="connsiteY21" fmla="*/ 17253 h 1647645"/>
              <a:gd name="connsiteX22" fmla="*/ 992038 w 1992702"/>
              <a:gd name="connsiteY22" fmla="*/ 60385 h 1647645"/>
              <a:gd name="connsiteX23" fmla="*/ 1078302 w 1992702"/>
              <a:gd name="connsiteY23" fmla="*/ 77637 h 1647645"/>
              <a:gd name="connsiteX24" fmla="*/ 1121434 w 1992702"/>
              <a:gd name="connsiteY24" fmla="*/ 86264 h 1647645"/>
              <a:gd name="connsiteX25" fmla="*/ 1199072 w 1992702"/>
              <a:gd name="connsiteY25" fmla="*/ 146649 h 1647645"/>
              <a:gd name="connsiteX26" fmla="*/ 1216325 w 1992702"/>
              <a:gd name="connsiteY26" fmla="*/ 172528 h 1647645"/>
              <a:gd name="connsiteX27" fmla="*/ 1293962 w 1992702"/>
              <a:gd name="connsiteY27" fmla="*/ 189781 h 1647645"/>
              <a:gd name="connsiteX28" fmla="*/ 1319842 w 1992702"/>
              <a:gd name="connsiteY28" fmla="*/ 198407 h 1647645"/>
              <a:gd name="connsiteX29" fmla="*/ 1354347 w 1992702"/>
              <a:gd name="connsiteY29" fmla="*/ 207034 h 1647645"/>
              <a:gd name="connsiteX30" fmla="*/ 1388853 w 1992702"/>
              <a:gd name="connsiteY30" fmla="*/ 258792 h 1647645"/>
              <a:gd name="connsiteX31" fmla="*/ 1431985 w 1992702"/>
              <a:gd name="connsiteY31" fmla="*/ 301924 h 1647645"/>
              <a:gd name="connsiteX32" fmla="*/ 1483743 w 1992702"/>
              <a:gd name="connsiteY32" fmla="*/ 319177 h 1647645"/>
              <a:gd name="connsiteX33" fmla="*/ 1509623 w 1992702"/>
              <a:gd name="connsiteY33" fmla="*/ 301924 h 1647645"/>
              <a:gd name="connsiteX34" fmla="*/ 1518249 w 1992702"/>
              <a:gd name="connsiteY34" fmla="*/ 276045 h 1647645"/>
              <a:gd name="connsiteX35" fmla="*/ 1561381 w 1992702"/>
              <a:gd name="connsiteY35" fmla="*/ 241539 h 1647645"/>
              <a:gd name="connsiteX36" fmla="*/ 1733909 w 1992702"/>
              <a:gd name="connsiteY36" fmla="*/ 232913 h 1647645"/>
              <a:gd name="connsiteX37" fmla="*/ 1768415 w 1992702"/>
              <a:gd name="connsiteY37" fmla="*/ 181154 h 1647645"/>
              <a:gd name="connsiteX38" fmla="*/ 1820174 w 1992702"/>
              <a:gd name="connsiteY38" fmla="*/ 146649 h 1647645"/>
              <a:gd name="connsiteX39" fmla="*/ 1923691 w 1992702"/>
              <a:gd name="connsiteY39" fmla="*/ 155275 h 1647645"/>
              <a:gd name="connsiteX40" fmla="*/ 1949570 w 1992702"/>
              <a:gd name="connsiteY40" fmla="*/ 172528 h 1647645"/>
              <a:gd name="connsiteX41" fmla="*/ 1992702 w 1992702"/>
              <a:gd name="connsiteY41" fmla="*/ 250166 h 1647645"/>
              <a:gd name="connsiteX42" fmla="*/ 1975449 w 1992702"/>
              <a:gd name="connsiteY42" fmla="*/ 439947 h 1647645"/>
              <a:gd name="connsiteX43" fmla="*/ 1966823 w 1992702"/>
              <a:gd name="connsiteY43" fmla="*/ 465826 h 1647645"/>
              <a:gd name="connsiteX44" fmla="*/ 1958196 w 1992702"/>
              <a:gd name="connsiteY44" fmla="*/ 526211 h 1647645"/>
              <a:gd name="connsiteX45" fmla="*/ 1975449 w 1992702"/>
              <a:gd name="connsiteY45" fmla="*/ 621102 h 1647645"/>
              <a:gd name="connsiteX46" fmla="*/ 1984075 w 1992702"/>
              <a:gd name="connsiteY46" fmla="*/ 733245 h 1647645"/>
              <a:gd name="connsiteX47" fmla="*/ 1958196 w 1992702"/>
              <a:gd name="connsiteY47" fmla="*/ 905773 h 1647645"/>
              <a:gd name="connsiteX48" fmla="*/ 1949570 w 1992702"/>
              <a:gd name="connsiteY48" fmla="*/ 940279 h 1647645"/>
              <a:gd name="connsiteX49" fmla="*/ 1932317 w 1992702"/>
              <a:gd name="connsiteY49" fmla="*/ 992037 h 1647645"/>
              <a:gd name="connsiteX50" fmla="*/ 1906438 w 1992702"/>
              <a:gd name="connsiteY50" fmla="*/ 1017917 h 1647645"/>
              <a:gd name="connsiteX51" fmla="*/ 1837426 w 1992702"/>
              <a:gd name="connsiteY51" fmla="*/ 1078302 h 1647645"/>
              <a:gd name="connsiteX52" fmla="*/ 1828800 w 1992702"/>
              <a:gd name="connsiteY52" fmla="*/ 1104181 h 1647645"/>
              <a:gd name="connsiteX53" fmla="*/ 1802921 w 1992702"/>
              <a:gd name="connsiteY53" fmla="*/ 1112807 h 1647645"/>
              <a:gd name="connsiteX54" fmla="*/ 1785668 w 1992702"/>
              <a:gd name="connsiteY54" fmla="*/ 1164566 h 1647645"/>
              <a:gd name="connsiteX55" fmla="*/ 1768415 w 1992702"/>
              <a:gd name="connsiteY55" fmla="*/ 1224951 h 1647645"/>
              <a:gd name="connsiteX56" fmla="*/ 1759789 w 1992702"/>
              <a:gd name="connsiteY56" fmla="*/ 1414732 h 1647645"/>
              <a:gd name="connsiteX57" fmla="*/ 1742536 w 1992702"/>
              <a:gd name="connsiteY57" fmla="*/ 1440611 h 1647645"/>
              <a:gd name="connsiteX58" fmla="*/ 1664898 w 1992702"/>
              <a:gd name="connsiteY58" fmla="*/ 1483743 h 1647645"/>
              <a:gd name="connsiteX59" fmla="*/ 1500996 w 1992702"/>
              <a:gd name="connsiteY59" fmla="*/ 1509622 h 1647645"/>
              <a:gd name="connsiteX60" fmla="*/ 1293962 w 1992702"/>
              <a:gd name="connsiteY60" fmla="*/ 1526875 h 1647645"/>
              <a:gd name="connsiteX61" fmla="*/ 1250830 w 1992702"/>
              <a:gd name="connsiteY61" fmla="*/ 1535502 h 1647645"/>
              <a:gd name="connsiteX62" fmla="*/ 1190445 w 1992702"/>
              <a:gd name="connsiteY62" fmla="*/ 1544128 h 1647645"/>
              <a:gd name="connsiteX63" fmla="*/ 1155940 w 1992702"/>
              <a:gd name="connsiteY63" fmla="*/ 1552754 h 1647645"/>
              <a:gd name="connsiteX64" fmla="*/ 1164566 w 1992702"/>
              <a:gd name="connsiteY64" fmla="*/ 1595886 h 1647645"/>
              <a:gd name="connsiteX65" fmla="*/ 1216325 w 1992702"/>
              <a:gd name="connsiteY65" fmla="*/ 1630392 h 1647645"/>
              <a:gd name="connsiteX66" fmla="*/ 1233577 w 1992702"/>
              <a:gd name="connsiteY66" fmla="*/ 1647645 h 1647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992702" h="1647645">
                <a:moveTo>
                  <a:pt x="0" y="189781"/>
                </a:moveTo>
                <a:cubicBezTo>
                  <a:pt x="54474" y="200675"/>
                  <a:pt x="46593" y="203827"/>
                  <a:pt x="112143" y="189781"/>
                </a:cubicBezTo>
                <a:cubicBezTo>
                  <a:pt x="129926" y="185970"/>
                  <a:pt x="163902" y="172528"/>
                  <a:pt x="163902" y="172528"/>
                </a:cubicBezTo>
                <a:cubicBezTo>
                  <a:pt x="172528" y="166777"/>
                  <a:pt x="180252" y="159359"/>
                  <a:pt x="189781" y="155275"/>
                </a:cubicBezTo>
                <a:cubicBezTo>
                  <a:pt x="200678" y="150605"/>
                  <a:pt x="212887" y="149906"/>
                  <a:pt x="224287" y="146649"/>
                </a:cubicBezTo>
                <a:cubicBezTo>
                  <a:pt x="310916" y="121898"/>
                  <a:pt x="176800" y="156362"/>
                  <a:pt x="284672" y="129396"/>
                </a:cubicBezTo>
                <a:cubicBezTo>
                  <a:pt x="293298" y="123645"/>
                  <a:pt x="302586" y="118780"/>
                  <a:pt x="310551" y="112143"/>
                </a:cubicBezTo>
                <a:cubicBezTo>
                  <a:pt x="319923" y="104333"/>
                  <a:pt x="326279" y="93031"/>
                  <a:pt x="336430" y="86264"/>
                </a:cubicBezTo>
                <a:cubicBezTo>
                  <a:pt x="343996" y="81220"/>
                  <a:pt x="353683" y="80513"/>
                  <a:pt x="362309" y="77637"/>
                </a:cubicBezTo>
                <a:cubicBezTo>
                  <a:pt x="381597" y="82459"/>
                  <a:pt x="435974" y="95117"/>
                  <a:pt x="448574" y="103517"/>
                </a:cubicBezTo>
                <a:lnTo>
                  <a:pt x="526211" y="155275"/>
                </a:lnTo>
                <a:cubicBezTo>
                  <a:pt x="534838" y="161026"/>
                  <a:pt x="544760" y="165197"/>
                  <a:pt x="552091" y="172528"/>
                </a:cubicBezTo>
                <a:lnTo>
                  <a:pt x="577970" y="198407"/>
                </a:lnTo>
                <a:cubicBezTo>
                  <a:pt x="595223" y="195532"/>
                  <a:pt x="613135" y="195312"/>
                  <a:pt x="629728" y="189781"/>
                </a:cubicBezTo>
                <a:cubicBezTo>
                  <a:pt x="668162" y="176970"/>
                  <a:pt x="645449" y="166670"/>
                  <a:pt x="681487" y="146649"/>
                </a:cubicBezTo>
                <a:cubicBezTo>
                  <a:pt x="697384" y="137817"/>
                  <a:pt x="733245" y="129396"/>
                  <a:pt x="733245" y="129396"/>
                </a:cubicBezTo>
                <a:cubicBezTo>
                  <a:pt x="738996" y="120770"/>
                  <a:pt x="743167" y="110848"/>
                  <a:pt x="750498" y="103517"/>
                </a:cubicBezTo>
                <a:cubicBezTo>
                  <a:pt x="757829" y="96186"/>
                  <a:pt x="769900" y="94360"/>
                  <a:pt x="776377" y="86264"/>
                </a:cubicBezTo>
                <a:cubicBezTo>
                  <a:pt x="782057" y="79164"/>
                  <a:pt x="778574" y="66815"/>
                  <a:pt x="785004" y="60385"/>
                </a:cubicBezTo>
                <a:cubicBezTo>
                  <a:pt x="799666" y="45723"/>
                  <a:pt x="819509" y="37381"/>
                  <a:pt x="836762" y="25879"/>
                </a:cubicBezTo>
                <a:cubicBezTo>
                  <a:pt x="870206" y="3583"/>
                  <a:pt x="852808" y="11904"/>
                  <a:pt x="888521" y="0"/>
                </a:cubicBezTo>
                <a:cubicBezTo>
                  <a:pt x="905774" y="5751"/>
                  <a:pt x="927419" y="4394"/>
                  <a:pt x="940279" y="17253"/>
                </a:cubicBezTo>
                <a:cubicBezTo>
                  <a:pt x="959356" y="36329"/>
                  <a:pt x="968020" y="48376"/>
                  <a:pt x="992038" y="60385"/>
                </a:cubicBezTo>
                <a:cubicBezTo>
                  <a:pt x="1016838" y="72785"/>
                  <a:pt x="1054462" y="73664"/>
                  <a:pt x="1078302" y="77637"/>
                </a:cubicBezTo>
                <a:cubicBezTo>
                  <a:pt x="1092765" y="80047"/>
                  <a:pt x="1107057" y="83388"/>
                  <a:pt x="1121434" y="86264"/>
                </a:cubicBezTo>
                <a:cubicBezTo>
                  <a:pt x="1157500" y="110308"/>
                  <a:pt x="1173735" y="116245"/>
                  <a:pt x="1199072" y="146649"/>
                </a:cubicBezTo>
                <a:cubicBezTo>
                  <a:pt x="1205709" y="154614"/>
                  <a:pt x="1208229" y="166051"/>
                  <a:pt x="1216325" y="172528"/>
                </a:cubicBezTo>
                <a:cubicBezTo>
                  <a:pt x="1227527" y="181489"/>
                  <a:pt x="1293385" y="189653"/>
                  <a:pt x="1293962" y="189781"/>
                </a:cubicBezTo>
                <a:cubicBezTo>
                  <a:pt x="1302839" y="191754"/>
                  <a:pt x="1311099" y="195909"/>
                  <a:pt x="1319842" y="198407"/>
                </a:cubicBezTo>
                <a:cubicBezTo>
                  <a:pt x="1331242" y="201664"/>
                  <a:pt x="1342845" y="204158"/>
                  <a:pt x="1354347" y="207034"/>
                </a:cubicBezTo>
                <a:lnTo>
                  <a:pt x="1388853" y="258792"/>
                </a:lnTo>
                <a:cubicBezTo>
                  <a:pt x="1404592" y="282401"/>
                  <a:pt x="1404744" y="289817"/>
                  <a:pt x="1431985" y="301924"/>
                </a:cubicBezTo>
                <a:cubicBezTo>
                  <a:pt x="1448603" y="309310"/>
                  <a:pt x="1483743" y="319177"/>
                  <a:pt x="1483743" y="319177"/>
                </a:cubicBezTo>
                <a:cubicBezTo>
                  <a:pt x="1492370" y="313426"/>
                  <a:pt x="1503146" y="310020"/>
                  <a:pt x="1509623" y="301924"/>
                </a:cubicBezTo>
                <a:cubicBezTo>
                  <a:pt x="1515303" y="294824"/>
                  <a:pt x="1514183" y="284178"/>
                  <a:pt x="1518249" y="276045"/>
                </a:cubicBezTo>
                <a:cubicBezTo>
                  <a:pt x="1529473" y="253597"/>
                  <a:pt x="1535378" y="243800"/>
                  <a:pt x="1561381" y="241539"/>
                </a:cubicBezTo>
                <a:cubicBezTo>
                  <a:pt x="1618746" y="236551"/>
                  <a:pt x="1676400" y="235788"/>
                  <a:pt x="1733909" y="232913"/>
                </a:cubicBezTo>
                <a:cubicBezTo>
                  <a:pt x="1745411" y="215660"/>
                  <a:pt x="1751162" y="192656"/>
                  <a:pt x="1768415" y="181154"/>
                </a:cubicBezTo>
                <a:lnTo>
                  <a:pt x="1820174" y="146649"/>
                </a:lnTo>
                <a:cubicBezTo>
                  <a:pt x="1854680" y="149524"/>
                  <a:pt x="1889738" y="148484"/>
                  <a:pt x="1923691" y="155275"/>
                </a:cubicBezTo>
                <a:cubicBezTo>
                  <a:pt x="1933857" y="157308"/>
                  <a:pt x="1942743" y="164726"/>
                  <a:pt x="1949570" y="172528"/>
                </a:cubicBezTo>
                <a:cubicBezTo>
                  <a:pt x="1981513" y="209035"/>
                  <a:pt x="1980853" y="214622"/>
                  <a:pt x="1992702" y="250166"/>
                </a:cubicBezTo>
                <a:cubicBezTo>
                  <a:pt x="1987898" y="331832"/>
                  <a:pt x="1992275" y="372638"/>
                  <a:pt x="1975449" y="439947"/>
                </a:cubicBezTo>
                <a:cubicBezTo>
                  <a:pt x="1973244" y="448768"/>
                  <a:pt x="1969698" y="457200"/>
                  <a:pt x="1966823" y="465826"/>
                </a:cubicBezTo>
                <a:cubicBezTo>
                  <a:pt x="1963947" y="485954"/>
                  <a:pt x="1958196" y="505878"/>
                  <a:pt x="1958196" y="526211"/>
                </a:cubicBezTo>
                <a:cubicBezTo>
                  <a:pt x="1958196" y="537242"/>
                  <a:pt x="1972645" y="607083"/>
                  <a:pt x="1975449" y="621102"/>
                </a:cubicBezTo>
                <a:cubicBezTo>
                  <a:pt x="1978324" y="658483"/>
                  <a:pt x="1984075" y="695754"/>
                  <a:pt x="1984075" y="733245"/>
                </a:cubicBezTo>
                <a:cubicBezTo>
                  <a:pt x="1984075" y="818015"/>
                  <a:pt x="1976591" y="832191"/>
                  <a:pt x="1958196" y="905773"/>
                </a:cubicBezTo>
                <a:cubicBezTo>
                  <a:pt x="1955321" y="917275"/>
                  <a:pt x="1953319" y="929031"/>
                  <a:pt x="1949570" y="940279"/>
                </a:cubicBezTo>
                <a:cubicBezTo>
                  <a:pt x="1943819" y="957532"/>
                  <a:pt x="1945176" y="979177"/>
                  <a:pt x="1932317" y="992037"/>
                </a:cubicBezTo>
                <a:cubicBezTo>
                  <a:pt x="1923691" y="1000664"/>
                  <a:pt x="1913928" y="1008287"/>
                  <a:pt x="1906438" y="1017917"/>
                </a:cubicBezTo>
                <a:cubicBezTo>
                  <a:pt x="1856857" y="1081665"/>
                  <a:pt x="1896907" y="1063431"/>
                  <a:pt x="1837426" y="1078302"/>
                </a:cubicBezTo>
                <a:cubicBezTo>
                  <a:pt x="1834551" y="1086928"/>
                  <a:pt x="1835230" y="1097751"/>
                  <a:pt x="1828800" y="1104181"/>
                </a:cubicBezTo>
                <a:cubicBezTo>
                  <a:pt x="1822370" y="1110611"/>
                  <a:pt x="1808206" y="1105408"/>
                  <a:pt x="1802921" y="1112807"/>
                </a:cubicBezTo>
                <a:cubicBezTo>
                  <a:pt x="1792350" y="1127606"/>
                  <a:pt x="1790079" y="1146923"/>
                  <a:pt x="1785668" y="1164566"/>
                </a:cubicBezTo>
                <a:cubicBezTo>
                  <a:pt x="1774837" y="1207893"/>
                  <a:pt x="1780791" y="1187824"/>
                  <a:pt x="1768415" y="1224951"/>
                </a:cubicBezTo>
                <a:cubicBezTo>
                  <a:pt x="1765540" y="1288211"/>
                  <a:pt x="1767334" y="1351857"/>
                  <a:pt x="1759789" y="1414732"/>
                </a:cubicBezTo>
                <a:cubicBezTo>
                  <a:pt x="1758554" y="1425026"/>
                  <a:pt x="1749173" y="1432646"/>
                  <a:pt x="1742536" y="1440611"/>
                </a:cubicBezTo>
                <a:cubicBezTo>
                  <a:pt x="1712736" y="1476370"/>
                  <a:pt x="1714905" y="1467074"/>
                  <a:pt x="1664898" y="1483743"/>
                </a:cubicBezTo>
                <a:cubicBezTo>
                  <a:pt x="1595027" y="1507034"/>
                  <a:pt x="1648075" y="1491237"/>
                  <a:pt x="1500996" y="1509622"/>
                </a:cubicBezTo>
                <a:cubicBezTo>
                  <a:pt x="1386225" y="1523968"/>
                  <a:pt x="1455160" y="1516801"/>
                  <a:pt x="1293962" y="1526875"/>
                </a:cubicBezTo>
                <a:cubicBezTo>
                  <a:pt x="1279585" y="1529751"/>
                  <a:pt x="1265293" y="1533092"/>
                  <a:pt x="1250830" y="1535502"/>
                </a:cubicBezTo>
                <a:cubicBezTo>
                  <a:pt x="1230774" y="1538845"/>
                  <a:pt x="1210450" y="1540491"/>
                  <a:pt x="1190445" y="1544128"/>
                </a:cubicBezTo>
                <a:cubicBezTo>
                  <a:pt x="1178781" y="1546249"/>
                  <a:pt x="1167442" y="1549879"/>
                  <a:pt x="1155940" y="1552754"/>
                </a:cubicBezTo>
                <a:cubicBezTo>
                  <a:pt x="1158815" y="1567131"/>
                  <a:pt x="1155564" y="1584312"/>
                  <a:pt x="1164566" y="1595886"/>
                </a:cubicBezTo>
                <a:cubicBezTo>
                  <a:pt x="1177296" y="1612254"/>
                  <a:pt x="1201663" y="1615729"/>
                  <a:pt x="1216325" y="1630392"/>
                </a:cubicBezTo>
                <a:lnTo>
                  <a:pt x="1233577" y="1647645"/>
                </a:ln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7194397" y="4606506"/>
            <a:ext cx="224953" cy="1078302"/>
          </a:xfrm>
          <a:custGeom>
            <a:avLst/>
            <a:gdLst>
              <a:gd name="connsiteX0" fmla="*/ 138057 w 224953"/>
              <a:gd name="connsiteY0" fmla="*/ 0 h 1078302"/>
              <a:gd name="connsiteX1" fmla="*/ 189816 w 224953"/>
              <a:gd name="connsiteY1" fmla="*/ 51758 h 1078302"/>
              <a:gd name="connsiteX2" fmla="*/ 198442 w 224953"/>
              <a:gd name="connsiteY2" fmla="*/ 77637 h 1078302"/>
              <a:gd name="connsiteX3" fmla="*/ 215695 w 224953"/>
              <a:gd name="connsiteY3" fmla="*/ 103517 h 1078302"/>
              <a:gd name="connsiteX4" fmla="*/ 215695 w 224953"/>
              <a:gd name="connsiteY4" fmla="*/ 155275 h 1078302"/>
              <a:gd name="connsiteX5" fmla="*/ 181189 w 224953"/>
              <a:gd name="connsiteY5" fmla="*/ 163902 h 1078302"/>
              <a:gd name="connsiteX6" fmla="*/ 172563 w 224953"/>
              <a:gd name="connsiteY6" fmla="*/ 189781 h 1078302"/>
              <a:gd name="connsiteX7" fmla="*/ 163936 w 224953"/>
              <a:gd name="connsiteY7" fmla="*/ 250166 h 1078302"/>
              <a:gd name="connsiteX8" fmla="*/ 138057 w 224953"/>
              <a:gd name="connsiteY8" fmla="*/ 301924 h 1078302"/>
              <a:gd name="connsiteX9" fmla="*/ 112178 w 224953"/>
              <a:gd name="connsiteY9" fmla="*/ 319177 h 1078302"/>
              <a:gd name="connsiteX10" fmla="*/ 103551 w 224953"/>
              <a:gd name="connsiteY10" fmla="*/ 345056 h 1078302"/>
              <a:gd name="connsiteX11" fmla="*/ 77672 w 224953"/>
              <a:gd name="connsiteY11" fmla="*/ 370936 h 1078302"/>
              <a:gd name="connsiteX12" fmla="*/ 60419 w 224953"/>
              <a:gd name="connsiteY12" fmla="*/ 396815 h 1078302"/>
              <a:gd name="connsiteX13" fmla="*/ 51793 w 224953"/>
              <a:gd name="connsiteY13" fmla="*/ 422694 h 1078302"/>
              <a:gd name="connsiteX14" fmla="*/ 17287 w 224953"/>
              <a:gd name="connsiteY14" fmla="*/ 483079 h 1078302"/>
              <a:gd name="connsiteX15" fmla="*/ 8661 w 224953"/>
              <a:gd name="connsiteY15" fmla="*/ 560717 h 1078302"/>
              <a:gd name="connsiteX16" fmla="*/ 25914 w 224953"/>
              <a:gd name="connsiteY16" fmla="*/ 586596 h 1078302"/>
              <a:gd name="connsiteX17" fmla="*/ 34540 w 224953"/>
              <a:gd name="connsiteY17" fmla="*/ 629728 h 1078302"/>
              <a:gd name="connsiteX18" fmla="*/ 43167 w 224953"/>
              <a:gd name="connsiteY18" fmla="*/ 845388 h 1078302"/>
              <a:gd name="connsiteX19" fmla="*/ 60419 w 224953"/>
              <a:gd name="connsiteY19" fmla="*/ 871268 h 1078302"/>
              <a:gd name="connsiteX20" fmla="*/ 69046 w 224953"/>
              <a:gd name="connsiteY20" fmla="*/ 897147 h 1078302"/>
              <a:gd name="connsiteX21" fmla="*/ 43167 w 224953"/>
              <a:gd name="connsiteY21" fmla="*/ 1000664 h 1078302"/>
              <a:gd name="connsiteX22" fmla="*/ 34540 w 224953"/>
              <a:gd name="connsiteY22" fmla="*/ 1026543 h 1078302"/>
              <a:gd name="connsiteX23" fmla="*/ 43167 w 224953"/>
              <a:gd name="connsiteY23" fmla="*/ 1078302 h 1078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4953" h="1078302">
                <a:moveTo>
                  <a:pt x="138057" y="0"/>
                </a:moveTo>
                <a:cubicBezTo>
                  <a:pt x="155310" y="17253"/>
                  <a:pt x="174836" y="32499"/>
                  <a:pt x="189816" y="51758"/>
                </a:cubicBezTo>
                <a:cubicBezTo>
                  <a:pt x="195399" y="58935"/>
                  <a:pt x="194376" y="69504"/>
                  <a:pt x="198442" y="77637"/>
                </a:cubicBezTo>
                <a:cubicBezTo>
                  <a:pt x="203079" y="86910"/>
                  <a:pt x="209944" y="94890"/>
                  <a:pt x="215695" y="103517"/>
                </a:cubicBezTo>
                <a:cubicBezTo>
                  <a:pt x="220538" y="118045"/>
                  <a:pt x="233855" y="140747"/>
                  <a:pt x="215695" y="155275"/>
                </a:cubicBezTo>
                <a:cubicBezTo>
                  <a:pt x="206437" y="162681"/>
                  <a:pt x="192691" y="161026"/>
                  <a:pt x="181189" y="163902"/>
                </a:cubicBezTo>
                <a:cubicBezTo>
                  <a:pt x="178314" y="172528"/>
                  <a:pt x="174346" y="180865"/>
                  <a:pt x="172563" y="189781"/>
                </a:cubicBezTo>
                <a:cubicBezTo>
                  <a:pt x="168575" y="209719"/>
                  <a:pt x="167924" y="230228"/>
                  <a:pt x="163936" y="250166"/>
                </a:cubicBezTo>
                <a:cubicBezTo>
                  <a:pt x="160428" y="267707"/>
                  <a:pt x="150781" y="289200"/>
                  <a:pt x="138057" y="301924"/>
                </a:cubicBezTo>
                <a:cubicBezTo>
                  <a:pt x="130726" y="309255"/>
                  <a:pt x="120804" y="313426"/>
                  <a:pt x="112178" y="319177"/>
                </a:cubicBezTo>
                <a:cubicBezTo>
                  <a:pt x="109302" y="327803"/>
                  <a:pt x="108595" y="337490"/>
                  <a:pt x="103551" y="345056"/>
                </a:cubicBezTo>
                <a:cubicBezTo>
                  <a:pt x="96784" y="355207"/>
                  <a:pt x="85482" y="361564"/>
                  <a:pt x="77672" y="370936"/>
                </a:cubicBezTo>
                <a:cubicBezTo>
                  <a:pt x="71035" y="378901"/>
                  <a:pt x="66170" y="388189"/>
                  <a:pt x="60419" y="396815"/>
                </a:cubicBezTo>
                <a:cubicBezTo>
                  <a:pt x="57544" y="405441"/>
                  <a:pt x="55375" y="414336"/>
                  <a:pt x="51793" y="422694"/>
                </a:cubicBezTo>
                <a:cubicBezTo>
                  <a:pt x="38659" y="453339"/>
                  <a:pt x="34614" y="457089"/>
                  <a:pt x="17287" y="483079"/>
                </a:cubicBezTo>
                <a:cubicBezTo>
                  <a:pt x="2909" y="526212"/>
                  <a:pt x="-8593" y="526211"/>
                  <a:pt x="8661" y="560717"/>
                </a:cubicBezTo>
                <a:cubicBezTo>
                  <a:pt x="13298" y="569990"/>
                  <a:pt x="20163" y="577970"/>
                  <a:pt x="25914" y="586596"/>
                </a:cubicBezTo>
                <a:cubicBezTo>
                  <a:pt x="28789" y="600973"/>
                  <a:pt x="33565" y="615098"/>
                  <a:pt x="34540" y="629728"/>
                </a:cubicBezTo>
                <a:cubicBezTo>
                  <a:pt x="39326" y="701513"/>
                  <a:pt x="35503" y="773853"/>
                  <a:pt x="43167" y="845388"/>
                </a:cubicBezTo>
                <a:cubicBezTo>
                  <a:pt x="44271" y="855697"/>
                  <a:pt x="55782" y="861995"/>
                  <a:pt x="60419" y="871268"/>
                </a:cubicBezTo>
                <a:cubicBezTo>
                  <a:pt x="64485" y="879401"/>
                  <a:pt x="66170" y="888521"/>
                  <a:pt x="69046" y="897147"/>
                </a:cubicBezTo>
                <a:cubicBezTo>
                  <a:pt x="57430" y="966838"/>
                  <a:pt x="65949" y="932318"/>
                  <a:pt x="43167" y="1000664"/>
                </a:cubicBezTo>
                <a:lnTo>
                  <a:pt x="34540" y="1026543"/>
                </a:lnTo>
                <a:cubicBezTo>
                  <a:pt x="43731" y="1072495"/>
                  <a:pt x="43167" y="1055013"/>
                  <a:pt x="43167" y="1078302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6996024" y="3423895"/>
            <a:ext cx="923026" cy="311343"/>
          </a:xfrm>
          <a:custGeom>
            <a:avLst/>
            <a:gdLst>
              <a:gd name="connsiteX0" fmla="*/ 0 w 923026"/>
              <a:gd name="connsiteY0" fmla="*/ 311343 h 311343"/>
              <a:gd name="connsiteX1" fmla="*/ 69011 w 923026"/>
              <a:gd name="connsiteY1" fmla="*/ 294090 h 311343"/>
              <a:gd name="connsiteX2" fmla="*/ 129396 w 923026"/>
              <a:gd name="connsiteY2" fmla="*/ 311343 h 311343"/>
              <a:gd name="connsiteX3" fmla="*/ 189781 w 923026"/>
              <a:gd name="connsiteY3" fmla="*/ 302716 h 311343"/>
              <a:gd name="connsiteX4" fmla="*/ 241540 w 923026"/>
              <a:gd name="connsiteY4" fmla="*/ 294090 h 311343"/>
              <a:gd name="connsiteX5" fmla="*/ 345056 w 923026"/>
              <a:gd name="connsiteY5" fmla="*/ 285463 h 311343"/>
              <a:gd name="connsiteX6" fmla="*/ 370936 w 923026"/>
              <a:gd name="connsiteY6" fmla="*/ 268211 h 311343"/>
              <a:gd name="connsiteX7" fmla="*/ 396815 w 923026"/>
              <a:gd name="connsiteY7" fmla="*/ 259584 h 311343"/>
              <a:gd name="connsiteX8" fmla="*/ 414068 w 923026"/>
              <a:gd name="connsiteY8" fmla="*/ 233705 h 311343"/>
              <a:gd name="connsiteX9" fmla="*/ 439947 w 923026"/>
              <a:gd name="connsiteY9" fmla="*/ 225079 h 311343"/>
              <a:gd name="connsiteX10" fmla="*/ 526211 w 923026"/>
              <a:gd name="connsiteY10" fmla="*/ 216452 h 311343"/>
              <a:gd name="connsiteX11" fmla="*/ 577970 w 923026"/>
              <a:gd name="connsiteY11" fmla="*/ 190573 h 311343"/>
              <a:gd name="connsiteX12" fmla="*/ 603849 w 923026"/>
              <a:gd name="connsiteY12" fmla="*/ 173320 h 311343"/>
              <a:gd name="connsiteX13" fmla="*/ 672860 w 923026"/>
              <a:gd name="connsiteY13" fmla="*/ 156067 h 311343"/>
              <a:gd name="connsiteX14" fmla="*/ 698740 w 923026"/>
              <a:gd name="connsiteY14" fmla="*/ 147441 h 311343"/>
              <a:gd name="connsiteX15" fmla="*/ 750498 w 923026"/>
              <a:gd name="connsiteY15" fmla="*/ 112935 h 311343"/>
              <a:gd name="connsiteX16" fmla="*/ 759124 w 923026"/>
              <a:gd name="connsiteY16" fmla="*/ 78430 h 311343"/>
              <a:gd name="connsiteX17" fmla="*/ 802256 w 923026"/>
              <a:gd name="connsiteY17" fmla="*/ 35297 h 311343"/>
              <a:gd name="connsiteX18" fmla="*/ 828136 w 923026"/>
              <a:gd name="connsiteY18" fmla="*/ 26671 h 311343"/>
              <a:gd name="connsiteX19" fmla="*/ 879894 w 923026"/>
              <a:gd name="connsiteY19" fmla="*/ 792 h 311343"/>
              <a:gd name="connsiteX20" fmla="*/ 923026 w 923026"/>
              <a:gd name="connsiteY20" fmla="*/ 792 h 311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3026" h="311343">
                <a:moveTo>
                  <a:pt x="0" y="311343"/>
                </a:moveTo>
                <a:cubicBezTo>
                  <a:pt x="23004" y="305592"/>
                  <a:pt x="45381" y="296059"/>
                  <a:pt x="69011" y="294090"/>
                </a:cubicBezTo>
                <a:cubicBezTo>
                  <a:pt x="77680" y="293368"/>
                  <a:pt x="118851" y="307828"/>
                  <a:pt x="129396" y="311343"/>
                </a:cubicBezTo>
                <a:lnTo>
                  <a:pt x="189781" y="302716"/>
                </a:lnTo>
                <a:cubicBezTo>
                  <a:pt x="207069" y="300056"/>
                  <a:pt x="224156" y="296022"/>
                  <a:pt x="241540" y="294090"/>
                </a:cubicBezTo>
                <a:cubicBezTo>
                  <a:pt x="275953" y="290266"/>
                  <a:pt x="310551" y="288339"/>
                  <a:pt x="345056" y="285463"/>
                </a:cubicBezTo>
                <a:cubicBezTo>
                  <a:pt x="353683" y="279712"/>
                  <a:pt x="361663" y="272848"/>
                  <a:pt x="370936" y="268211"/>
                </a:cubicBezTo>
                <a:cubicBezTo>
                  <a:pt x="379069" y="264145"/>
                  <a:pt x="389715" y="265264"/>
                  <a:pt x="396815" y="259584"/>
                </a:cubicBezTo>
                <a:cubicBezTo>
                  <a:pt x="404911" y="253107"/>
                  <a:pt x="405972" y="240182"/>
                  <a:pt x="414068" y="233705"/>
                </a:cubicBezTo>
                <a:cubicBezTo>
                  <a:pt x="421168" y="228025"/>
                  <a:pt x="430960" y="226462"/>
                  <a:pt x="439947" y="225079"/>
                </a:cubicBezTo>
                <a:cubicBezTo>
                  <a:pt x="468509" y="220685"/>
                  <a:pt x="497456" y="219328"/>
                  <a:pt x="526211" y="216452"/>
                </a:cubicBezTo>
                <a:cubicBezTo>
                  <a:pt x="600376" y="167008"/>
                  <a:pt x="506540" y="226287"/>
                  <a:pt x="577970" y="190573"/>
                </a:cubicBezTo>
                <a:cubicBezTo>
                  <a:pt x="587243" y="185937"/>
                  <a:pt x="594106" y="176863"/>
                  <a:pt x="603849" y="173320"/>
                </a:cubicBezTo>
                <a:cubicBezTo>
                  <a:pt x="626133" y="165217"/>
                  <a:pt x="650365" y="163565"/>
                  <a:pt x="672860" y="156067"/>
                </a:cubicBezTo>
                <a:lnTo>
                  <a:pt x="698740" y="147441"/>
                </a:lnTo>
                <a:cubicBezTo>
                  <a:pt x="715993" y="135939"/>
                  <a:pt x="745469" y="133051"/>
                  <a:pt x="750498" y="112935"/>
                </a:cubicBezTo>
                <a:cubicBezTo>
                  <a:pt x="753373" y="101433"/>
                  <a:pt x="754454" y="89327"/>
                  <a:pt x="759124" y="78430"/>
                </a:cubicBezTo>
                <a:cubicBezTo>
                  <a:pt x="768534" y="56472"/>
                  <a:pt x="781343" y="45753"/>
                  <a:pt x="802256" y="35297"/>
                </a:cubicBezTo>
                <a:cubicBezTo>
                  <a:pt x="810389" y="31230"/>
                  <a:pt x="819509" y="29546"/>
                  <a:pt x="828136" y="26671"/>
                </a:cubicBezTo>
                <a:cubicBezTo>
                  <a:pt x="845920" y="14815"/>
                  <a:pt x="857915" y="3539"/>
                  <a:pt x="879894" y="792"/>
                </a:cubicBezTo>
                <a:cubicBezTo>
                  <a:pt x="894160" y="-991"/>
                  <a:pt x="908649" y="792"/>
                  <a:pt x="923026" y="792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6072997" y="3390181"/>
            <a:ext cx="500333" cy="1380227"/>
          </a:xfrm>
          <a:custGeom>
            <a:avLst/>
            <a:gdLst>
              <a:gd name="connsiteX0" fmla="*/ 25880 w 500333"/>
              <a:gd name="connsiteY0" fmla="*/ 0 h 1380227"/>
              <a:gd name="connsiteX1" fmla="*/ 8627 w 500333"/>
              <a:gd name="connsiteY1" fmla="*/ 43132 h 1380227"/>
              <a:gd name="connsiteX2" fmla="*/ 0 w 500333"/>
              <a:gd name="connsiteY2" fmla="*/ 69011 h 1380227"/>
              <a:gd name="connsiteX3" fmla="*/ 25880 w 500333"/>
              <a:gd name="connsiteY3" fmla="*/ 138023 h 1380227"/>
              <a:gd name="connsiteX4" fmla="*/ 51759 w 500333"/>
              <a:gd name="connsiteY4" fmla="*/ 163902 h 1380227"/>
              <a:gd name="connsiteX5" fmla="*/ 69012 w 500333"/>
              <a:gd name="connsiteY5" fmla="*/ 189781 h 1380227"/>
              <a:gd name="connsiteX6" fmla="*/ 77638 w 500333"/>
              <a:gd name="connsiteY6" fmla="*/ 215661 h 1380227"/>
              <a:gd name="connsiteX7" fmla="*/ 86265 w 500333"/>
              <a:gd name="connsiteY7" fmla="*/ 276045 h 1380227"/>
              <a:gd name="connsiteX8" fmla="*/ 94891 w 500333"/>
              <a:gd name="connsiteY8" fmla="*/ 319177 h 1380227"/>
              <a:gd name="connsiteX9" fmla="*/ 103517 w 500333"/>
              <a:gd name="connsiteY9" fmla="*/ 500332 h 1380227"/>
              <a:gd name="connsiteX10" fmla="*/ 138023 w 500333"/>
              <a:gd name="connsiteY10" fmla="*/ 552091 h 1380227"/>
              <a:gd name="connsiteX11" fmla="*/ 172529 w 500333"/>
              <a:gd name="connsiteY11" fmla="*/ 603849 h 1380227"/>
              <a:gd name="connsiteX12" fmla="*/ 189782 w 500333"/>
              <a:gd name="connsiteY12" fmla="*/ 629728 h 1380227"/>
              <a:gd name="connsiteX13" fmla="*/ 215661 w 500333"/>
              <a:gd name="connsiteY13" fmla="*/ 646981 h 1380227"/>
              <a:gd name="connsiteX14" fmla="*/ 241540 w 500333"/>
              <a:gd name="connsiteY14" fmla="*/ 698740 h 1380227"/>
              <a:gd name="connsiteX15" fmla="*/ 267419 w 500333"/>
              <a:gd name="connsiteY15" fmla="*/ 715993 h 1380227"/>
              <a:gd name="connsiteX16" fmla="*/ 301925 w 500333"/>
              <a:gd name="connsiteY16" fmla="*/ 733245 h 1380227"/>
              <a:gd name="connsiteX17" fmla="*/ 336431 w 500333"/>
              <a:gd name="connsiteY17" fmla="*/ 741872 h 1380227"/>
              <a:gd name="connsiteX18" fmla="*/ 362310 w 500333"/>
              <a:gd name="connsiteY18" fmla="*/ 750498 h 1380227"/>
              <a:gd name="connsiteX19" fmla="*/ 405442 w 500333"/>
              <a:gd name="connsiteY19" fmla="*/ 785004 h 1380227"/>
              <a:gd name="connsiteX20" fmla="*/ 457200 w 500333"/>
              <a:gd name="connsiteY20" fmla="*/ 819510 h 1380227"/>
              <a:gd name="connsiteX21" fmla="*/ 500333 w 500333"/>
              <a:gd name="connsiteY21" fmla="*/ 897147 h 1380227"/>
              <a:gd name="connsiteX22" fmla="*/ 491706 w 500333"/>
              <a:gd name="connsiteY22" fmla="*/ 983411 h 1380227"/>
              <a:gd name="connsiteX23" fmla="*/ 474453 w 500333"/>
              <a:gd name="connsiteY23" fmla="*/ 1035170 h 1380227"/>
              <a:gd name="connsiteX24" fmla="*/ 465827 w 500333"/>
              <a:gd name="connsiteY24" fmla="*/ 1069676 h 1380227"/>
              <a:gd name="connsiteX25" fmla="*/ 448574 w 500333"/>
              <a:gd name="connsiteY25" fmla="*/ 1121434 h 1380227"/>
              <a:gd name="connsiteX26" fmla="*/ 439948 w 500333"/>
              <a:gd name="connsiteY26" fmla="*/ 1147313 h 1380227"/>
              <a:gd name="connsiteX27" fmla="*/ 422695 w 500333"/>
              <a:gd name="connsiteY27" fmla="*/ 1199072 h 1380227"/>
              <a:gd name="connsiteX28" fmla="*/ 414068 w 500333"/>
              <a:gd name="connsiteY28" fmla="*/ 1224951 h 1380227"/>
              <a:gd name="connsiteX29" fmla="*/ 396816 w 500333"/>
              <a:gd name="connsiteY29" fmla="*/ 1250830 h 1380227"/>
              <a:gd name="connsiteX30" fmla="*/ 362310 w 500333"/>
              <a:gd name="connsiteY30" fmla="*/ 1328468 h 1380227"/>
              <a:gd name="connsiteX31" fmla="*/ 336431 w 500333"/>
              <a:gd name="connsiteY31" fmla="*/ 1345721 h 1380227"/>
              <a:gd name="connsiteX32" fmla="*/ 310551 w 500333"/>
              <a:gd name="connsiteY32" fmla="*/ 1380227 h 138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00333" h="1380227">
                <a:moveTo>
                  <a:pt x="25880" y="0"/>
                </a:moveTo>
                <a:cubicBezTo>
                  <a:pt x="20129" y="14377"/>
                  <a:pt x="14064" y="28633"/>
                  <a:pt x="8627" y="43132"/>
                </a:cubicBezTo>
                <a:cubicBezTo>
                  <a:pt x="5434" y="51646"/>
                  <a:pt x="0" y="59918"/>
                  <a:pt x="0" y="69011"/>
                </a:cubicBezTo>
                <a:cubicBezTo>
                  <a:pt x="0" y="98748"/>
                  <a:pt x="8031" y="116605"/>
                  <a:pt x="25880" y="138023"/>
                </a:cubicBezTo>
                <a:cubicBezTo>
                  <a:pt x="33690" y="147395"/>
                  <a:pt x="43949" y="154530"/>
                  <a:pt x="51759" y="163902"/>
                </a:cubicBezTo>
                <a:cubicBezTo>
                  <a:pt x="58396" y="171867"/>
                  <a:pt x="63261" y="181155"/>
                  <a:pt x="69012" y="189781"/>
                </a:cubicBezTo>
                <a:cubicBezTo>
                  <a:pt x="71887" y="198408"/>
                  <a:pt x="75855" y="206744"/>
                  <a:pt x="77638" y="215661"/>
                </a:cubicBezTo>
                <a:cubicBezTo>
                  <a:pt x="81626" y="235599"/>
                  <a:pt x="82922" y="255989"/>
                  <a:pt x="86265" y="276045"/>
                </a:cubicBezTo>
                <a:cubicBezTo>
                  <a:pt x="88675" y="290508"/>
                  <a:pt x="92016" y="304800"/>
                  <a:pt x="94891" y="319177"/>
                </a:cubicBezTo>
                <a:cubicBezTo>
                  <a:pt x="97766" y="379562"/>
                  <a:pt x="92509" y="440889"/>
                  <a:pt x="103517" y="500332"/>
                </a:cubicBezTo>
                <a:cubicBezTo>
                  <a:pt x="107293" y="520721"/>
                  <a:pt x="126521" y="534838"/>
                  <a:pt x="138023" y="552091"/>
                </a:cubicBezTo>
                <a:lnTo>
                  <a:pt x="172529" y="603849"/>
                </a:lnTo>
                <a:cubicBezTo>
                  <a:pt x="178280" y="612475"/>
                  <a:pt x="181156" y="623977"/>
                  <a:pt x="189782" y="629728"/>
                </a:cubicBezTo>
                <a:lnTo>
                  <a:pt x="215661" y="646981"/>
                </a:lnTo>
                <a:cubicBezTo>
                  <a:pt x="222677" y="668031"/>
                  <a:pt x="224816" y="682016"/>
                  <a:pt x="241540" y="698740"/>
                </a:cubicBezTo>
                <a:cubicBezTo>
                  <a:pt x="248871" y="706071"/>
                  <a:pt x="258417" y="710849"/>
                  <a:pt x="267419" y="715993"/>
                </a:cubicBezTo>
                <a:cubicBezTo>
                  <a:pt x="278584" y="722373"/>
                  <a:pt x="289884" y="728730"/>
                  <a:pt x="301925" y="733245"/>
                </a:cubicBezTo>
                <a:cubicBezTo>
                  <a:pt x="313026" y="737408"/>
                  <a:pt x="325031" y="738615"/>
                  <a:pt x="336431" y="741872"/>
                </a:cubicBezTo>
                <a:cubicBezTo>
                  <a:pt x="345174" y="744370"/>
                  <a:pt x="353684" y="747623"/>
                  <a:pt x="362310" y="750498"/>
                </a:cubicBezTo>
                <a:cubicBezTo>
                  <a:pt x="400895" y="808375"/>
                  <a:pt x="355442" y="751670"/>
                  <a:pt x="405442" y="785004"/>
                </a:cubicBezTo>
                <a:cubicBezTo>
                  <a:pt x="470059" y="828083"/>
                  <a:pt x="395666" y="798997"/>
                  <a:pt x="457200" y="819510"/>
                </a:cubicBezTo>
                <a:cubicBezTo>
                  <a:pt x="496750" y="878834"/>
                  <a:pt x="485148" y="851597"/>
                  <a:pt x="500333" y="897147"/>
                </a:cubicBezTo>
                <a:cubicBezTo>
                  <a:pt x="497457" y="925902"/>
                  <a:pt x="497032" y="955008"/>
                  <a:pt x="491706" y="983411"/>
                </a:cubicBezTo>
                <a:cubicBezTo>
                  <a:pt x="488354" y="1001286"/>
                  <a:pt x="478864" y="1017527"/>
                  <a:pt x="474453" y="1035170"/>
                </a:cubicBezTo>
                <a:cubicBezTo>
                  <a:pt x="471578" y="1046672"/>
                  <a:pt x="469234" y="1058320"/>
                  <a:pt x="465827" y="1069676"/>
                </a:cubicBezTo>
                <a:cubicBezTo>
                  <a:pt x="460601" y="1087095"/>
                  <a:pt x="454325" y="1104181"/>
                  <a:pt x="448574" y="1121434"/>
                </a:cubicBezTo>
                <a:lnTo>
                  <a:pt x="439948" y="1147313"/>
                </a:lnTo>
                <a:lnTo>
                  <a:pt x="422695" y="1199072"/>
                </a:lnTo>
                <a:cubicBezTo>
                  <a:pt x="419819" y="1207698"/>
                  <a:pt x="419112" y="1217385"/>
                  <a:pt x="414068" y="1224951"/>
                </a:cubicBezTo>
                <a:cubicBezTo>
                  <a:pt x="408317" y="1233577"/>
                  <a:pt x="401027" y="1241356"/>
                  <a:pt x="396816" y="1250830"/>
                </a:cubicBezTo>
                <a:cubicBezTo>
                  <a:pt x="383149" y="1281581"/>
                  <a:pt x="385738" y="1305040"/>
                  <a:pt x="362310" y="1328468"/>
                </a:cubicBezTo>
                <a:cubicBezTo>
                  <a:pt x="354979" y="1335799"/>
                  <a:pt x="345057" y="1339970"/>
                  <a:pt x="336431" y="1345721"/>
                </a:cubicBezTo>
                <a:cubicBezTo>
                  <a:pt x="316922" y="1374984"/>
                  <a:pt x="326509" y="1364269"/>
                  <a:pt x="310551" y="1380227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97305" y="1751964"/>
            <a:ext cx="2216635" cy="3693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Snake River Fisheries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591909" y="1977905"/>
            <a:ext cx="1110153" cy="119134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112059" y="2013909"/>
            <a:ext cx="570774" cy="24292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/>
          <p:cNvSpPr/>
          <p:nvPr/>
        </p:nvSpPr>
        <p:spPr>
          <a:xfrm>
            <a:off x="4597879" y="3088257"/>
            <a:ext cx="2829464" cy="1026543"/>
          </a:xfrm>
          <a:custGeom>
            <a:avLst/>
            <a:gdLst>
              <a:gd name="connsiteX0" fmla="*/ 0 w 2829464"/>
              <a:gd name="connsiteY0" fmla="*/ 483079 h 1026543"/>
              <a:gd name="connsiteX1" fmla="*/ 25879 w 2829464"/>
              <a:gd name="connsiteY1" fmla="*/ 439947 h 1026543"/>
              <a:gd name="connsiteX2" fmla="*/ 34506 w 2829464"/>
              <a:gd name="connsiteY2" fmla="*/ 414068 h 1026543"/>
              <a:gd name="connsiteX3" fmla="*/ 60385 w 2829464"/>
              <a:gd name="connsiteY3" fmla="*/ 388188 h 1026543"/>
              <a:gd name="connsiteX4" fmla="*/ 77638 w 2829464"/>
              <a:gd name="connsiteY4" fmla="*/ 362309 h 1026543"/>
              <a:gd name="connsiteX5" fmla="*/ 103517 w 2829464"/>
              <a:gd name="connsiteY5" fmla="*/ 345056 h 1026543"/>
              <a:gd name="connsiteX6" fmla="*/ 155276 w 2829464"/>
              <a:gd name="connsiteY6" fmla="*/ 310551 h 1026543"/>
              <a:gd name="connsiteX7" fmla="*/ 172529 w 2829464"/>
              <a:gd name="connsiteY7" fmla="*/ 284671 h 1026543"/>
              <a:gd name="connsiteX8" fmla="*/ 198408 w 2829464"/>
              <a:gd name="connsiteY8" fmla="*/ 258792 h 1026543"/>
              <a:gd name="connsiteX9" fmla="*/ 207034 w 2829464"/>
              <a:gd name="connsiteY9" fmla="*/ 232913 h 1026543"/>
              <a:gd name="connsiteX10" fmla="*/ 241540 w 2829464"/>
              <a:gd name="connsiteY10" fmla="*/ 181154 h 1026543"/>
              <a:gd name="connsiteX11" fmla="*/ 250166 w 2829464"/>
              <a:gd name="connsiteY11" fmla="*/ 155275 h 1026543"/>
              <a:gd name="connsiteX12" fmla="*/ 293298 w 2829464"/>
              <a:gd name="connsiteY12" fmla="*/ 112143 h 1026543"/>
              <a:gd name="connsiteX13" fmla="*/ 345057 w 2829464"/>
              <a:gd name="connsiteY13" fmla="*/ 94890 h 1026543"/>
              <a:gd name="connsiteX14" fmla="*/ 741872 w 2829464"/>
              <a:gd name="connsiteY14" fmla="*/ 94890 h 1026543"/>
              <a:gd name="connsiteX15" fmla="*/ 776378 w 2829464"/>
              <a:gd name="connsiteY15" fmla="*/ 86264 h 1026543"/>
              <a:gd name="connsiteX16" fmla="*/ 802257 w 2829464"/>
              <a:gd name="connsiteY16" fmla="*/ 69011 h 1026543"/>
              <a:gd name="connsiteX17" fmla="*/ 862642 w 2829464"/>
              <a:gd name="connsiteY17" fmla="*/ 51758 h 1026543"/>
              <a:gd name="connsiteX18" fmla="*/ 914400 w 2829464"/>
              <a:gd name="connsiteY18" fmla="*/ 34505 h 1026543"/>
              <a:gd name="connsiteX19" fmla="*/ 940279 w 2829464"/>
              <a:gd name="connsiteY19" fmla="*/ 25879 h 1026543"/>
              <a:gd name="connsiteX20" fmla="*/ 992038 w 2829464"/>
              <a:gd name="connsiteY20" fmla="*/ 8626 h 1026543"/>
              <a:gd name="connsiteX21" fmla="*/ 1017917 w 2829464"/>
              <a:gd name="connsiteY21" fmla="*/ 0 h 1026543"/>
              <a:gd name="connsiteX22" fmla="*/ 1138687 w 2829464"/>
              <a:gd name="connsiteY22" fmla="*/ 8626 h 1026543"/>
              <a:gd name="connsiteX23" fmla="*/ 1216325 w 2829464"/>
              <a:gd name="connsiteY23" fmla="*/ 43132 h 1026543"/>
              <a:gd name="connsiteX24" fmla="*/ 1242204 w 2829464"/>
              <a:gd name="connsiteY24" fmla="*/ 51758 h 1026543"/>
              <a:gd name="connsiteX25" fmla="*/ 1268083 w 2829464"/>
              <a:gd name="connsiteY25" fmla="*/ 69011 h 1026543"/>
              <a:gd name="connsiteX26" fmla="*/ 1276710 w 2829464"/>
              <a:gd name="connsiteY26" fmla="*/ 94890 h 1026543"/>
              <a:gd name="connsiteX27" fmla="*/ 1302589 w 2829464"/>
              <a:gd name="connsiteY27" fmla="*/ 120769 h 1026543"/>
              <a:gd name="connsiteX28" fmla="*/ 1328468 w 2829464"/>
              <a:gd name="connsiteY28" fmla="*/ 172528 h 1026543"/>
              <a:gd name="connsiteX29" fmla="*/ 1337095 w 2829464"/>
              <a:gd name="connsiteY29" fmla="*/ 198407 h 1026543"/>
              <a:gd name="connsiteX30" fmla="*/ 1362974 w 2829464"/>
              <a:gd name="connsiteY30" fmla="*/ 215660 h 1026543"/>
              <a:gd name="connsiteX31" fmla="*/ 1388853 w 2829464"/>
              <a:gd name="connsiteY31" fmla="*/ 241539 h 1026543"/>
              <a:gd name="connsiteX32" fmla="*/ 1397479 w 2829464"/>
              <a:gd name="connsiteY32" fmla="*/ 267418 h 1026543"/>
              <a:gd name="connsiteX33" fmla="*/ 1423359 w 2829464"/>
              <a:gd name="connsiteY33" fmla="*/ 284671 h 1026543"/>
              <a:gd name="connsiteX34" fmla="*/ 1475117 w 2829464"/>
              <a:gd name="connsiteY34" fmla="*/ 327803 h 1026543"/>
              <a:gd name="connsiteX35" fmla="*/ 1518249 w 2829464"/>
              <a:gd name="connsiteY35" fmla="*/ 319177 h 1026543"/>
              <a:gd name="connsiteX36" fmla="*/ 1570008 w 2829464"/>
              <a:gd name="connsiteY36" fmla="*/ 301924 h 1026543"/>
              <a:gd name="connsiteX37" fmla="*/ 1630393 w 2829464"/>
              <a:gd name="connsiteY37" fmla="*/ 293298 h 1026543"/>
              <a:gd name="connsiteX38" fmla="*/ 1682151 w 2829464"/>
              <a:gd name="connsiteY38" fmla="*/ 267418 h 1026543"/>
              <a:gd name="connsiteX39" fmla="*/ 1708030 w 2829464"/>
              <a:gd name="connsiteY39" fmla="*/ 258792 h 1026543"/>
              <a:gd name="connsiteX40" fmla="*/ 1733910 w 2829464"/>
              <a:gd name="connsiteY40" fmla="*/ 241539 h 1026543"/>
              <a:gd name="connsiteX41" fmla="*/ 1820174 w 2829464"/>
              <a:gd name="connsiteY41" fmla="*/ 215660 h 1026543"/>
              <a:gd name="connsiteX42" fmla="*/ 1846053 w 2829464"/>
              <a:gd name="connsiteY42" fmla="*/ 207034 h 1026543"/>
              <a:gd name="connsiteX43" fmla="*/ 2122098 w 2829464"/>
              <a:gd name="connsiteY43" fmla="*/ 215660 h 1026543"/>
              <a:gd name="connsiteX44" fmla="*/ 2173857 w 2829464"/>
              <a:gd name="connsiteY44" fmla="*/ 232913 h 1026543"/>
              <a:gd name="connsiteX45" fmla="*/ 2199736 w 2829464"/>
              <a:gd name="connsiteY45" fmla="*/ 250166 h 1026543"/>
              <a:gd name="connsiteX46" fmla="*/ 2225615 w 2829464"/>
              <a:gd name="connsiteY46" fmla="*/ 301924 h 1026543"/>
              <a:gd name="connsiteX47" fmla="*/ 2242868 w 2829464"/>
              <a:gd name="connsiteY47" fmla="*/ 353683 h 1026543"/>
              <a:gd name="connsiteX48" fmla="*/ 2251495 w 2829464"/>
              <a:gd name="connsiteY48" fmla="*/ 379562 h 1026543"/>
              <a:gd name="connsiteX49" fmla="*/ 2268747 w 2829464"/>
              <a:gd name="connsiteY49" fmla="*/ 405441 h 1026543"/>
              <a:gd name="connsiteX50" fmla="*/ 2277374 w 2829464"/>
              <a:gd name="connsiteY50" fmla="*/ 431320 h 1026543"/>
              <a:gd name="connsiteX51" fmla="*/ 2303253 w 2829464"/>
              <a:gd name="connsiteY51" fmla="*/ 448573 h 1026543"/>
              <a:gd name="connsiteX52" fmla="*/ 2337759 w 2829464"/>
              <a:gd name="connsiteY52" fmla="*/ 526211 h 1026543"/>
              <a:gd name="connsiteX53" fmla="*/ 2346385 w 2829464"/>
              <a:gd name="connsiteY53" fmla="*/ 552090 h 1026543"/>
              <a:gd name="connsiteX54" fmla="*/ 2372264 w 2829464"/>
              <a:gd name="connsiteY54" fmla="*/ 577969 h 1026543"/>
              <a:gd name="connsiteX55" fmla="*/ 2380891 w 2829464"/>
              <a:gd name="connsiteY55" fmla="*/ 603849 h 1026543"/>
              <a:gd name="connsiteX56" fmla="*/ 2380891 w 2829464"/>
              <a:gd name="connsiteY56" fmla="*/ 862641 h 1026543"/>
              <a:gd name="connsiteX57" fmla="*/ 2372264 w 2829464"/>
              <a:gd name="connsiteY57" fmla="*/ 897147 h 1026543"/>
              <a:gd name="connsiteX58" fmla="*/ 2355012 w 2829464"/>
              <a:gd name="connsiteY58" fmla="*/ 948905 h 1026543"/>
              <a:gd name="connsiteX59" fmla="*/ 2380891 w 2829464"/>
              <a:gd name="connsiteY59" fmla="*/ 966158 h 1026543"/>
              <a:gd name="connsiteX60" fmla="*/ 2467155 w 2829464"/>
              <a:gd name="connsiteY60" fmla="*/ 983411 h 1026543"/>
              <a:gd name="connsiteX61" fmla="*/ 2501661 w 2829464"/>
              <a:gd name="connsiteY61" fmla="*/ 992037 h 1026543"/>
              <a:gd name="connsiteX62" fmla="*/ 2544793 w 2829464"/>
              <a:gd name="connsiteY62" fmla="*/ 1000664 h 1026543"/>
              <a:gd name="connsiteX63" fmla="*/ 2579298 w 2829464"/>
              <a:gd name="connsiteY63" fmla="*/ 1017917 h 1026543"/>
              <a:gd name="connsiteX64" fmla="*/ 2717321 w 2829464"/>
              <a:gd name="connsiteY64" fmla="*/ 1000664 h 1026543"/>
              <a:gd name="connsiteX65" fmla="*/ 2769079 w 2829464"/>
              <a:gd name="connsiteY65" fmla="*/ 992037 h 1026543"/>
              <a:gd name="connsiteX66" fmla="*/ 2812212 w 2829464"/>
              <a:gd name="connsiteY66" fmla="*/ 1000664 h 1026543"/>
              <a:gd name="connsiteX67" fmla="*/ 2829464 w 2829464"/>
              <a:gd name="connsiteY67" fmla="*/ 1026543 h 1026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829464" h="1026543">
                <a:moveTo>
                  <a:pt x="0" y="483079"/>
                </a:moveTo>
                <a:cubicBezTo>
                  <a:pt x="8626" y="468702"/>
                  <a:pt x="18381" y="454944"/>
                  <a:pt x="25879" y="439947"/>
                </a:cubicBezTo>
                <a:cubicBezTo>
                  <a:pt x="29946" y="431814"/>
                  <a:pt x="29462" y="421634"/>
                  <a:pt x="34506" y="414068"/>
                </a:cubicBezTo>
                <a:cubicBezTo>
                  <a:pt x="41273" y="403917"/>
                  <a:pt x="52575" y="397560"/>
                  <a:pt x="60385" y="388188"/>
                </a:cubicBezTo>
                <a:cubicBezTo>
                  <a:pt x="67022" y="380223"/>
                  <a:pt x="70307" y="369640"/>
                  <a:pt x="77638" y="362309"/>
                </a:cubicBezTo>
                <a:cubicBezTo>
                  <a:pt x="84969" y="354978"/>
                  <a:pt x="95552" y="351693"/>
                  <a:pt x="103517" y="345056"/>
                </a:cubicBezTo>
                <a:cubicBezTo>
                  <a:pt x="146594" y="309158"/>
                  <a:pt x="109796" y="325710"/>
                  <a:pt x="155276" y="310551"/>
                </a:cubicBezTo>
                <a:cubicBezTo>
                  <a:pt x="161027" y="301924"/>
                  <a:pt x="165892" y="292636"/>
                  <a:pt x="172529" y="284671"/>
                </a:cubicBezTo>
                <a:cubicBezTo>
                  <a:pt x="180339" y="275299"/>
                  <a:pt x="191641" y="268943"/>
                  <a:pt x="198408" y="258792"/>
                </a:cubicBezTo>
                <a:cubicBezTo>
                  <a:pt x="203452" y="251226"/>
                  <a:pt x="202618" y="240862"/>
                  <a:pt x="207034" y="232913"/>
                </a:cubicBezTo>
                <a:cubicBezTo>
                  <a:pt x="217104" y="214787"/>
                  <a:pt x="241540" y="181154"/>
                  <a:pt x="241540" y="181154"/>
                </a:cubicBezTo>
                <a:cubicBezTo>
                  <a:pt x="244415" y="172528"/>
                  <a:pt x="246100" y="163408"/>
                  <a:pt x="250166" y="155275"/>
                </a:cubicBezTo>
                <a:cubicBezTo>
                  <a:pt x="260846" y="133915"/>
                  <a:pt x="271117" y="122001"/>
                  <a:pt x="293298" y="112143"/>
                </a:cubicBezTo>
                <a:cubicBezTo>
                  <a:pt x="309917" y="104757"/>
                  <a:pt x="345057" y="94890"/>
                  <a:pt x="345057" y="94890"/>
                </a:cubicBezTo>
                <a:cubicBezTo>
                  <a:pt x="536609" y="106159"/>
                  <a:pt x="508185" y="109053"/>
                  <a:pt x="741872" y="94890"/>
                </a:cubicBezTo>
                <a:cubicBezTo>
                  <a:pt x="753706" y="94173"/>
                  <a:pt x="764876" y="89139"/>
                  <a:pt x="776378" y="86264"/>
                </a:cubicBezTo>
                <a:cubicBezTo>
                  <a:pt x="785004" y="80513"/>
                  <a:pt x="792984" y="73648"/>
                  <a:pt x="802257" y="69011"/>
                </a:cubicBezTo>
                <a:cubicBezTo>
                  <a:pt x="816748" y="61766"/>
                  <a:pt x="848829" y="55902"/>
                  <a:pt x="862642" y="51758"/>
                </a:cubicBezTo>
                <a:cubicBezTo>
                  <a:pt x="880061" y="46532"/>
                  <a:pt x="897147" y="40256"/>
                  <a:pt x="914400" y="34505"/>
                </a:cubicBezTo>
                <a:lnTo>
                  <a:pt x="940279" y="25879"/>
                </a:lnTo>
                <a:lnTo>
                  <a:pt x="992038" y="8626"/>
                </a:lnTo>
                <a:lnTo>
                  <a:pt x="1017917" y="0"/>
                </a:lnTo>
                <a:cubicBezTo>
                  <a:pt x="1058174" y="2875"/>
                  <a:pt x="1098774" y="2639"/>
                  <a:pt x="1138687" y="8626"/>
                </a:cubicBezTo>
                <a:cubicBezTo>
                  <a:pt x="1202277" y="18164"/>
                  <a:pt x="1174177" y="22058"/>
                  <a:pt x="1216325" y="43132"/>
                </a:cubicBezTo>
                <a:cubicBezTo>
                  <a:pt x="1224458" y="47198"/>
                  <a:pt x="1233578" y="48883"/>
                  <a:pt x="1242204" y="51758"/>
                </a:cubicBezTo>
                <a:cubicBezTo>
                  <a:pt x="1250830" y="57509"/>
                  <a:pt x="1261606" y="60915"/>
                  <a:pt x="1268083" y="69011"/>
                </a:cubicBezTo>
                <a:cubicBezTo>
                  <a:pt x="1273763" y="76111"/>
                  <a:pt x="1271666" y="87324"/>
                  <a:pt x="1276710" y="94890"/>
                </a:cubicBezTo>
                <a:cubicBezTo>
                  <a:pt x="1283477" y="105041"/>
                  <a:pt x="1293963" y="112143"/>
                  <a:pt x="1302589" y="120769"/>
                </a:cubicBezTo>
                <a:cubicBezTo>
                  <a:pt x="1324267" y="185810"/>
                  <a:pt x="1295027" y="105648"/>
                  <a:pt x="1328468" y="172528"/>
                </a:cubicBezTo>
                <a:cubicBezTo>
                  <a:pt x="1332535" y="180661"/>
                  <a:pt x="1331415" y="191307"/>
                  <a:pt x="1337095" y="198407"/>
                </a:cubicBezTo>
                <a:cubicBezTo>
                  <a:pt x="1343572" y="206503"/>
                  <a:pt x="1355009" y="209023"/>
                  <a:pt x="1362974" y="215660"/>
                </a:cubicBezTo>
                <a:cubicBezTo>
                  <a:pt x="1372346" y="223470"/>
                  <a:pt x="1380227" y="232913"/>
                  <a:pt x="1388853" y="241539"/>
                </a:cubicBezTo>
                <a:cubicBezTo>
                  <a:pt x="1391728" y="250165"/>
                  <a:pt x="1391799" y="260318"/>
                  <a:pt x="1397479" y="267418"/>
                </a:cubicBezTo>
                <a:cubicBezTo>
                  <a:pt x="1403956" y="275514"/>
                  <a:pt x="1415394" y="278034"/>
                  <a:pt x="1423359" y="284671"/>
                </a:cubicBezTo>
                <a:cubicBezTo>
                  <a:pt x="1489777" y="340020"/>
                  <a:pt x="1410866" y="284971"/>
                  <a:pt x="1475117" y="327803"/>
                </a:cubicBezTo>
                <a:cubicBezTo>
                  <a:pt x="1489494" y="324928"/>
                  <a:pt x="1504104" y="323035"/>
                  <a:pt x="1518249" y="319177"/>
                </a:cubicBezTo>
                <a:cubicBezTo>
                  <a:pt x="1535794" y="314392"/>
                  <a:pt x="1552005" y="304496"/>
                  <a:pt x="1570008" y="301924"/>
                </a:cubicBezTo>
                <a:lnTo>
                  <a:pt x="1630393" y="293298"/>
                </a:lnTo>
                <a:cubicBezTo>
                  <a:pt x="1695447" y="271612"/>
                  <a:pt x="1615254" y="300867"/>
                  <a:pt x="1682151" y="267418"/>
                </a:cubicBezTo>
                <a:cubicBezTo>
                  <a:pt x="1690284" y="263352"/>
                  <a:pt x="1699404" y="261667"/>
                  <a:pt x="1708030" y="258792"/>
                </a:cubicBezTo>
                <a:cubicBezTo>
                  <a:pt x="1716657" y="253041"/>
                  <a:pt x="1724436" y="245750"/>
                  <a:pt x="1733910" y="241539"/>
                </a:cubicBezTo>
                <a:cubicBezTo>
                  <a:pt x="1770814" y="225137"/>
                  <a:pt x="1785041" y="225697"/>
                  <a:pt x="1820174" y="215660"/>
                </a:cubicBezTo>
                <a:cubicBezTo>
                  <a:pt x="1828917" y="213162"/>
                  <a:pt x="1837427" y="209909"/>
                  <a:pt x="1846053" y="207034"/>
                </a:cubicBezTo>
                <a:cubicBezTo>
                  <a:pt x="1938068" y="209909"/>
                  <a:pt x="2030324" y="208415"/>
                  <a:pt x="2122098" y="215660"/>
                </a:cubicBezTo>
                <a:cubicBezTo>
                  <a:pt x="2140228" y="217091"/>
                  <a:pt x="2158725" y="222825"/>
                  <a:pt x="2173857" y="232913"/>
                </a:cubicBezTo>
                <a:lnTo>
                  <a:pt x="2199736" y="250166"/>
                </a:lnTo>
                <a:cubicBezTo>
                  <a:pt x="2231204" y="344563"/>
                  <a:pt x="2181015" y="201572"/>
                  <a:pt x="2225615" y="301924"/>
                </a:cubicBezTo>
                <a:cubicBezTo>
                  <a:pt x="2233001" y="318543"/>
                  <a:pt x="2237117" y="336430"/>
                  <a:pt x="2242868" y="353683"/>
                </a:cubicBezTo>
                <a:cubicBezTo>
                  <a:pt x="2245744" y="362309"/>
                  <a:pt x="2246451" y="371996"/>
                  <a:pt x="2251495" y="379562"/>
                </a:cubicBezTo>
                <a:cubicBezTo>
                  <a:pt x="2257246" y="388188"/>
                  <a:pt x="2264111" y="396168"/>
                  <a:pt x="2268747" y="405441"/>
                </a:cubicBezTo>
                <a:cubicBezTo>
                  <a:pt x="2272814" y="413574"/>
                  <a:pt x="2271694" y="424220"/>
                  <a:pt x="2277374" y="431320"/>
                </a:cubicBezTo>
                <a:cubicBezTo>
                  <a:pt x="2283851" y="439416"/>
                  <a:pt x="2294627" y="442822"/>
                  <a:pt x="2303253" y="448573"/>
                </a:cubicBezTo>
                <a:cubicBezTo>
                  <a:pt x="2330594" y="489583"/>
                  <a:pt x="2317228" y="464617"/>
                  <a:pt x="2337759" y="526211"/>
                </a:cubicBezTo>
                <a:cubicBezTo>
                  <a:pt x="2340634" y="534837"/>
                  <a:pt x="2339955" y="545660"/>
                  <a:pt x="2346385" y="552090"/>
                </a:cubicBezTo>
                <a:lnTo>
                  <a:pt x="2372264" y="577969"/>
                </a:lnTo>
                <a:cubicBezTo>
                  <a:pt x="2375140" y="586596"/>
                  <a:pt x="2380103" y="594790"/>
                  <a:pt x="2380891" y="603849"/>
                </a:cubicBezTo>
                <a:cubicBezTo>
                  <a:pt x="2390948" y="719500"/>
                  <a:pt x="2395252" y="762111"/>
                  <a:pt x="2380891" y="862641"/>
                </a:cubicBezTo>
                <a:cubicBezTo>
                  <a:pt x="2379214" y="874378"/>
                  <a:pt x="2375671" y="885791"/>
                  <a:pt x="2372264" y="897147"/>
                </a:cubicBezTo>
                <a:cubicBezTo>
                  <a:pt x="2367038" y="914566"/>
                  <a:pt x="2355012" y="948905"/>
                  <a:pt x="2355012" y="948905"/>
                </a:cubicBezTo>
                <a:cubicBezTo>
                  <a:pt x="2363638" y="954656"/>
                  <a:pt x="2371618" y="961521"/>
                  <a:pt x="2380891" y="966158"/>
                </a:cubicBezTo>
                <a:cubicBezTo>
                  <a:pt x="2406202" y="978814"/>
                  <a:pt x="2442171" y="978869"/>
                  <a:pt x="2467155" y="983411"/>
                </a:cubicBezTo>
                <a:cubicBezTo>
                  <a:pt x="2478820" y="985532"/>
                  <a:pt x="2490087" y="989465"/>
                  <a:pt x="2501661" y="992037"/>
                </a:cubicBezTo>
                <a:cubicBezTo>
                  <a:pt x="2515974" y="995218"/>
                  <a:pt x="2530416" y="997788"/>
                  <a:pt x="2544793" y="1000664"/>
                </a:cubicBezTo>
                <a:cubicBezTo>
                  <a:pt x="2556295" y="1006415"/>
                  <a:pt x="2566467" y="1017062"/>
                  <a:pt x="2579298" y="1017917"/>
                </a:cubicBezTo>
                <a:cubicBezTo>
                  <a:pt x="2631120" y="1021372"/>
                  <a:pt x="2669668" y="1009328"/>
                  <a:pt x="2717321" y="1000664"/>
                </a:cubicBezTo>
                <a:cubicBezTo>
                  <a:pt x="2734530" y="997535"/>
                  <a:pt x="2751826" y="994913"/>
                  <a:pt x="2769079" y="992037"/>
                </a:cubicBezTo>
                <a:cubicBezTo>
                  <a:pt x="2783457" y="994913"/>
                  <a:pt x="2799481" y="993389"/>
                  <a:pt x="2812212" y="1000664"/>
                </a:cubicBezTo>
                <a:cubicBezTo>
                  <a:pt x="2821213" y="1005808"/>
                  <a:pt x="2829464" y="1026543"/>
                  <a:pt x="2829464" y="1026543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271404" y="3881289"/>
            <a:ext cx="465826" cy="949503"/>
          </a:xfrm>
          <a:custGeom>
            <a:avLst/>
            <a:gdLst>
              <a:gd name="connsiteX0" fmla="*/ 0 w 465826"/>
              <a:gd name="connsiteY0" fmla="*/ 121368 h 949503"/>
              <a:gd name="connsiteX1" fmla="*/ 25879 w 465826"/>
              <a:gd name="connsiteY1" fmla="*/ 78236 h 949503"/>
              <a:gd name="connsiteX2" fmla="*/ 51758 w 465826"/>
              <a:gd name="connsiteY2" fmla="*/ 60983 h 949503"/>
              <a:gd name="connsiteX3" fmla="*/ 103517 w 465826"/>
              <a:gd name="connsiteY3" fmla="*/ 26477 h 949503"/>
              <a:gd name="connsiteX4" fmla="*/ 129396 w 465826"/>
              <a:gd name="connsiteY4" fmla="*/ 9224 h 949503"/>
              <a:gd name="connsiteX5" fmla="*/ 224287 w 465826"/>
              <a:gd name="connsiteY5" fmla="*/ 9224 h 949503"/>
              <a:gd name="connsiteX6" fmla="*/ 301924 w 465826"/>
              <a:gd name="connsiteY6" fmla="*/ 43730 h 949503"/>
              <a:gd name="connsiteX7" fmla="*/ 327804 w 465826"/>
              <a:gd name="connsiteY7" fmla="*/ 52356 h 949503"/>
              <a:gd name="connsiteX8" fmla="*/ 345056 w 465826"/>
              <a:gd name="connsiteY8" fmla="*/ 104115 h 949503"/>
              <a:gd name="connsiteX9" fmla="*/ 422694 w 465826"/>
              <a:gd name="connsiteY9" fmla="*/ 138620 h 949503"/>
              <a:gd name="connsiteX10" fmla="*/ 439947 w 465826"/>
              <a:gd name="connsiteY10" fmla="*/ 164500 h 949503"/>
              <a:gd name="connsiteX11" fmla="*/ 439947 w 465826"/>
              <a:gd name="connsiteY11" fmla="*/ 268017 h 949503"/>
              <a:gd name="connsiteX12" fmla="*/ 448573 w 465826"/>
              <a:gd name="connsiteY12" fmla="*/ 354281 h 949503"/>
              <a:gd name="connsiteX13" fmla="*/ 465826 w 465826"/>
              <a:gd name="connsiteY13" fmla="*/ 406039 h 949503"/>
              <a:gd name="connsiteX14" fmla="*/ 439947 w 465826"/>
              <a:gd name="connsiteY14" fmla="*/ 526809 h 949503"/>
              <a:gd name="connsiteX15" fmla="*/ 422694 w 465826"/>
              <a:gd name="connsiteY15" fmla="*/ 552688 h 949503"/>
              <a:gd name="connsiteX16" fmla="*/ 431321 w 465826"/>
              <a:gd name="connsiteY16" fmla="*/ 587194 h 949503"/>
              <a:gd name="connsiteX17" fmla="*/ 439947 w 465826"/>
              <a:gd name="connsiteY17" fmla="*/ 613073 h 949503"/>
              <a:gd name="connsiteX18" fmla="*/ 457200 w 465826"/>
              <a:gd name="connsiteY18" fmla="*/ 682085 h 949503"/>
              <a:gd name="connsiteX19" fmla="*/ 448573 w 465826"/>
              <a:gd name="connsiteY19" fmla="*/ 759722 h 949503"/>
              <a:gd name="connsiteX20" fmla="*/ 431321 w 465826"/>
              <a:gd name="connsiteY20" fmla="*/ 811481 h 949503"/>
              <a:gd name="connsiteX21" fmla="*/ 414068 w 465826"/>
              <a:gd name="connsiteY21" fmla="*/ 906371 h 949503"/>
              <a:gd name="connsiteX22" fmla="*/ 405441 w 465826"/>
              <a:gd name="connsiteY22" fmla="*/ 932251 h 949503"/>
              <a:gd name="connsiteX23" fmla="*/ 388188 w 465826"/>
              <a:gd name="connsiteY23" fmla="*/ 949503 h 949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65826" h="949503">
                <a:moveTo>
                  <a:pt x="0" y="121368"/>
                </a:moveTo>
                <a:cubicBezTo>
                  <a:pt x="8626" y="106991"/>
                  <a:pt x="14967" y="90966"/>
                  <a:pt x="25879" y="78236"/>
                </a:cubicBezTo>
                <a:cubicBezTo>
                  <a:pt x="32626" y="70364"/>
                  <a:pt x="43793" y="67620"/>
                  <a:pt x="51758" y="60983"/>
                </a:cubicBezTo>
                <a:cubicBezTo>
                  <a:pt x="94836" y="25084"/>
                  <a:pt x="58038" y="41636"/>
                  <a:pt x="103517" y="26477"/>
                </a:cubicBezTo>
                <a:cubicBezTo>
                  <a:pt x="112143" y="20726"/>
                  <a:pt x="120123" y="13861"/>
                  <a:pt x="129396" y="9224"/>
                </a:cubicBezTo>
                <a:cubicBezTo>
                  <a:pt x="164501" y="-8329"/>
                  <a:pt x="178803" y="3539"/>
                  <a:pt x="224287" y="9224"/>
                </a:cubicBezTo>
                <a:cubicBezTo>
                  <a:pt x="265296" y="36564"/>
                  <a:pt x="240332" y="23200"/>
                  <a:pt x="301924" y="43730"/>
                </a:cubicBezTo>
                <a:lnTo>
                  <a:pt x="327804" y="52356"/>
                </a:lnTo>
                <a:cubicBezTo>
                  <a:pt x="333555" y="69609"/>
                  <a:pt x="327803" y="98364"/>
                  <a:pt x="345056" y="104115"/>
                </a:cubicBezTo>
                <a:cubicBezTo>
                  <a:pt x="406650" y="124646"/>
                  <a:pt x="381683" y="111280"/>
                  <a:pt x="422694" y="138620"/>
                </a:cubicBezTo>
                <a:cubicBezTo>
                  <a:pt x="428445" y="147247"/>
                  <a:pt x="435310" y="155227"/>
                  <a:pt x="439947" y="164500"/>
                </a:cubicBezTo>
                <a:cubicBezTo>
                  <a:pt x="458340" y="201286"/>
                  <a:pt x="445188" y="220847"/>
                  <a:pt x="439947" y="268017"/>
                </a:cubicBezTo>
                <a:cubicBezTo>
                  <a:pt x="442822" y="296772"/>
                  <a:pt x="443247" y="325878"/>
                  <a:pt x="448573" y="354281"/>
                </a:cubicBezTo>
                <a:cubicBezTo>
                  <a:pt x="451924" y="372155"/>
                  <a:pt x="465826" y="406039"/>
                  <a:pt x="465826" y="406039"/>
                </a:cubicBezTo>
                <a:cubicBezTo>
                  <a:pt x="462176" y="435241"/>
                  <a:pt x="458858" y="498442"/>
                  <a:pt x="439947" y="526809"/>
                </a:cubicBezTo>
                <a:lnTo>
                  <a:pt x="422694" y="552688"/>
                </a:lnTo>
                <a:cubicBezTo>
                  <a:pt x="425570" y="564190"/>
                  <a:pt x="428064" y="575794"/>
                  <a:pt x="431321" y="587194"/>
                </a:cubicBezTo>
                <a:cubicBezTo>
                  <a:pt x="433819" y="595937"/>
                  <a:pt x="437742" y="604252"/>
                  <a:pt x="439947" y="613073"/>
                </a:cubicBezTo>
                <a:lnTo>
                  <a:pt x="457200" y="682085"/>
                </a:lnTo>
                <a:cubicBezTo>
                  <a:pt x="454324" y="707964"/>
                  <a:pt x="453679" y="734189"/>
                  <a:pt x="448573" y="759722"/>
                </a:cubicBezTo>
                <a:cubicBezTo>
                  <a:pt x="445006" y="777555"/>
                  <a:pt x="431321" y="811481"/>
                  <a:pt x="431321" y="811481"/>
                </a:cubicBezTo>
                <a:cubicBezTo>
                  <a:pt x="424340" y="860343"/>
                  <a:pt x="425688" y="865702"/>
                  <a:pt x="414068" y="906371"/>
                </a:cubicBezTo>
                <a:cubicBezTo>
                  <a:pt x="411570" y="915114"/>
                  <a:pt x="410120" y="924454"/>
                  <a:pt x="405441" y="932251"/>
                </a:cubicBezTo>
                <a:cubicBezTo>
                  <a:pt x="401257" y="939225"/>
                  <a:pt x="393939" y="943752"/>
                  <a:pt x="388188" y="949503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312582" y="5073134"/>
            <a:ext cx="1983368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Tribal </a:t>
            </a:r>
            <a:r>
              <a:rPr lang="en-US" dirty="0" smtClean="0">
                <a:solidFill>
                  <a:schemeClr val="bg1"/>
                </a:solidFill>
              </a:rPr>
              <a:t>ceremonial</a:t>
            </a:r>
            <a:r>
              <a:rPr lang="en-US" dirty="0" smtClean="0">
                <a:solidFill>
                  <a:schemeClr val="bg1"/>
                </a:solidFill>
              </a:rPr>
              <a:t>, subsistence, and commercial fishery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3254" y="5077445"/>
            <a:ext cx="2066370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Columbia River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</a:t>
            </a:r>
            <a:r>
              <a:rPr lang="en-US" dirty="0" smtClean="0">
                <a:solidFill>
                  <a:schemeClr val="bg1"/>
                </a:solidFill>
              </a:rPr>
              <a:t>n-treaty </a:t>
            </a:r>
            <a:r>
              <a:rPr lang="en-US" dirty="0" smtClean="0">
                <a:solidFill>
                  <a:schemeClr val="bg1"/>
                </a:solidFill>
              </a:rPr>
              <a:t>Fisheries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(146 river miles)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 Map of U.S. Dams on the Columbia and Snake Rivers. Solid dots and open circles signify dams with a full production SFO or an SFO under development, respectively. (Modified from a map obtained at //www.nwcouncil.org/.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69" y="545052"/>
            <a:ext cx="8873281" cy="55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05435" y="3509963"/>
            <a:ext cx="0" cy="153171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147971" y="4268173"/>
            <a:ext cx="2876" cy="7735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312582" y="4258506"/>
            <a:ext cx="2876" cy="77350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203934" y="4443172"/>
            <a:ext cx="5758" cy="58883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6728605" y="3156510"/>
            <a:ext cx="120770" cy="130154"/>
          </a:xfrm>
          <a:custGeom>
            <a:avLst/>
            <a:gdLst>
              <a:gd name="connsiteX0" fmla="*/ 0 w 120770"/>
              <a:gd name="connsiteY0" fmla="*/ 130154 h 130154"/>
              <a:gd name="connsiteX1" fmla="*/ 8626 w 120770"/>
              <a:gd name="connsiteY1" fmla="*/ 52516 h 130154"/>
              <a:gd name="connsiteX2" fmla="*/ 34506 w 120770"/>
              <a:gd name="connsiteY2" fmla="*/ 35264 h 130154"/>
              <a:gd name="connsiteX3" fmla="*/ 51759 w 120770"/>
              <a:gd name="connsiteY3" fmla="*/ 9384 h 130154"/>
              <a:gd name="connsiteX4" fmla="*/ 120770 w 120770"/>
              <a:gd name="connsiteY4" fmla="*/ 758 h 130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770" h="130154">
                <a:moveTo>
                  <a:pt x="0" y="130154"/>
                </a:moveTo>
                <a:cubicBezTo>
                  <a:pt x="2875" y="104275"/>
                  <a:pt x="-273" y="76987"/>
                  <a:pt x="8626" y="52516"/>
                </a:cubicBezTo>
                <a:cubicBezTo>
                  <a:pt x="12169" y="42773"/>
                  <a:pt x="27175" y="42595"/>
                  <a:pt x="34506" y="35264"/>
                </a:cubicBezTo>
                <a:cubicBezTo>
                  <a:pt x="41837" y="27933"/>
                  <a:pt x="43663" y="15861"/>
                  <a:pt x="51759" y="9384"/>
                </a:cubicBezTo>
                <a:cubicBezTo>
                  <a:pt x="68224" y="-3788"/>
                  <a:pt x="104996" y="758"/>
                  <a:pt x="120770" y="758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6728605" y="4399472"/>
            <a:ext cx="1992702" cy="1647645"/>
          </a:xfrm>
          <a:custGeom>
            <a:avLst/>
            <a:gdLst>
              <a:gd name="connsiteX0" fmla="*/ 0 w 1992702"/>
              <a:gd name="connsiteY0" fmla="*/ 189781 h 1647645"/>
              <a:gd name="connsiteX1" fmla="*/ 112143 w 1992702"/>
              <a:gd name="connsiteY1" fmla="*/ 189781 h 1647645"/>
              <a:gd name="connsiteX2" fmla="*/ 163902 w 1992702"/>
              <a:gd name="connsiteY2" fmla="*/ 172528 h 1647645"/>
              <a:gd name="connsiteX3" fmla="*/ 189781 w 1992702"/>
              <a:gd name="connsiteY3" fmla="*/ 155275 h 1647645"/>
              <a:gd name="connsiteX4" fmla="*/ 224287 w 1992702"/>
              <a:gd name="connsiteY4" fmla="*/ 146649 h 1647645"/>
              <a:gd name="connsiteX5" fmla="*/ 284672 w 1992702"/>
              <a:gd name="connsiteY5" fmla="*/ 129396 h 1647645"/>
              <a:gd name="connsiteX6" fmla="*/ 310551 w 1992702"/>
              <a:gd name="connsiteY6" fmla="*/ 112143 h 1647645"/>
              <a:gd name="connsiteX7" fmla="*/ 336430 w 1992702"/>
              <a:gd name="connsiteY7" fmla="*/ 86264 h 1647645"/>
              <a:gd name="connsiteX8" fmla="*/ 362309 w 1992702"/>
              <a:gd name="connsiteY8" fmla="*/ 77637 h 1647645"/>
              <a:gd name="connsiteX9" fmla="*/ 448574 w 1992702"/>
              <a:gd name="connsiteY9" fmla="*/ 103517 h 1647645"/>
              <a:gd name="connsiteX10" fmla="*/ 526211 w 1992702"/>
              <a:gd name="connsiteY10" fmla="*/ 155275 h 1647645"/>
              <a:gd name="connsiteX11" fmla="*/ 552091 w 1992702"/>
              <a:gd name="connsiteY11" fmla="*/ 172528 h 1647645"/>
              <a:gd name="connsiteX12" fmla="*/ 577970 w 1992702"/>
              <a:gd name="connsiteY12" fmla="*/ 198407 h 1647645"/>
              <a:gd name="connsiteX13" fmla="*/ 629728 w 1992702"/>
              <a:gd name="connsiteY13" fmla="*/ 189781 h 1647645"/>
              <a:gd name="connsiteX14" fmla="*/ 681487 w 1992702"/>
              <a:gd name="connsiteY14" fmla="*/ 146649 h 1647645"/>
              <a:gd name="connsiteX15" fmla="*/ 733245 w 1992702"/>
              <a:gd name="connsiteY15" fmla="*/ 129396 h 1647645"/>
              <a:gd name="connsiteX16" fmla="*/ 750498 w 1992702"/>
              <a:gd name="connsiteY16" fmla="*/ 103517 h 1647645"/>
              <a:gd name="connsiteX17" fmla="*/ 776377 w 1992702"/>
              <a:gd name="connsiteY17" fmla="*/ 86264 h 1647645"/>
              <a:gd name="connsiteX18" fmla="*/ 785004 w 1992702"/>
              <a:gd name="connsiteY18" fmla="*/ 60385 h 1647645"/>
              <a:gd name="connsiteX19" fmla="*/ 836762 w 1992702"/>
              <a:gd name="connsiteY19" fmla="*/ 25879 h 1647645"/>
              <a:gd name="connsiteX20" fmla="*/ 888521 w 1992702"/>
              <a:gd name="connsiteY20" fmla="*/ 0 h 1647645"/>
              <a:gd name="connsiteX21" fmla="*/ 940279 w 1992702"/>
              <a:gd name="connsiteY21" fmla="*/ 17253 h 1647645"/>
              <a:gd name="connsiteX22" fmla="*/ 992038 w 1992702"/>
              <a:gd name="connsiteY22" fmla="*/ 60385 h 1647645"/>
              <a:gd name="connsiteX23" fmla="*/ 1078302 w 1992702"/>
              <a:gd name="connsiteY23" fmla="*/ 77637 h 1647645"/>
              <a:gd name="connsiteX24" fmla="*/ 1121434 w 1992702"/>
              <a:gd name="connsiteY24" fmla="*/ 86264 h 1647645"/>
              <a:gd name="connsiteX25" fmla="*/ 1199072 w 1992702"/>
              <a:gd name="connsiteY25" fmla="*/ 146649 h 1647645"/>
              <a:gd name="connsiteX26" fmla="*/ 1216325 w 1992702"/>
              <a:gd name="connsiteY26" fmla="*/ 172528 h 1647645"/>
              <a:gd name="connsiteX27" fmla="*/ 1293962 w 1992702"/>
              <a:gd name="connsiteY27" fmla="*/ 189781 h 1647645"/>
              <a:gd name="connsiteX28" fmla="*/ 1319842 w 1992702"/>
              <a:gd name="connsiteY28" fmla="*/ 198407 h 1647645"/>
              <a:gd name="connsiteX29" fmla="*/ 1354347 w 1992702"/>
              <a:gd name="connsiteY29" fmla="*/ 207034 h 1647645"/>
              <a:gd name="connsiteX30" fmla="*/ 1388853 w 1992702"/>
              <a:gd name="connsiteY30" fmla="*/ 258792 h 1647645"/>
              <a:gd name="connsiteX31" fmla="*/ 1431985 w 1992702"/>
              <a:gd name="connsiteY31" fmla="*/ 301924 h 1647645"/>
              <a:gd name="connsiteX32" fmla="*/ 1483743 w 1992702"/>
              <a:gd name="connsiteY32" fmla="*/ 319177 h 1647645"/>
              <a:gd name="connsiteX33" fmla="*/ 1509623 w 1992702"/>
              <a:gd name="connsiteY33" fmla="*/ 301924 h 1647645"/>
              <a:gd name="connsiteX34" fmla="*/ 1518249 w 1992702"/>
              <a:gd name="connsiteY34" fmla="*/ 276045 h 1647645"/>
              <a:gd name="connsiteX35" fmla="*/ 1561381 w 1992702"/>
              <a:gd name="connsiteY35" fmla="*/ 241539 h 1647645"/>
              <a:gd name="connsiteX36" fmla="*/ 1733909 w 1992702"/>
              <a:gd name="connsiteY36" fmla="*/ 232913 h 1647645"/>
              <a:gd name="connsiteX37" fmla="*/ 1768415 w 1992702"/>
              <a:gd name="connsiteY37" fmla="*/ 181154 h 1647645"/>
              <a:gd name="connsiteX38" fmla="*/ 1820174 w 1992702"/>
              <a:gd name="connsiteY38" fmla="*/ 146649 h 1647645"/>
              <a:gd name="connsiteX39" fmla="*/ 1923691 w 1992702"/>
              <a:gd name="connsiteY39" fmla="*/ 155275 h 1647645"/>
              <a:gd name="connsiteX40" fmla="*/ 1949570 w 1992702"/>
              <a:gd name="connsiteY40" fmla="*/ 172528 h 1647645"/>
              <a:gd name="connsiteX41" fmla="*/ 1992702 w 1992702"/>
              <a:gd name="connsiteY41" fmla="*/ 250166 h 1647645"/>
              <a:gd name="connsiteX42" fmla="*/ 1975449 w 1992702"/>
              <a:gd name="connsiteY42" fmla="*/ 439947 h 1647645"/>
              <a:gd name="connsiteX43" fmla="*/ 1966823 w 1992702"/>
              <a:gd name="connsiteY43" fmla="*/ 465826 h 1647645"/>
              <a:gd name="connsiteX44" fmla="*/ 1958196 w 1992702"/>
              <a:gd name="connsiteY44" fmla="*/ 526211 h 1647645"/>
              <a:gd name="connsiteX45" fmla="*/ 1975449 w 1992702"/>
              <a:gd name="connsiteY45" fmla="*/ 621102 h 1647645"/>
              <a:gd name="connsiteX46" fmla="*/ 1984075 w 1992702"/>
              <a:gd name="connsiteY46" fmla="*/ 733245 h 1647645"/>
              <a:gd name="connsiteX47" fmla="*/ 1958196 w 1992702"/>
              <a:gd name="connsiteY47" fmla="*/ 905773 h 1647645"/>
              <a:gd name="connsiteX48" fmla="*/ 1949570 w 1992702"/>
              <a:gd name="connsiteY48" fmla="*/ 940279 h 1647645"/>
              <a:gd name="connsiteX49" fmla="*/ 1932317 w 1992702"/>
              <a:gd name="connsiteY49" fmla="*/ 992037 h 1647645"/>
              <a:gd name="connsiteX50" fmla="*/ 1906438 w 1992702"/>
              <a:gd name="connsiteY50" fmla="*/ 1017917 h 1647645"/>
              <a:gd name="connsiteX51" fmla="*/ 1837426 w 1992702"/>
              <a:gd name="connsiteY51" fmla="*/ 1078302 h 1647645"/>
              <a:gd name="connsiteX52" fmla="*/ 1828800 w 1992702"/>
              <a:gd name="connsiteY52" fmla="*/ 1104181 h 1647645"/>
              <a:gd name="connsiteX53" fmla="*/ 1802921 w 1992702"/>
              <a:gd name="connsiteY53" fmla="*/ 1112807 h 1647645"/>
              <a:gd name="connsiteX54" fmla="*/ 1785668 w 1992702"/>
              <a:gd name="connsiteY54" fmla="*/ 1164566 h 1647645"/>
              <a:gd name="connsiteX55" fmla="*/ 1768415 w 1992702"/>
              <a:gd name="connsiteY55" fmla="*/ 1224951 h 1647645"/>
              <a:gd name="connsiteX56" fmla="*/ 1759789 w 1992702"/>
              <a:gd name="connsiteY56" fmla="*/ 1414732 h 1647645"/>
              <a:gd name="connsiteX57" fmla="*/ 1742536 w 1992702"/>
              <a:gd name="connsiteY57" fmla="*/ 1440611 h 1647645"/>
              <a:gd name="connsiteX58" fmla="*/ 1664898 w 1992702"/>
              <a:gd name="connsiteY58" fmla="*/ 1483743 h 1647645"/>
              <a:gd name="connsiteX59" fmla="*/ 1500996 w 1992702"/>
              <a:gd name="connsiteY59" fmla="*/ 1509622 h 1647645"/>
              <a:gd name="connsiteX60" fmla="*/ 1293962 w 1992702"/>
              <a:gd name="connsiteY60" fmla="*/ 1526875 h 1647645"/>
              <a:gd name="connsiteX61" fmla="*/ 1250830 w 1992702"/>
              <a:gd name="connsiteY61" fmla="*/ 1535502 h 1647645"/>
              <a:gd name="connsiteX62" fmla="*/ 1190445 w 1992702"/>
              <a:gd name="connsiteY62" fmla="*/ 1544128 h 1647645"/>
              <a:gd name="connsiteX63" fmla="*/ 1155940 w 1992702"/>
              <a:gd name="connsiteY63" fmla="*/ 1552754 h 1647645"/>
              <a:gd name="connsiteX64" fmla="*/ 1164566 w 1992702"/>
              <a:gd name="connsiteY64" fmla="*/ 1595886 h 1647645"/>
              <a:gd name="connsiteX65" fmla="*/ 1216325 w 1992702"/>
              <a:gd name="connsiteY65" fmla="*/ 1630392 h 1647645"/>
              <a:gd name="connsiteX66" fmla="*/ 1233577 w 1992702"/>
              <a:gd name="connsiteY66" fmla="*/ 1647645 h 1647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992702" h="1647645">
                <a:moveTo>
                  <a:pt x="0" y="189781"/>
                </a:moveTo>
                <a:cubicBezTo>
                  <a:pt x="54474" y="200675"/>
                  <a:pt x="46593" y="203827"/>
                  <a:pt x="112143" y="189781"/>
                </a:cubicBezTo>
                <a:cubicBezTo>
                  <a:pt x="129926" y="185970"/>
                  <a:pt x="163902" y="172528"/>
                  <a:pt x="163902" y="172528"/>
                </a:cubicBezTo>
                <a:cubicBezTo>
                  <a:pt x="172528" y="166777"/>
                  <a:pt x="180252" y="159359"/>
                  <a:pt x="189781" y="155275"/>
                </a:cubicBezTo>
                <a:cubicBezTo>
                  <a:pt x="200678" y="150605"/>
                  <a:pt x="212887" y="149906"/>
                  <a:pt x="224287" y="146649"/>
                </a:cubicBezTo>
                <a:cubicBezTo>
                  <a:pt x="310916" y="121898"/>
                  <a:pt x="176800" y="156362"/>
                  <a:pt x="284672" y="129396"/>
                </a:cubicBezTo>
                <a:cubicBezTo>
                  <a:pt x="293298" y="123645"/>
                  <a:pt x="302586" y="118780"/>
                  <a:pt x="310551" y="112143"/>
                </a:cubicBezTo>
                <a:cubicBezTo>
                  <a:pt x="319923" y="104333"/>
                  <a:pt x="326279" y="93031"/>
                  <a:pt x="336430" y="86264"/>
                </a:cubicBezTo>
                <a:cubicBezTo>
                  <a:pt x="343996" y="81220"/>
                  <a:pt x="353683" y="80513"/>
                  <a:pt x="362309" y="77637"/>
                </a:cubicBezTo>
                <a:cubicBezTo>
                  <a:pt x="381597" y="82459"/>
                  <a:pt x="435974" y="95117"/>
                  <a:pt x="448574" y="103517"/>
                </a:cubicBezTo>
                <a:lnTo>
                  <a:pt x="526211" y="155275"/>
                </a:lnTo>
                <a:cubicBezTo>
                  <a:pt x="534838" y="161026"/>
                  <a:pt x="544760" y="165197"/>
                  <a:pt x="552091" y="172528"/>
                </a:cubicBezTo>
                <a:lnTo>
                  <a:pt x="577970" y="198407"/>
                </a:lnTo>
                <a:cubicBezTo>
                  <a:pt x="595223" y="195532"/>
                  <a:pt x="613135" y="195312"/>
                  <a:pt x="629728" y="189781"/>
                </a:cubicBezTo>
                <a:cubicBezTo>
                  <a:pt x="668162" y="176970"/>
                  <a:pt x="645449" y="166670"/>
                  <a:pt x="681487" y="146649"/>
                </a:cubicBezTo>
                <a:cubicBezTo>
                  <a:pt x="697384" y="137817"/>
                  <a:pt x="733245" y="129396"/>
                  <a:pt x="733245" y="129396"/>
                </a:cubicBezTo>
                <a:cubicBezTo>
                  <a:pt x="738996" y="120770"/>
                  <a:pt x="743167" y="110848"/>
                  <a:pt x="750498" y="103517"/>
                </a:cubicBezTo>
                <a:cubicBezTo>
                  <a:pt x="757829" y="96186"/>
                  <a:pt x="769900" y="94360"/>
                  <a:pt x="776377" y="86264"/>
                </a:cubicBezTo>
                <a:cubicBezTo>
                  <a:pt x="782057" y="79164"/>
                  <a:pt x="778574" y="66815"/>
                  <a:pt x="785004" y="60385"/>
                </a:cubicBezTo>
                <a:cubicBezTo>
                  <a:pt x="799666" y="45723"/>
                  <a:pt x="819509" y="37381"/>
                  <a:pt x="836762" y="25879"/>
                </a:cubicBezTo>
                <a:cubicBezTo>
                  <a:pt x="870206" y="3583"/>
                  <a:pt x="852808" y="11904"/>
                  <a:pt x="888521" y="0"/>
                </a:cubicBezTo>
                <a:cubicBezTo>
                  <a:pt x="905774" y="5751"/>
                  <a:pt x="927419" y="4394"/>
                  <a:pt x="940279" y="17253"/>
                </a:cubicBezTo>
                <a:cubicBezTo>
                  <a:pt x="959356" y="36329"/>
                  <a:pt x="968020" y="48376"/>
                  <a:pt x="992038" y="60385"/>
                </a:cubicBezTo>
                <a:cubicBezTo>
                  <a:pt x="1016838" y="72785"/>
                  <a:pt x="1054462" y="73664"/>
                  <a:pt x="1078302" y="77637"/>
                </a:cubicBezTo>
                <a:cubicBezTo>
                  <a:pt x="1092765" y="80047"/>
                  <a:pt x="1107057" y="83388"/>
                  <a:pt x="1121434" y="86264"/>
                </a:cubicBezTo>
                <a:cubicBezTo>
                  <a:pt x="1157500" y="110308"/>
                  <a:pt x="1173735" y="116245"/>
                  <a:pt x="1199072" y="146649"/>
                </a:cubicBezTo>
                <a:cubicBezTo>
                  <a:pt x="1205709" y="154614"/>
                  <a:pt x="1208229" y="166051"/>
                  <a:pt x="1216325" y="172528"/>
                </a:cubicBezTo>
                <a:cubicBezTo>
                  <a:pt x="1227527" y="181489"/>
                  <a:pt x="1293385" y="189653"/>
                  <a:pt x="1293962" y="189781"/>
                </a:cubicBezTo>
                <a:cubicBezTo>
                  <a:pt x="1302839" y="191754"/>
                  <a:pt x="1311099" y="195909"/>
                  <a:pt x="1319842" y="198407"/>
                </a:cubicBezTo>
                <a:cubicBezTo>
                  <a:pt x="1331242" y="201664"/>
                  <a:pt x="1342845" y="204158"/>
                  <a:pt x="1354347" y="207034"/>
                </a:cubicBezTo>
                <a:lnTo>
                  <a:pt x="1388853" y="258792"/>
                </a:lnTo>
                <a:cubicBezTo>
                  <a:pt x="1404592" y="282401"/>
                  <a:pt x="1404744" y="289817"/>
                  <a:pt x="1431985" y="301924"/>
                </a:cubicBezTo>
                <a:cubicBezTo>
                  <a:pt x="1448603" y="309310"/>
                  <a:pt x="1483743" y="319177"/>
                  <a:pt x="1483743" y="319177"/>
                </a:cubicBezTo>
                <a:cubicBezTo>
                  <a:pt x="1492370" y="313426"/>
                  <a:pt x="1503146" y="310020"/>
                  <a:pt x="1509623" y="301924"/>
                </a:cubicBezTo>
                <a:cubicBezTo>
                  <a:pt x="1515303" y="294824"/>
                  <a:pt x="1514183" y="284178"/>
                  <a:pt x="1518249" y="276045"/>
                </a:cubicBezTo>
                <a:cubicBezTo>
                  <a:pt x="1529473" y="253597"/>
                  <a:pt x="1535378" y="243800"/>
                  <a:pt x="1561381" y="241539"/>
                </a:cubicBezTo>
                <a:cubicBezTo>
                  <a:pt x="1618746" y="236551"/>
                  <a:pt x="1676400" y="235788"/>
                  <a:pt x="1733909" y="232913"/>
                </a:cubicBezTo>
                <a:cubicBezTo>
                  <a:pt x="1745411" y="215660"/>
                  <a:pt x="1751162" y="192656"/>
                  <a:pt x="1768415" y="181154"/>
                </a:cubicBezTo>
                <a:lnTo>
                  <a:pt x="1820174" y="146649"/>
                </a:lnTo>
                <a:cubicBezTo>
                  <a:pt x="1854680" y="149524"/>
                  <a:pt x="1889738" y="148484"/>
                  <a:pt x="1923691" y="155275"/>
                </a:cubicBezTo>
                <a:cubicBezTo>
                  <a:pt x="1933857" y="157308"/>
                  <a:pt x="1942743" y="164726"/>
                  <a:pt x="1949570" y="172528"/>
                </a:cubicBezTo>
                <a:cubicBezTo>
                  <a:pt x="1981513" y="209035"/>
                  <a:pt x="1980853" y="214622"/>
                  <a:pt x="1992702" y="250166"/>
                </a:cubicBezTo>
                <a:cubicBezTo>
                  <a:pt x="1987898" y="331832"/>
                  <a:pt x="1992275" y="372638"/>
                  <a:pt x="1975449" y="439947"/>
                </a:cubicBezTo>
                <a:cubicBezTo>
                  <a:pt x="1973244" y="448768"/>
                  <a:pt x="1969698" y="457200"/>
                  <a:pt x="1966823" y="465826"/>
                </a:cubicBezTo>
                <a:cubicBezTo>
                  <a:pt x="1963947" y="485954"/>
                  <a:pt x="1958196" y="505878"/>
                  <a:pt x="1958196" y="526211"/>
                </a:cubicBezTo>
                <a:cubicBezTo>
                  <a:pt x="1958196" y="537242"/>
                  <a:pt x="1972645" y="607083"/>
                  <a:pt x="1975449" y="621102"/>
                </a:cubicBezTo>
                <a:cubicBezTo>
                  <a:pt x="1978324" y="658483"/>
                  <a:pt x="1984075" y="695754"/>
                  <a:pt x="1984075" y="733245"/>
                </a:cubicBezTo>
                <a:cubicBezTo>
                  <a:pt x="1984075" y="818015"/>
                  <a:pt x="1976591" y="832191"/>
                  <a:pt x="1958196" y="905773"/>
                </a:cubicBezTo>
                <a:cubicBezTo>
                  <a:pt x="1955321" y="917275"/>
                  <a:pt x="1953319" y="929031"/>
                  <a:pt x="1949570" y="940279"/>
                </a:cubicBezTo>
                <a:cubicBezTo>
                  <a:pt x="1943819" y="957532"/>
                  <a:pt x="1945176" y="979177"/>
                  <a:pt x="1932317" y="992037"/>
                </a:cubicBezTo>
                <a:cubicBezTo>
                  <a:pt x="1923691" y="1000664"/>
                  <a:pt x="1913928" y="1008287"/>
                  <a:pt x="1906438" y="1017917"/>
                </a:cubicBezTo>
                <a:cubicBezTo>
                  <a:pt x="1856857" y="1081665"/>
                  <a:pt x="1896907" y="1063431"/>
                  <a:pt x="1837426" y="1078302"/>
                </a:cubicBezTo>
                <a:cubicBezTo>
                  <a:pt x="1834551" y="1086928"/>
                  <a:pt x="1835230" y="1097751"/>
                  <a:pt x="1828800" y="1104181"/>
                </a:cubicBezTo>
                <a:cubicBezTo>
                  <a:pt x="1822370" y="1110611"/>
                  <a:pt x="1808206" y="1105408"/>
                  <a:pt x="1802921" y="1112807"/>
                </a:cubicBezTo>
                <a:cubicBezTo>
                  <a:pt x="1792350" y="1127606"/>
                  <a:pt x="1790079" y="1146923"/>
                  <a:pt x="1785668" y="1164566"/>
                </a:cubicBezTo>
                <a:cubicBezTo>
                  <a:pt x="1774837" y="1207893"/>
                  <a:pt x="1780791" y="1187824"/>
                  <a:pt x="1768415" y="1224951"/>
                </a:cubicBezTo>
                <a:cubicBezTo>
                  <a:pt x="1765540" y="1288211"/>
                  <a:pt x="1767334" y="1351857"/>
                  <a:pt x="1759789" y="1414732"/>
                </a:cubicBezTo>
                <a:cubicBezTo>
                  <a:pt x="1758554" y="1425026"/>
                  <a:pt x="1749173" y="1432646"/>
                  <a:pt x="1742536" y="1440611"/>
                </a:cubicBezTo>
                <a:cubicBezTo>
                  <a:pt x="1712736" y="1476370"/>
                  <a:pt x="1714905" y="1467074"/>
                  <a:pt x="1664898" y="1483743"/>
                </a:cubicBezTo>
                <a:cubicBezTo>
                  <a:pt x="1595027" y="1507034"/>
                  <a:pt x="1648075" y="1491237"/>
                  <a:pt x="1500996" y="1509622"/>
                </a:cubicBezTo>
                <a:cubicBezTo>
                  <a:pt x="1386225" y="1523968"/>
                  <a:pt x="1455160" y="1516801"/>
                  <a:pt x="1293962" y="1526875"/>
                </a:cubicBezTo>
                <a:cubicBezTo>
                  <a:pt x="1279585" y="1529751"/>
                  <a:pt x="1265293" y="1533092"/>
                  <a:pt x="1250830" y="1535502"/>
                </a:cubicBezTo>
                <a:cubicBezTo>
                  <a:pt x="1230774" y="1538845"/>
                  <a:pt x="1210450" y="1540491"/>
                  <a:pt x="1190445" y="1544128"/>
                </a:cubicBezTo>
                <a:cubicBezTo>
                  <a:pt x="1178781" y="1546249"/>
                  <a:pt x="1167442" y="1549879"/>
                  <a:pt x="1155940" y="1552754"/>
                </a:cubicBezTo>
                <a:cubicBezTo>
                  <a:pt x="1158815" y="1567131"/>
                  <a:pt x="1155564" y="1584312"/>
                  <a:pt x="1164566" y="1595886"/>
                </a:cubicBezTo>
                <a:cubicBezTo>
                  <a:pt x="1177296" y="1612254"/>
                  <a:pt x="1201663" y="1615729"/>
                  <a:pt x="1216325" y="1630392"/>
                </a:cubicBezTo>
                <a:lnTo>
                  <a:pt x="1233577" y="1647645"/>
                </a:ln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7194397" y="4606506"/>
            <a:ext cx="224953" cy="1078302"/>
          </a:xfrm>
          <a:custGeom>
            <a:avLst/>
            <a:gdLst>
              <a:gd name="connsiteX0" fmla="*/ 138057 w 224953"/>
              <a:gd name="connsiteY0" fmla="*/ 0 h 1078302"/>
              <a:gd name="connsiteX1" fmla="*/ 189816 w 224953"/>
              <a:gd name="connsiteY1" fmla="*/ 51758 h 1078302"/>
              <a:gd name="connsiteX2" fmla="*/ 198442 w 224953"/>
              <a:gd name="connsiteY2" fmla="*/ 77637 h 1078302"/>
              <a:gd name="connsiteX3" fmla="*/ 215695 w 224953"/>
              <a:gd name="connsiteY3" fmla="*/ 103517 h 1078302"/>
              <a:gd name="connsiteX4" fmla="*/ 215695 w 224953"/>
              <a:gd name="connsiteY4" fmla="*/ 155275 h 1078302"/>
              <a:gd name="connsiteX5" fmla="*/ 181189 w 224953"/>
              <a:gd name="connsiteY5" fmla="*/ 163902 h 1078302"/>
              <a:gd name="connsiteX6" fmla="*/ 172563 w 224953"/>
              <a:gd name="connsiteY6" fmla="*/ 189781 h 1078302"/>
              <a:gd name="connsiteX7" fmla="*/ 163936 w 224953"/>
              <a:gd name="connsiteY7" fmla="*/ 250166 h 1078302"/>
              <a:gd name="connsiteX8" fmla="*/ 138057 w 224953"/>
              <a:gd name="connsiteY8" fmla="*/ 301924 h 1078302"/>
              <a:gd name="connsiteX9" fmla="*/ 112178 w 224953"/>
              <a:gd name="connsiteY9" fmla="*/ 319177 h 1078302"/>
              <a:gd name="connsiteX10" fmla="*/ 103551 w 224953"/>
              <a:gd name="connsiteY10" fmla="*/ 345056 h 1078302"/>
              <a:gd name="connsiteX11" fmla="*/ 77672 w 224953"/>
              <a:gd name="connsiteY11" fmla="*/ 370936 h 1078302"/>
              <a:gd name="connsiteX12" fmla="*/ 60419 w 224953"/>
              <a:gd name="connsiteY12" fmla="*/ 396815 h 1078302"/>
              <a:gd name="connsiteX13" fmla="*/ 51793 w 224953"/>
              <a:gd name="connsiteY13" fmla="*/ 422694 h 1078302"/>
              <a:gd name="connsiteX14" fmla="*/ 17287 w 224953"/>
              <a:gd name="connsiteY14" fmla="*/ 483079 h 1078302"/>
              <a:gd name="connsiteX15" fmla="*/ 8661 w 224953"/>
              <a:gd name="connsiteY15" fmla="*/ 560717 h 1078302"/>
              <a:gd name="connsiteX16" fmla="*/ 25914 w 224953"/>
              <a:gd name="connsiteY16" fmla="*/ 586596 h 1078302"/>
              <a:gd name="connsiteX17" fmla="*/ 34540 w 224953"/>
              <a:gd name="connsiteY17" fmla="*/ 629728 h 1078302"/>
              <a:gd name="connsiteX18" fmla="*/ 43167 w 224953"/>
              <a:gd name="connsiteY18" fmla="*/ 845388 h 1078302"/>
              <a:gd name="connsiteX19" fmla="*/ 60419 w 224953"/>
              <a:gd name="connsiteY19" fmla="*/ 871268 h 1078302"/>
              <a:gd name="connsiteX20" fmla="*/ 69046 w 224953"/>
              <a:gd name="connsiteY20" fmla="*/ 897147 h 1078302"/>
              <a:gd name="connsiteX21" fmla="*/ 43167 w 224953"/>
              <a:gd name="connsiteY21" fmla="*/ 1000664 h 1078302"/>
              <a:gd name="connsiteX22" fmla="*/ 34540 w 224953"/>
              <a:gd name="connsiteY22" fmla="*/ 1026543 h 1078302"/>
              <a:gd name="connsiteX23" fmla="*/ 43167 w 224953"/>
              <a:gd name="connsiteY23" fmla="*/ 1078302 h 1078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4953" h="1078302">
                <a:moveTo>
                  <a:pt x="138057" y="0"/>
                </a:moveTo>
                <a:cubicBezTo>
                  <a:pt x="155310" y="17253"/>
                  <a:pt x="174836" y="32499"/>
                  <a:pt x="189816" y="51758"/>
                </a:cubicBezTo>
                <a:cubicBezTo>
                  <a:pt x="195399" y="58935"/>
                  <a:pt x="194376" y="69504"/>
                  <a:pt x="198442" y="77637"/>
                </a:cubicBezTo>
                <a:cubicBezTo>
                  <a:pt x="203079" y="86910"/>
                  <a:pt x="209944" y="94890"/>
                  <a:pt x="215695" y="103517"/>
                </a:cubicBezTo>
                <a:cubicBezTo>
                  <a:pt x="220538" y="118045"/>
                  <a:pt x="233855" y="140747"/>
                  <a:pt x="215695" y="155275"/>
                </a:cubicBezTo>
                <a:cubicBezTo>
                  <a:pt x="206437" y="162681"/>
                  <a:pt x="192691" y="161026"/>
                  <a:pt x="181189" y="163902"/>
                </a:cubicBezTo>
                <a:cubicBezTo>
                  <a:pt x="178314" y="172528"/>
                  <a:pt x="174346" y="180865"/>
                  <a:pt x="172563" y="189781"/>
                </a:cubicBezTo>
                <a:cubicBezTo>
                  <a:pt x="168575" y="209719"/>
                  <a:pt x="167924" y="230228"/>
                  <a:pt x="163936" y="250166"/>
                </a:cubicBezTo>
                <a:cubicBezTo>
                  <a:pt x="160428" y="267707"/>
                  <a:pt x="150781" y="289200"/>
                  <a:pt x="138057" y="301924"/>
                </a:cubicBezTo>
                <a:cubicBezTo>
                  <a:pt x="130726" y="309255"/>
                  <a:pt x="120804" y="313426"/>
                  <a:pt x="112178" y="319177"/>
                </a:cubicBezTo>
                <a:cubicBezTo>
                  <a:pt x="109302" y="327803"/>
                  <a:pt x="108595" y="337490"/>
                  <a:pt x="103551" y="345056"/>
                </a:cubicBezTo>
                <a:cubicBezTo>
                  <a:pt x="96784" y="355207"/>
                  <a:pt x="85482" y="361564"/>
                  <a:pt x="77672" y="370936"/>
                </a:cubicBezTo>
                <a:cubicBezTo>
                  <a:pt x="71035" y="378901"/>
                  <a:pt x="66170" y="388189"/>
                  <a:pt x="60419" y="396815"/>
                </a:cubicBezTo>
                <a:cubicBezTo>
                  <a:pt x="57544" y="405441"/>
                  <a:pt x="55375" y="414336"/>
                  <a:pt x="51793" y="422694"/>
                </a:cubicBezTo>
                <a:cubicBezTo>
                  <a:pt x="38659" y="453339"/>
                  <a:pt x="34614" y="457089"/>
                  <a:pt x="17287" y="483079"/>
                </a:cubicBezTo>
                <a:cubicBezTo>
                  <a:pt x="2909" y="526212"/>
                  <a:pt x="-8593" y="526211"/>
                  <a:pt x="8661" y="560717"/>
                </a:cubicBezTo>
                <a:cubicBezTo>
                  <a:pt x="13298" y="569990"/>
                  <a:pt x="20163" y="577970"/>
                  <a:pt x="25914" y="586596"/>
                </a:cubicBezTo>
                <a:cubicBezTo>
                  <a:pt x="28789" y="600973"/>
                  <a:pt x="33565" y="615098"/>
                  <a:pt x="34540" y="629728"/>
                </a:cubicBezTo>
                <a:cubicBezTo>
                  <a:pt x="39326" y="701513"/>
                  <a:pt x="35503" y="773853"/>
                  <a:pt x="43167" y="845388"/>
                </a:cubicBezTo>
                <a:cubicBezTo>
                  <a:pt x="44271" y="855697"/>
                  <a:pt x="55782" y="861995"/>
                  <a:pt x="60419" y="871268"/>
                </a:cubicBezTo>
                <a:cubicBezTo>
                  <a:pt x="64485" y="879401"/>
                  <a:pt x="66170" y="888521"/>
                  <a:pt x="69046" y="897147"/>
                </a:cubicBezTo>
                <a:cubicBezTo>
                  <a:pt x="57430" y="966838"/>
                  <a:pt x="65949" y="932318"/>
                  <a:pt x="43167" y="1000664"/>
                </a:cubicBezTo>
                <a:lnTo>
                  <a:pt x="34540" y="1026543"/>
                </a:lnTo>
                <a:cubicBezTo>
                  <a:pt x="43731" y="1072495"/>
                  <a:pt x="43167" y="1055013"/>
                  <a:pt x="43167" y="1078302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6996024" y="3423895"/>
            <a:ext cx="923026" cy="311343"/>
          </a:xfrm>
          <a:custGeom>
            <a:avLst/>
            <a:gdLst>
              <a:gd name="connsiteX0" fmla="*/ 0 w 923026"/>
              <a:gd name="connsiteY0" fmla="*/ 311343 h 311343"/>
              <a:gd name="connsiteX1" fmla="*/ 69011 w 923026"/>
              <a:gd name="connsiteY1" fmla="*/ 294090 h 311343"/>
              <a:gd name="connsiteX2" fmla="*/ 129396 w 923026"/>
              <a:gd name="connsiteY2" fmla="*/ 311343 h 311343"/>
              <a:gd name="connsiteX3" fmla="*/ 189781 w 923026"/>
              <a:gd name="connsiteY3" fmla="*/ 302716 h 311343"/>
              <a:gd name="connsiteX4" fmla="*/ 241540 w 923026"/>
              <a:gd name="connsiteY4" fmla="*/ 294090 h 311343"/>
              <a:gd name="connsiteX5" fmla="*/ 345056 w 923026"/>
              <a:gd name="connsiteY5" fmla="*/ 285463 h 311343"/>
              <a:gd name="connsiteX6" fmla="*/ 370936 w 923026"/>
              <a:gd name="connsiteY6" fmla="*/ 268211 h 311343"/>
              <a:gd name="connsiteX7" fmla="*/ 396815 w 923026"/>
              <a:gd name="connsiteY7" fmla="*/ 259584 h 311343"/>
              <a:gd name="connsiteX8" fmla="*/ 414068 w 923026"/>
              <a:gd name="connsiteY8" fmla="*/ 233705 h 311343"/>
              <a:gd name="connsiteX9" fmla="*/ 439947 w 923026"/>
              <a:gd name="connsiteY9" fmla="*/ 225079 h 311343"/>
              <a:gd name="connsiteX10" fmla="*/ 526211 w 923026"/>
              <a:gd name="connsiteY10" fmla="*/ 216452 h 311343"/>
              <a:gd name="connsiteX11" fmla="*/ 577970 w 923026"/>
              <a:gd name="connsiteY11" fmla="*/ 190573 h 311343"/>
              <a:gd name="connsiteX12" fmla="*/ 603849 w 923026"/>
              <a:gd name="connsiteY12" fmla="*/ 173320 h 311343"/>
              <a:gd name="connsiteX13" fmla="*/ 672860 w 923026"/>
              <a:gd name="connsiteY13" fmla="*/ 156067 h 311343"/>
              <a:gd name="connsiteX14" fmla="*/ 698740 w 923026"/>
              <a:gd name="connsiteY14" fmla="*/ 147441 h 311343"/>
              <a:gd name="connsiteX15" fmla="*/ 750498 w 923026"/>
              <a:gd name="connsiteY15" fmla="*/ 112935 h 311343"/>
              <a:gd name="connsiteX16" fmla="*/ 759124 w 923026"/>
              <a:gd name="connsiteY16" fmla="*/ 78430 h 311343"/>
              <a:gd name="connsiteX17" fmla="*/ 802256 w 923026"/>
              <a:gd name="connsiteY17" fmla="*/ 35297 h 311343"/>
              <a:gd name="connsiteX18" fmla="*/ 828136 w 923026"/>
              <a:gd name="connsiteY18" fmla="*/ 26671 h 311343"/>
              <a:gd name="connsiteX19" fmla="*/ 879894 w 923026"/>
              <a:gd name="connsiteY19" fmla="*/ 792 h 311343"/>
              <a:gd name="connsiteX20" fmla="*/ 923026 w 923026"/>
              <a:gd name="connsiteY20" fmla="*/ 792 h 311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23026" h="311343">
                <a:moveTo>
                  <a:pt x="0" y="311343"/>
                </a:moveTo>
                <a:cubicBezTo>
                  <a:pt x="23004" y="305592"/>
                  <a:pt x="45381" y="296059"/>
                  <a:pt x="69011" y="294090"/>
                </a:cubicBezTo>
                <a:cubicBezTo>
                  <a:pt x="77680" y="293368"/>
                  <a:pt x="118851" y="307828"/>
                  <a:pt x="129396" y="311343"/>
                </a:cubicBezTo>
                <a:lnTo>
                  <a:pt x="189781" y="302716"/>
                </a:lnTo>
                <a:cubicBezTo>
                  <a:pt x="207069" y="300056"/>
                  <a:pt x="224156" y="296022"/>
                  <a:pt x="241540" y="294090"/>
                </a:cubicBezTo>
                <a:cubicBezTo>
                  <a:pt x="275953" y="290266"/>
                  <a:pt x="310551" y="288339"/>
                  <a:pt x="345056" y="285463"/>
                </a:cubicBezTo>
                <a:cubicBezTo>
                  <a:pt x="353683" y="279712"/>
                  <a:pt x="361663" y="272848"/>
                  <a:pt x="370936" y="268211"/>
                </a:cubicBezTo>
                <a:cubicBezTo>
                  <a:pt x="379069" y="264145"/>
                  <a:pt x="389715" y="265264"/>
                  <a:pt x="396815" y="259584"/>
                </a:cubicBezTo>
                <a:cubicBezTo>
                  <a:pt x="404911" y="253107"/>
                  <a:pt x="405972" y="240182"/>
                  <a:pt x="414068" y="233705"/>
                </a:cubicBezTo>
                <a:cubicBezTo>
                  <a:pt x="421168" y="228025"/>
                  <a:pt x="430960" y="226462"/>
                  <a:pt x="439947" y="225079"/>
                </a:cubicBezTo>
                <a:cubicBezTo>
                  <a:pt x="468509" y="220685"/>
                  <a:pt x="497456" y="219328"/>
                  <a:pt x="526211" y="216452"/>
                </a:cubicBezTo>
                <a:cubicBezTo>
                  <a:pt x="600376" y="167008"/>
                  <a:pt x="506540" y="226287"/>
                  <a:pt x="577970" y="190573"/>
                </a:cubicBezTo>
                <a:cubicBezTo>
                  <a:pt x="587243" y="185937"/>
                  <a:pt x="594106" y="176863"/>
                  <a:pt x="603849" y="173320"/>
                </a:cubicBezTo>
                <a:cubicBezTo>
                  <a:pt x="626133" y="165217"/>
                  <a:pt x="650365" y="163565"/>
                  <a:pt x="672860" y="156067"/>
                </a:cubicBezTo>
                <a:lnTo>
                  <a:pt x="698740" y="147441"/>
                </a:lnTo>
                <a:cubicBezTo>
                  <a:pt x="715993" y="135939"/>
                  <a:pt x="745469" y="133051"/>
                  <a:pt x="750498" y="112935"/>
                </a:cubicBezTo>
                <a:cubicBezTo>
                  <a:pt x="753373" y="101433"/>
                  <a:pt x="754454" y="89327"/>
                  <a:pt x="759124" y="78430"/>
                </a:cubicBezTo>
                <a:cubicBezTo>
                  <a:pt x="768534" y="56472"/>
                  <a:pt x="781343" y="45753"/>
                  <a:pt x="802256" y="35297"/>
                </a:cubicBezTo>
                <a:cubicBezTo>
                  <a:pt x="810389" y="31230"/>
                  <a:pt x="819509" y="29546"/>
                  <a:pt x="828136" y="26671"/>
                </a:cubicBezTo>
                <a:cubicBezTo>
                  <a:pt x="845920" y="14815"/>
                  <a:pt x="857915" y="3539"/>
                  <a:pt x="879894" y="792"/>
                </a:cubicBezTo>
                <a:cubicBezTo>
                  <a:pt x="894160" y="-991"/>
                  <a:pt x="908649" y="792"/>
                  <a:pt x="923026" y="792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6072997" y="3390181"/>
            <a:ext cx="500333" cy="1380227"/>
          </a:xfrm>
          <a:custGeom>
            <a:avLst/>
            <a:gdLst>
              <a:gd name="connsiteX0" fmla="*/ 25880 w 500333"/>
              <a:gd name="connsiteY0" fmla="*/ 0 h 1380227"/>
              <a:gd name="connsiteX1" fmla="*/ 8627 w 500333"/>
              <a:gd name="connsiteY1" fmla="*/ 43132 h 1380227"/>
              <a:gd name="connsiteX2" fmla="*/ 0 w 500333"/>
              <a:gd name="connsiteY2" fmla="*/ 69011 h 1380227"/>
              <a:gd name="connsiteX3" fmla="*/ 25880 w 500333"/>
              <a:gd name="connsiteY3" fmla="*/ 138023 h 1380227"/>
              <a:gd name="connsiteX4" fmla="*/ 51759 w 500333"/>
              <a:gd name="connsiteY4" fmla="*/ 163902 h 1380227"/>
              <a:gd name="connsiteX5" fmla="*/ 69012 w 500333"/>
              <a:gd name="connsiteY5" fmla="*/ 189781 h 1380227"/>
              <a:gd name="connsiteX6" fmla="*/ 77638 w 500333"/>
              <a:gd name="connsiteY6" fmla="*/ 215661 h 1380227"/>
              <a:gd name="connsiteX7" fmla="*/ 86265 w 500333"/>
              <a:gd name="connsiteY7" fmla="*/ 276045 h 1380227"/>
              <a:gd name="connsiteX8" fmla="*/ 94891 w 500333"/>
              <a:gd name="connsiteY8" fmla="*/ 319177 h 1380227"/>
              <a:gd name="connsiteX9" fmla="*/ 103517 w 500333"/>
              <a:gd name="connsiteY9" fmla="*/ 500332 h 1380227"/>
              <a:gd name="connsiteX10" fmla="*/ 138023 w 500333"/>
              <a:gd name="connsiteY10" fmla="*/ 552091 h 1380227"/>
              <a:gd name="connsiteX11" fmla="*/ 172529 w 500333"/>
              <a:gd name="connsiteY11" fmla="*/ 603849 h 1380227"/>
              <a:gd name="connsiteX12" fmla="*/ 189782 w 500333"/>
              <a:gd name="connsiteY12" fmla="*/ 629728 h 1380227"/>
              <a:gd name="connsiteX13" fmla="*/ 215661 w 500333"/>
              <a:gd name="connsiteY13" fmla="*/ 646981 h 1380227"/>
              <a:gd name="connsiteX14" fmla="*/ 241540 w 500333"/>
              <a:gd name="connsiteY14" fmla="*/ 698740 h 1380227"/>
              <a:gd name="connsiteX15" fmla="*/ 267419 w 500333"/>
              <a:gd name="connsiteY15" fmla="*/ 715993 h 1380227"/>
              <a:gd name="connsiteX16" fmla="*/ 301925 w 500333"/>
              <a:gd name="connsiteY16" fmla="*/ 733245 h 1380227"/>
              <a:gd name="connsiteX17" fmla="*/ 336431 w 500333"/>
              <a:gd name="connsiteY17" fmla="*/ 741872 h 1380227"/>
              <a:gd name="connsiteX18" fmla="*/ 362310 w 500333"/>
              <a:gd name="connsiteY18" fmla="*/ 750498 h 1380227"/>
              <a:gd name="connsiteX19" fmla="*/ 405442 w 500333"/>
              <a:gd name="connsiteY19" fmla="*/ 785004 h 1380227"/>
              <a:gd name="connsiteX20" fmla="*/ 457200 w 500333"/>
              <a:gd name="connsiteY20" fmla="*/ 819510 h 1380227"/>
              <a:gd name="connsiteX21" fmla="*/ 500333 w 500333"/>
              <a:gd name="connsiteY21" fmla="*/ 897147 h 1380227"/>
              <a:gd name="connsiteX22" fmla="*/ 491706 w 500333"/>
              <a:gd name="connsiteY22" fmla="*/ 983411 h 1380227"/>
              <a:gd name="connsiteX23" fmla="*/ 474453 w 500333"/>
              <a:gd name="connsiteY23" fmla="*/ 1035170 h 1380227"/>
              <a:gd name="connsiteX24" fmla="*/ 465827 w 500333"/>
              <a:gd name="connsiteY24" fmla="*/ 1069676 h 1380227"/>
              <a:gd name="connsiteX25" fmla="*/ 448574 w 500333"/>
              <a:gd name="connsiteY25" fmla="*/ 1121434 h 1380227"/>
              <a:gd name="connsiteX26" fmla="*/ 439948 w 500333"/>
              <a:gd name="connsiteY26" fmla="*/ 1147313 h 1380227"/>
              <a:gd name="connsiteX27" fmla="*/ 422695 w 500333"/>
              <a:gd name="connsiteY27" fmla="*/ 1199072 h 1380227"/>
              <a:gd name="connsiteX28" fmla="*/ 414068 w 500333"/>
              <a:gd name="connsiteY28" fmla="*/ 1224951 h 1380227"/>
              <a:gd name="connsiteX29" fmla="*/ 396816 w 500333"/>
              <a:gd name="connsiteY29" fmla="*/ 1250830 h 1380227"/>
              <a:gd name="connsiteX30" fmla="*/ 362310 w 500333"/>
              <a:gd name="connsiteY30" fmla="*/ 1328468 h 1380227"/>
              <a:gd name="connsiteX31" fmla="*/ 336431 w 500333"/>
              <a:gd name="connsiteY31" fmla="*/ 1345721 h 1380227"/>
              <a:gd name="connsiteX32" fmla="*/ 310551 w 500333"/>
              <a:gd name="connsiteY32" fmla="*/ 1380227 h 138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00333" h="1380227">
                <a:moveTo>
                  <a:pt x="25880" y="0"/>
                </a:moveTo>
                <a:cubicBezTo>
                  <a:pt x="20129" y="14377"/>
                  <a:pt x="14064" y="28633"/>
                  <a:pt x="8627" y="43132"/>
                </a:cubicBezTo>
                <a:cubicBezTo>
                  <a:pt x="5434" y="51646"/>
                  <a:pt x="0" y="59918"/>
                  <a:pt x="0" y="69011"/>
                </a:cubicBezTo>
                <a:cubicBezTo>
                  <a:pt x="0" y="98748"/>
                  <a:pt x="8031" y="116605"/>
                  <a:pt x="25880" y="138023"/>
                </a:cubicBezTo>
                <a:cubicBezTo>
                  <a:pt x="33690" y="147395"/>
                  <a:pt x="43949" y="154530"/>
                  <a:pt x="51759" y="163902"/>
                </a:cubicBezTo>
                <a:cubicBezTo>
                  <a:pt x="58396" y="171867"/>
                  <a:pt x="63261" y="181155"/>
                  <a:pt x="69012" y="189781"/>
                </a:cubicBezTo>
                <a:cubicBezTo>
                  <a:pt x="71887" y="198408"/>
                  <a:pt x="75855" y="206744"/>
                  <a:pt x="77638" y="215661"/>
                </a:cubicBezTo>
                <a:cubicBezTo>
                  <a:pt x="81626" y="235599"/>
                  <a:pt x="82922" y="255989"/>
                  <a:pt x="86265" y="276045"/>
                </a:cubicBezTo>
                <a:cubicBezTo>
                  <a:pt x="88675" y="290508"/>
                  <a:pt x="92016" y="304800"/>
                  <a:pt x="94891" y="319177"/>
                </a:cubicBezTo>
                <a:cubicBezTo>
                  <a:pt x="97766" y="379562"/>
                  <a:pt x="92509" y="440889"/>
                  <a:pt x="103517" y="500332"/>
                </a:cubicBezTo>
                <a:cubicBezTo>
                  <a:pt x="107293" y="520721"/>
                  <a:pt x="126521" y="534838"/>
                  <a:pt x="138023" y="552091"/>
                </a:cubicBezTo>
                <a:lnTo>
                  <a:pt x="172529" y="603849"/>
                </a:lnTo>
                <a:cubicBezTo>
                  <a:pt x="178280" y="612475"/>
                  <a:pt x="181156" y="623977"/>
                  <a:pt x="189782" y="629728"/>
                </a:cubicBezTo>
                <a:lnTo>
                  <a:pt x="215661" y="646981"/>
                </a:lnTo>
                <a:cubicBezTo>
                  <a:pt x="222677" y="668031"/>
                  <a:pt x="224816" y="682016"/>
                  <a:pt x="241540" y="698740"/>
                </a:cubicBezTo>
                <a:cubicBezTo>
                  <a:pt x="248871" y="706071"/>
                  <a:pt x="258417" y="710849"/>
                  <a:pt x="267419" y="715993"/>
                </a:cubicBezTo>
                <a:cubicBezTo>
                  <a:pt x="278584" y="722373"/>
                  <a:pt x="289884" y="728730"/>
                  <a:pt x="301925" y="733245"/>
                </a:cubicBezTo>
                <a:cubicBezTo>
                  <a:pt x="313026" y="737408"/>
                  <a:pt x="325031" y="738615"/>
                  <a:pt x="336431" y="741872"/>
                </a:cubicBezTo>
                <a:cubicBezTo>
                  <a:pt x="345174" y="744370"/>
                  <a:pt x="353684" y="747623"/>
                  <a:pt x="362310" y="750498"/>
                </a:cubicBezTo>
                <a:cubicBezTo>
                  <a:pt x="400895" y="808375"/>
                  <a:pt x="355442" y="751670"/>
                  <a:pt x="405442" y="785004"/>
                </a:cubicBezTo>
                <a:cubicBezTo>
                  <a:pt x="470059" y="828083"/>
                  <a:pt x="395666" y="798997"/>
                  <a:pt x="457200" y="819510"/>
                </a:cubicBezTo>
                <a:cubicBezTo>
                  <a:pt x="496750" y="878834"/>
                  <a:pt x="485148" y="851597"/>
                  <a:pt x="500333" y="897147"/>
                </a:cubicBezTo>
                <a:cubicBezTo>
                  <a:pt x="497457" y="925902"/>
                  <a:pt x="497032" y="955008"/>
                  <a:pt x="491706" y="983411"/>
                </a:cubicBezTo>
                <a:cubicBezTo>
                  <a:pt x="488354" y="1001286"/>
                  <a:pt x="478864" y="1017527"/>
                  <a:pt x="474453" y="1035170"/>
                </a:cubicBezTo>
                <a:cubicBezTo>
                  <a:pt x="471578" y="1046672"/>
                  <a:pt x="469234" y="1058320"/>
                  <a:pt x="465827" y="1069676"/>
                </a:cubicBezTo>
                <a:cubicBezTo>
                  <a:pt x="460601" y="1087095"/>
                  <a:pt x="454325" y="1104181"/>
                  <a:pt x="448574" y="1121434"/>
                </a:cubicBezTo>
                <a:lnTo>
                  <a:pt x="439948" y="1147313"/>
                </a:lnTo>
                <a:lnTo>
                  <a:pt x="422695" y="1199072"/>
                </a:lnTo>
                <a:cubicBezTo>
                  <a:pt x="419819" y="1207698"/>
                  <a:pt x="419112" y="1217385"/>
                  <a:pt x="414068" y="1224951"/>
                </a:cubicBezTo>
                <a:cubicBezTo>
                  <a:pt x="408317" y="1233577"/>
                  <a:pt x="401027" y="1241356"/>
                  <a:pt x="396816" y="1250830"/>
                </a:cubicBezTo>
                <a:cubicBezTo>
                  <a:pt x="383149" y="1281581"/>
                  <a:pt x="385738" y="1305040"/>
                  <a:pt x="362310" y="1328468"/>
                </a:cubicBezTo>
                <a:cubicBezTo>
                  <a:pt x="354979" y="1335799"/>
                  <a:pt x="345057" y="1339970"/>
                  <a:pt x="336431" y="1345721"/>
                </a:cubicBezTo>
                <a:cubicBezTo>
                  <a:pt x="316922" y="1374984"/>
                  <a:pt x="326509" y="1364269"/>
                  <a:pt x="310551" y="1380227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97305" y="1751964"/>
            <a:ext cx="2216635" cy="3693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Snake River Fisheries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591909" y="1977905"/>
            <a:ext cx="1110153" cy="119134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112059" y="2013909"/>
            <a:ext cx="570774" cy="242926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/>
          <p:cNvSpPr/>
          <p:nvPr/>
        </p:nvSpPr>
        <p:spPr>
          <a:xfrm>
            <a:off x="4597879" y="3088257"/>
            <a:ext cx="2829464" cy="1026543"/>
          </a:xfrm>
          <a:custGeom>
            <a:avLst/>
            <a:gdLst>
              <a:gd name="connsiteX0" fmla="*/ 0 w 2829464"/>
              <a:gd name="connsiteY0" fmla="*/ 483079 h 1026543"/>
              <a:gd name="connsiteX1" fmla="*/ 25879 w 2829464"/>
              <a:gd name="connsiteY1" fmla="*/ 439947 h 1026543"/>
              <a:gd name="connsiteX2" fmla="*/ 34506 w 2829464"/>
              <a:gd name="connsiteY2" fmla="*/ 414068 h 1026543"/>
              <a:gd name="connsiteX3" fmla="*/ 60385 w 2829464"/>
              <a:gd name="connsiteY3" fmla="*/ 388188 h 1026543"/>
              <a:gd name="connsiteX4" fmla="*/ 77638 w 2829464"/>
              <a:gd name="connsiteY4" fmla="*/ 362309 h 1026543"/>
              <a:gd name="connsiteX5" fmla="*/ 103517 w 2829464"/>
              <a:gd name="connsiteY5" fmla="*/ 345056 h 1026543"/>
              <a:gd name="connsiteX6" fmla="*/ 155276 w 2829464"/>
              <a:gd name="connsiteY6" fmla="*/ 310551 h 1026543"/>
              <a:gd name="connsiteX7" fmla="*/ 172529 w 2829464"/>
              <a:gd name="connsiteY7" fmla="*/ 284671 h 1026543"/>
              <a:gd name="connsiteX8" fmla="*/ 198408 w 2829464"/>
              <a:gd name="connsiteY8" fmla="*/ 258792 h 1026543"/>
              <a:gd name="connsiteX9" fmla="*/ 207034 w 2829464"/>
              <a:gd name="connsiteY9" fmla="*/ 232913 h 1026543"/>
              <a:gd name="connsiteX10" fmla="*/ 241540 w 2829464"/>
              <a:gd name="connsiteY10" fmla="*/ 181154 h 1026543"/>
              <a:gd name="connsiteX11" fmla="*/ 250166 w 2829464"/>
              <a:gd name="connsiteY11" fmla="*/ 155275 h 1026543"/>
              <a:gd name="connsiteX12" fmla="*/ 293298 w 2829464"/>
              <a:gd name="connsiteY12" fmla="*/ 112143 h 1026543"/>
              <a:gd name="connsiteX13" fmla="*/ 345057 w 2829464"/>
              <a:gd name="connsiteY13" fmla="*/ 94890 h 1026543"/>
              <a:gd name="connsiteX14" fmla="*/ 741872 w 2829464"/>
              <a:gd name="connsiteY14" fmla="*/ 94890 h 1026543"/>
              <a:gd name="connsiteX15" fmla="*/ 776378 w 2829464"/>
              <a:gd name="connsiteY15" fmla="*/ 86264 h 1026543"/>
              <a:gd name="connsiteX16" fmla="*/ 802257 w 2829464"/>
              <a:gd name="connsiteY16" fmla="*/ 69011 h 1026543"/>
              <a:gd name="connsiteX17" fmla="*/ 862642 w 2829464"/>
              <a:gd name="connsiteY17" fmla="*/ 51758 h 1026543"/>
              <a:gd name="connsiteX18" fmla="*/ 914400 w 2829464"/>
              <a:gd name="connsiteY18" fmla="*/ 34505 h 1026543"/>
              <a:gd name="connsiteX19" fmla="*/ 940279 w 2829464"/>
              <a:gd name="connsiteY19" fmla="*/ 25879 h 1026543"/>
              <a:gd name="connsiteX20" fmla="*/ 992038 w 2829464"/>
              <a:gd name="connsiteY20" fmla="*/ 8626 h 1026543"/>
              <a:gd name="connsiteX21" fmla="*/ 1017917 w 2829464"/>
              <a:gd name="connsiteY21" fmla="*/ 0 h 1026543"/>
              <a:gd name="connsiteX22" fmla="*/ 1138687 w 2829464"/>
              <a:gd name="connsiteY22" fmla="*/ 8626 h 1026543"/>
              <a:gd name="connsiteX23" fmla="*/ 1216325 w 2829464"/>
              <a:gd name="connsiteY23" fmla="*/ 43132 h 1026543"/>
              <a:gd name="connsiteX24" fmla="*/ 1242204 w 2829464"/>
              <a:gd name="connsiteY24" fmla="*/ 51758 h 1026543"/>
              <a:gd name="connsiteX25" fmla="*/ 1268083 w 2829464"/>
              <a:gd name="connsiteY25" fmla="*/ 69011 h 1026543"/>
              <a:gd name="connsiteX26" fmla="*/ 1276710 w 2829464"/>
              <a:gd name="connsiteY26" fmla="*/ 94890 h 1026543"/>
              <a:gd name="connsiteX27" fmla="*/ 1302589 w 2829464"/>
              <a:gd name="connsiteY27" fmla="*/ 120769 h 1026543"/>
              <a:gd name="connsiteX28" fmla="*/ 1328468 w 2829464"/>
              <a:gd name="connsiteY28" fmla="*/ 172528 h 1026543"/>
              <a:gd name="connsiteX29" fmla="*/ 1337095 w 2829464"/>
              <a:gd name="connsiteY29" fmla="*/ 198407 h 1026543"/>
              <a:gd name="connsiteX30" fmla="*/ 1362974 w 2829464"/>
              <a:gd name="connsiteY30" fmla="*/ 215660 h 1026543"/>
              <a:gd name="connsiteX31" fmla="*/ 1388853 w 2829464"/>
              <a:gd name="connsiteY31" fmla="*/ 241539 h 1026543"/>
              <a:gd name="connsiteX32" fmla="*/ 1397479 w 2829464"/>
              <a:gd name="connsiteY32" fmla="*/ 267418 h 1026543"/>
              <a:gd name="connsiteX33" fmla="*/ 1423359 w 2829464"/>
              <a:gd name="connsiteY33" fmla="*/ 284671 h 1026543"/>
              <a:gd name="connsiteX34" fmla="*/ 1475117 w 2829464"/>
              <a:gd name="connsiteY34" fmla="*/ 327803 h 1026543"/>
              <a:gd name="connsiteX35" fmla="*/ 1518249 w 2829464"/>
              <a:gd name="connsiteY35" fmla="*/ 319177 h 1026543"/>
              <a:gd name="connsiteX36" fmla="*/ 1570008 w 2829464"/>
              <a:gd name="connsiteY36" fmla="*/ 301924 h 1026543"/>
              <a:gd name="connsiteX37" fmla="*/ 1630393 w 2829464"/>
              <a:gd name="connsiteY37" fmla="*/ 293298 h 1026543"/>
              <a:gd name="connsiteX38" fmla="*/ 1682151 w 2829464"/>
              <a:gd name="connsiteY38" fmla="*/ 267418 h 1026543"/>
              <a:gd name="connsiteX39" fmla="*/ 1708030 w 2829464"/>
              <a:gd name="connsiteY39" fmla="*/ 258792 h 1026543"/>
              <a:gd name="connsiteX40" fmla="*/ 1733910 w 2829464"/>
              <a:gd name="connsiteY40" fmla="*/ 241539 h 1026543"/>
              <a:gd name="connsiteX41" fmla="*/ 1820174 w 2829464"/>
              <a:gd name="connsiteY41" fmla="*/ 215660 h 1026543"/>
              <a:gd name="connsiteX42" fmla="*/ 1846053 w 2829464"/>
              <a:gd name="connsiteY42" fmla="*/ 207034 h 1026543"/>
              <a:gd name="connsiteX43" fmla="*/ 2122098 w 2829464"/>
              <a:gd name="connsiteY43" fmla="*/ 215660 h 1026543"/>
              <a:gd name="connsiteX44" fmla="*/ 2173857 w 2829464"/>
              <a:gd name="connsiteY44" fmla="*/ 232913 h 1026543"/>
              <a:gd name="connsiteX45" fmla="*/ 2199736 w 2829464"/>
              <a:gd name="connsiteY45" fmla="*/ 250166 h 1026543"/>
              <a:gd name="connsiteX46" fmla="*/ 2225615 w 2829464"/>
              <a:gd name="connsiteY46" fmla="*/ 301924 h 1026543"/>
              <a:gd name="connsiteX47" fmla="*/ 2242868 w 2829464"/>
              <a:gd name="connsiteY47" fmla="*/ 353683 h 1026543"/>
              <a:gd name="connsiteX48" fmla="*/ 2251495 w 2829464"/>
              <a:gd name="connsiteY48" fmla="*/ 379562 h 1026543"/>
              <a:gd name="connsiteX49" fmla="*/ 2268747 w 2829464"/>
              <a:gd name="connsiteY49" fmla="*/ 405441 h 1026543"/>
              <a:gd name="connsiteX50" fmla="*/ 2277374 w 2829464"/>
              <a:gd name="connsiteY50" fmla="*/ 431320 h 1026543"/>
              <a:gd name="connsiteX51" fmla="*/ 2303253 w 2829464"/>
              <a:gd name="connsiteY51" fmla="*/ 448573 h 1026543"/>
              <a:gd name="connsiteX52" fmla="*/ 2337759 w 2829464"/>
              <a:gd name="connsiteY52" fmla="*/ 526211 h 1026543"/>
              <a:gd name="connsiteX53" fmla="*/ 2346385 w 2829464"/>
              <a:gd name="connsiteY53" fmla="*/ 552090 h 1026543"/>
              <a:gd name="connsiteX54" fmla="*/ 2372264 w 2829464"/>
              <a:gd name="connsiteY54" fmla="*/ 577969 h 1026543"/>
              <a:gd name="connsiteX55" fmla="*/ 2380891 w 2829464"/>
              <a:gd name="connsiteY55" fmla="*/ 603849 h 1026543"/>
              <a:gd name="connsiteX56" fmla="*/ 2380891 w 2829464"/>
              <a:gd name="connsiteY56" fmla="*/ 862641 h 1026543"/>
              <a:gd name="connsiteX57" fmla="*/ 2372264 w 2829464"/>
              <a:gd name="connsiteY57" fmla="*/ 897147 h 1026543"/>
              <a:gd name="connsiteX58" fmla="*/ 2355012 w 2829464"/>
              <a:gd name="connsiteY58" fmla="*/ 948905 h 1026543"/>
              <a:gd name="connsiteX59" fmla="*/ 2380891 w 2829464"/>
              <a:gd name="connsiteY59" fmla="*/ 966158 h 1026543"/>
              <a:gd name="connsiteX60" fmla="*/ 2467155 w 2829464"/>
              <a:gd name="connsiteY60" fmla="*/ 983411 h 1026543"/>
              <a:gd name="connsiteX61" fmla="*/ 2501661 w 2829464"/>
              <a:gd name="connsiteY61" fmla="*/ 992037 h 1026543"/>
              <a:gd name="connsiteX62" fmla="*/ 2544793 w 2829464"/>
              <a:gd name="connsiteY62" fmla="*/ 1000664 h 1026543"/>
              <a:gd name="connsiteX63" fmla="*/ 2579298 w 2829464"/>
              <a:gd name="connsiteY63" fmla="*/ 1017917 h 1026543"/>
              <a:gd name="connsiteX64" fmla="*/ 2717321 w 2829464"/>
              <a:gd name="connsiteY64" fmla="*/ 1000664 h 1026543"/>
              <a:gd name="connsiteX65" fmla="*/ 2769079 w 2829464"/>
              <a:gd name="connsiteY65" fmla="*/ 992037 h 1026543"/>
              <a:gd name="connsiteX66" fmla="*/ 2812212 w 2829464"/>
              <a:gd name="connsiteY66" fmla="*/ 1000664 h 1026543"/>
              <a:gd name="connsiteX67" fmla="*/ 2829464 w 2829464"/>
              <a:gd name="connsiteY67" fmla="*/ 1026543 h 1026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829464" h="1026543">
                <a:moveTo>
                  <a:pt x="0" y="483079"/>
                </a:moveTo>
                <a:cubicBezTo>
                  <a:pt x="8626" y="468702"/>
                  <a:pt x="18381" y="454944"/>
                  <a:pt x="25879" y="439947"/>
                </a:cubicBezTo>
                <a:cubicBezTo>
                  <a:pt x="29946" y="431814"/>
                  <a:pt x="29462" y="421634"/>
                  <a:pt x="34506" y="414068"/>
                </a:cubicBezTo>
                <a:cubicBezTo>
                  <a:pt x="41273" y="403917"/>
                  <a:pt x="52575" y="397560"/>
                  <a:pt x="60385" y="388188"/>
                </a:cubicBezTo>
                <a:cubicBezTo>
                  <a:pt x="67022" y="380223"/>
                  <a:pt x="70307" y="369640"/>
                  <a:pt x="77638" y="362309"/>
                </a:cubicBezTo>
                <a:cubicBezTo>
                  <a:pt x="84969" y="354978"/>
                  <a:pt x="95552" y="351693"/>
                  <a:pt x="103517" y="345056"/>
                </a:cubicBezTo>
                <a:cubicBezTo>
                  <a:pt x="146594" y="309158"/>
                  <a:pt x="109796" y="325710"/>
                  <a:pt x="155276" y="310551"/>
                </a:cubicBezTo>
                <a:cubicBezTo>
                  <a:pt x="161027" y="301924"/>
                  <a:pt x="165892" y="292636"/>
                  <a:pt x="172529" y="284671"/>
                </a:cubicBezTo>
                <a:cubicBezTo>
                  <a:pt x="180339" y="275299"/>
                  <a:pt x="191641" y="268943"/>
                  <a:pt x="198408" y="258792"/>
                </a:cubicBezTo>
                <a:cubicBezTo>
                  <a:pt x="203452" y="251226"/>
                  <a:pt x="202618" y="240862"/>
                  <a:pt x="207034" y="232913"/>
                </a:cubicBezTo>
                <a:cubicBezTo>
                  <a:pt x="217104" y="214787"/>
                  <a:pt x="241540" y="181154"/>
                  <a:pt x="241540" y="181154"/>
                </a:cubicBezTo>
                <a:cubicBezTo>
                  <a:pt x="244415" y="172528"/>
                  <a:pt x="246100" y="163408"/>
                  <a:pt x="250166" y="155275"/>
                </a:cubicBezTo>
                <a:cubicBezTo>
                  <a:pt x="260846" y="133915"/>
                  <a:pt x="271117" y="122001"/>
                  <a:pt x="293298" y="112143"/>
                </a:cubicBezTo>
                <a:cubicBezTo>
                  <a:pt x="309917" y="104757"/>
                  <a:pt x="345057" y="94890"/>
                  <a:pt x="345057" y="94890"/>
                </a:cubicBezTo>
                <a:cubicBezTo>
                  <a:pt x="536609" y="106159"/>
                  <a:pt x="508185" y="109053"/>
                  <a:pt x="741872" y="94890"/>
                </a:cubicBezTo>
                <a:cubicBezTo>
                  <a:pt x="753706" y="94173"/>
                  <a:pt x="764876" y="89139"/>
                  <a:pt x="776378" y="86264"/>
                </a:cubicBezTo>
                <a:cubicBezTo>
                  <a:pt x="785004" y="80513"/>
                  <a:pt x="792984" y="73648"/>
                  <a:pt x="802257" y="69011"/>
                </a:cubicBezTo>
                <a:cubicBezTo>
                  <a:pt x="816748" y="61766"/>
                  <a:pt x="848829" y="55902"/>
                  <a:pt x="862642" y="51758"/>
                </a:cubicBezTo>
                <a:cubicBezTo>
                  <a:pt x="880061" y="46532"/>
                  <a:pt x="897147" y="40256"/>
                  <a:pt x="914400" y="34505"/>
                </a:cubicBezTo>
                <a:lnTo>
                  <a:pt x="940279" y="25879"/>
                </a:lnTo>
                <a:lnTo>
                  <a:pt x="992038" y="8626"/>
                </a:lnTo>
                <a:lnTo>
                  <a:pt x="1017917" y="0"/>
                </a:lnTo>
                <a:cubicBezTo>
                  <a:pt x="1058174" y="2875"/>
                  <a:pt x="1098774" y="2639"/>
                  <a:pt x="1138687" y="8626"/>
                </a:cubicBezTo>
                <a:cubicBezTo>
                  <a:pt x="1202277" y="18164"/>
                  <a:pt x="1174177" y="22058"/>
                  <a:pt x="1216325" y="43132"/>
                </a:cubicBezTo>
                <a:cubicBezTo>
                  <a:pt x="1224458" y="47198"/>
                  <a:pt x="1233578" y="48883"/>
                  <a:pt x="1242204" y="51758"/>
                </a:cubicBezTo>
                <a:cubicBezTo>
                  <a:pt x="1250830" y="57509"/>
                  <a:pt x="1261606" y="60915"/>
                  <a:pt x="1268083" y="69011"/>
                </a:cubicBezTo>
                <a:cubicBezTo>
                  <a:pt x="1273763" y="76111"/>
                  <a:pt x="1271666" y="87324"/>
                  <a:pt x="1276710" y="94890"/>
                </a:cubicBezTo>
                <a:cubicBezTo>
                  <a:pt x="1283477" y="105041"/>
                  <a:pt x="1293963" y="112143"/>
                  <a:pt x="1302589" y="120769"/>
                </a:cubicBezTo>
                <a:cubicBezTo>
                  <a:pt x="1324267" y="185810"/>
                  <a:pt x="1295027" y="105648"/>
                  <a:pt x="1328468" y="172528"/>
                </a:cubicBezTo>
                <a:cubicBezTo>
                  <a:pt x="1332535" y="180661"/>
                  <a:pt x="1331415" y="191307"/>
                  <a:pt x="1337095" y="198407"/>
                </a:cubicBezTo>
                <a:cubicBezTo>
                  <a:pt x="1343572" y="206503"/>
                  <a:pt x="1355009" y="209023"/>
                  <a:pt x="1362974" y="215660"/>
                </a:cubicBezTo>
                <a:cubicBezTo>
                  <a:pt x="1372346" y="223470"/>
                  <a:pt x="1380227" y="232913"/>
                  <a:pt x="1388853" y="241539"/>
                </a:cubicBezTo>
                <a:cubicBezTo>
                  <a:pt x="1391728" y="250165"/>
                  <a:pt x="1391799" y="260318"/>
                  <a:pt x="1397479" y="267418"/>
                </a:cubicBezTo>
                <a:cubicBezTo>
                  <a:pt x="1403956" y="275514"/>
                  <a:pt x="1415394" y="278034"/>
                  <a:pt x="1423359" y="284671"/>
                </a:cubicBezTo>
                <a:cubicBezTo>
                  <a:pt x="1489777" y="340020"/>
                  <a:pt x="1410866" y="284971"/>
                  <a:pt x="1475117" y="327803"/>
                </a:cubicBezTo>
                <a:cubicBezTo>
                  <a:pt x="1489494" y="324928"/>
                  <a:pt x="1504104" y="323035"/>
                  <a:pt x="1518249" y="319177"/>
                </a:cubicBezTo>
                <a:cubicBezTo>
                  <a:pt x="1535794" y="314392"/>
                  <a:pt x="1552005" y="304496"/>
                  <a:pt x="1570008" y="301924"/>
                </a:cubicBezTo>
                <a:lnTo>
                  <a:pt x="1630393" y="293298"/>
                </a:lnTo>
                <a:cubicBezTo>
                  <a:pt x="1695447" y="271612"/>
                  <a:pt x="1615254" y="300867"/>
                  <a:pt x="1682151" y="267418"/>
                </a:cubicBezTo>
                <a:cubicBezTo>
                  <a:pt x="1690284" y="263352"/>
                  <a:pt x="1699404" y="261667"/>
                  <a:pt x="1708030" y="258792"/>
                </a:cubicBezTo>
                <a:cubicBezTo>
                  <a:pt x="1716657" y="253041"/>
                  <a:pt x="1724436" y="245750"/>
                  <a:pt x="1733910" y="241539"/>
                </a:cubicBezTo>
                <a:cubicBezTo>
                  <a:pt x="1770814" y="225137"/>
                  <a:pt x="1785041" y="225697"/>
                  <a:pt x="1820174" y="215660"/>
                </a:cubicBezTo>
                <a:cubicBezTo>
                  <a:pt x="1828917" y="213162"/>
                  <a:pt x="1837427" y="209909"/>
                  <a:pt x="1846053" y="207034"/>
                </a:cubicBezTo>
                <a:cubicBezTo>
                  <a:pt x="1938068" y="209909"/>
                  <a:pt x="2030324" y="208415"/>
                  <a:pt x="2122098" y="215660"/>
                </a:cubicBezTo>
                <a:cubicBezTo>
                  <a:pt x="2140228" y="217091"/>
                  <a:pt x="2158725" y="222825"/>
                  <a:pt x="2173857" y="232913"/>
                </a:cubicBezTo>
                <a:lnTo>
                  <a:pt x="2199736" y="250166"/>
                </a:lnTo>
                <a:cubicBezTo>
                  <a:pt x="2231204" y="344563"/>
                  <a:pt x="2181015" y="201572"/>
                  <a:pt x="2225615" y="301924"/>
                </a:cubicBezTo>
                <a:cubicBezTo>
                  <a:pt x="2233001" y="318543"/>
                  <a:pt x="2237117" y="336430"/>
                  <a:pt x="2242868" y="353683"/>
                </a:cubicBezTo>
                <a:cubicBezTo>
                  <a:pt x="2245744" y="362309"/>
                  <a:pt x="2246451" y="371996"/>
                  <a:pt x="2251495" y="379562"/>
                </a:cubicBezTo>
                <a:cubicBezTo>
                  <a:pt x="2257246" y="388188"/>
                  <a:pt x="2264111" y="396168"/>
                  <a:pt x="2268747" y="405441"/>
                </a:cubicBezTo>
                <a:cubicBezTo>
                  <a:pt x="2272814" y="413574"/>
                  <a:pt x="2271694" y="424220"/>
                  <a:pt x="2277374" y="431320"/>
                </a:cubicBezTo>
                <a:cubicBezTo>
                  <a:pt x="2283851" y="439416"/>
                  <a:pt x="2294627" y="442822"/>
                  <a:pt x="2303253" y="448573"/>
                </a:cubicBezTo>
                <a:cubicBezTo>
                  <a:pt x="2330594" y="489583"/>
                  <a:pt x="2317228" y="464617"/>
                  <a:pt x="2337759" y="526211"/>
                </a:cubicBezTo>
                <a:cubicBezTo>
                  <a:pt x="2340634" y="534837"/>
                  <a:pt x="2339955" y="545660"/>
                  <a:pt x="2346385" y="552090"/>
                </a:cubicBezTo>
                <a:lnTo>
                  <a:pt x="2372264" y="577969"/>
                </a:lnTo>
                <a:cubicBezTo>
                  <a:pt x="2375140" y="586596"/>
                  <a:pt x="2380103" y="594790"/>
                  <a:pt x="2380891" y="603849"/>
                </a:cubicBezTo>
                <a:cubicBezTo>
                  <a:pt x="2390948" y="719500"/>
                  <a:pt x="2395252" y="762111"/>
                  <a:pt x="2380891" y="862641"/>
                </a:cubicBezTo>
                <a:cubicBezTo>
                  <a:pt x="2379214" y="874378"/>
                  <a:pt x="2375671" y="885791"/>
                  <a:pt x="2372264" y="897147"/>
                </a:cubicBezTo>
                <a:cubicBezTo>
                  <a:pt x="2367038" y="914566"/>
                  <a:pt x="2355012" y="948905"/>
                  <a:pt x="2355012" y="948905"/>
                </a:cubicBezTo>
                <a:cubicBezTo>
                  <a:pt x="2363638" y="954656"/>
                  <a:pt x="2371618" y="961521"/>
                  <a:pt x="2380891" y="966158"/>
                </a:cubicBezTo>
                <a:cubicBezTo>
                  <a:pt x="2406202" y="978814"/>
                  <a:pt x="2442171" y="978869"/>
                  <a:pt x="2467155" y="983411"/>
                </a:cubicBezTo>
                <a:cubicBezTo>
                  <a:pt x="2478820" y="985532"/>
                  <a:pt x="2490087" y="989465"/>
                  <a:pt x="2501661" y="992037"/>
                </a:cubicBezTo>
                <a:cubicBezTo>
                  <a:pt x="2515974" y="995218"/>
                  <a:pt x="2530416" y="997788"/>
                  <a:pt x="2544793" y="1000664"/>
                </a:cubicBezTo>
                <a:cubicBezTo>
                  <a:pt x="2556295" y="1006415"/>
                  <a:pt x="2566467" y="1017062"/>
                  <a:pt x="2579298" y="1017917"/>
                </a:cubicBezTo>
                <a:cubicBezTo>
                  <a:pt x="2631120" y="1021372"/>
                  <a:pt x="2669668" y="1009328"/>
                  <a:pt x="2717321" y="1000664"/>
                </a:cubicBezTo>
                <a:cubicBezTo>
                  <a:pt x="2734530" y="997535"/>
                  <a:pt x="2751826" y="994913"/>
                  <a:pt x="2769079" y="992037"/>
                </a:cubicBezTo>
                <a:cubicBezTo>
                  <a:pt x="2783457" y="994913"/>
                  <a:pt x="2799481" y="993389"/>
                  <a:pt x="2812212" y="1000664"/>
                </a:cubicBezTo>
                <a:cubicBezTo>
                  <a:pt x="2821213" y="1005808"/>
                  <a:pt x="2829464" y="1026543"/>
                  <a:pt x="2829464" y="1026543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271404" y="3881289"/>
            <a:ext cx="465826" cy="949503"/>
          </a:xfrm>
          <a:custGeom>
            <a:avLst/>
            <a:gdLst>
              <a:gd name="connsiteX0" fmla="*/ 0 w 465826"/>
              <a:gd name="connsiteY0" fmla="*/ 121368 h 949503"/>
              <a:gd name="connsiteX1" fmla="*/ 25879 w 465826"/>
              <a:gd name="connsiteY1" fmla="*/ 78236 h 949503"/>
              <a:gd name="connsiteX2" fmla="*/ 51758 w 465826"/>
              <a:gd name="connsiteY2" fmla="*/ 60983 h 949503"/>
              <a:gd name="connsiteX3" fmla="*/ 103517 w 465826"/>
              <a:gd name="connsiteY3" fmla="*/ 26477 h 949503"/>
              <a:gd name="connsiteX4" fmla="*/ 129396 w 465826"/>
              <a:gd name="connsiteY4" fmla="*/ 9224 h 949503"/>
              <a:gd name="connsiteX5" fmla="*/ 224287 w 465826"/>
              <a:gd name="connsiteY5" fmla="*/ 9224 h 949503"/>
              <a:gd name="connsiteX6" fmla="*/ 301924 w 465826"/>
              <a:gd name="connsiteY6" fmla="*/ 43730 h 949503"/>
              <a:gd name="connsiteX7" fmla="*/ 327804 w 465826"/>
              <a:gd name="connsiteY7" fmla="*/ 52356 h 949503"/>
              <a:gd name="connsiteX8" fmla="*/ 345056 w 465826"/>
              <a:gd name="connsiteY8" fmla="*/ 104115 h 949503"/>
              <a:gd name="connsiteX9" fmla="*/ 422694 w 465826"/>
              <a:gd name="connsiteY9" fmla="*/ 138620 h 949503"/>
              <a:gd name="connsiteX10" fmla="*/ 439947 w 465826"/>
              <a:gd name="connsiteY10" fmla="*/ 164500 h 949503"/>
              <a:gd name="connsiteX11" fmla="*/ 439947 w 465826"/>
              <a:gd name="connsiteY11" fmla="*/ 268017 h 949503"/>
              <a:gd name="connsiteX12" fmla="*/ 448573 w 465826"/>
              <a:gd name="connsiteY12" fmla="*/ 354281 h 949503"/>
              <a:gd name="connsiteX13" fmla="*/ 465826 w 465826"/>
              <a:gd name="connsiteY13" fmla="*/ 406039 h 949503"/>
              <a:gd name="connsiteX14" fmla="*/ 439947 w 465826"/>
              <a:gd name="connsiteY14" fmla="*/ 526809 h 949503"/>
              <a:gd name="connsiteX15" fmla="*/ 422694 w 465826"/>
              <a:gd name="connsiteY15" fmla="*/ 552688 h 949503"/>
              <a:gd name="connsiteX16" fmla="*/ 431321 w 465826"/>
              <a:gd name="connsiteY16" fmla="*/ 587194 h 949503"/>
              <a:gd name="connsiteX17" fmla="*/ 439947 w 465826"/>
              <a:gd name="connsiteY17" fmla="*/ 613073 h 949503"/>
              <a:gd name="connsiteX18" fmla="*/ 457200 w 465826"/>
              <a:gd name="connsiteY18" fmla="*/ 682085 h 949503"/>
              <a:gd name="connsiteX19" fmla="*/ 448573 w 465826"/>
              <a:gd name="connsiteY19" fmla="*/ 759722 h 949503"/>
              <a:gd name="connsiteX20" fmla="*/ 431321 w 465826"/>
              <a:gd name="connsiteY20" fmla="*/ 811481 h 949503"/>
              <a:gd name="connsiteX21" fmla="*/ 414068 w 465826"/>
              <a:gd name="connsiteY21" fmla="*/ 906371 h 949503"/>
              <a:gd name="connsiteX22" fmla="*/ 405441 w 465826"/>
              <a:gd name="connsiteY22" fmla="*/ 932251 h 949503"/>
              <a:gd name="connsiteX23" fmla="*/ 388188 w 465826"/>
              <a:gd name="connsiteY23" fmla="*/ 949503 h 949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65826" h="949503">
                <a:moveTo>
                  <a:pt x="0" y="121368"/>
                </a:moveTo>
                <a:cubicBezTo>
                  <a:pt x="8626" y="106991"/>
                  <a:pt x="14967" y="90966"/>
                  <a:pt x="25879" y="78236"/>
                </a:cubicBezTo>
                <a:cubicBezTo>
                  <a:pt x="32626" y="70364"/>
                  <a:pt x="43793" y="67620"/>
                  <a:pt x="51758" y="60983"/>
                </a:cubicBezTo>
                <a:cubicBezTo>
                  <a:pt x="94836" y="25084"/>
                  <a:pt x="58038" y="41636"/>
                  <a:pt x="103517" y="26477"/>
                </a:cubicBezTo>
                <a:cubicBezTo>
                  <a:pt x="112143" y="20726"/>
                  <a:pt x="120123" y="13861"/>
                  <a:pt x="129396" y="9224"/>
                </a:cubicBezTo>
                <a:cubicBezTo>
                  <a:pt x="164501" y="-8329"/>
                  <a:pt x="178803" y="3539"/>
                  <a:pt x="224287" y="9224"/>
                </a:cubicBezTo>
                <a:cubicBezTo>
                  <a:pt x="265296" y="36564"/>
                  <a:pt x="240332" y="23200"/>
                  <a:pt x="301924" y="43730"/>
                </a:cubicBezTo>
                <a:lnTo>
                  <a:pt x="327804" y="52356"/>
                </a:lnTo>
                <a:cubicBezTo>
                  <a:pt x="333555" y="69609"/>
                  <a:pt x="327803" y="98364"/>
                  <a:pt x="345056" y="104115"/>
                </a:cubicBezTo>
                <a:cubicBezTo>
                  <a:pt x="406650" y="124646"/>
                  <a:pt x="381683" y="111280"/>
                  <a:pt x="422694" y="138620"/>
                </a:cubicBezTo>
                <a:cubicBezTo>
                  <a:pt x="428445" y="147247"/>
                  <a:pt x="435310" y="155227"/>
                  <a:pt x="439947" y="164500"/>
                </a:cubicBezTo>
                <a:cubicBezTo>
                  <a:pt x="458340" y="201286"/>
                  <a:pt x="445188" y="220847"/>
                  <a:pt x="439947" y="268017"/>
                </a:cubicBezTo>
                <a:cubicBezTo>
                  <a:pt x="442822" y="296772"/>
                  <a:pt x="443247" y="325878"/>
                  <a:pt x="448573" y="354281"/>
                </a:cubicBezTo>
                <a:cubicBezTo>
                  <a:pt x="451924" y="372155"/>
                  <a:pt x="465826" y="406039"/>
                  <a:pt x="465826" y="406039"/>
                </a:cubicBezTo>
                <a:cubicBezTo>
                  <a:pt x="462176" y="435241"/>
                  <a:pt x="458858" y="498442"/>
                  <a:pt x="439947" y="526809"/>
                </a:cubicBezTo>
                <a:lnTo>
                  <a:pt x="422694" y="552688"/>
                </a:lnTo>
                <a:cubicBezTo>
                  <a:pt x="425570" y="564190"/>
                  <a:pt x="428064" y="575794"/>
                  <a:pt x="431321" y="587194"/>
                </a:cubicBezTo>
                <a:cubicBezTo>
                  <a:pt x="433819" y="595937"/>
                  <a:pt x="437742" y="604252"/>
                  <a:pt x="439947" y="613073"/>
                </a:cubicBezTo>
                <a:lnTo>
                  <a:pt x="457200" y="682085"/>
                </a:lnTo>
                <a:cubicBezTo>
                  <a:pt x="454324" y="707964"/>
                  <a:pt x="453679" y="734189"/>
                  <a:pt x="448573" y="759722"/>
                </a:cubicBezTo>
                <a:cubicBezTo>
                  <a:pt x="445006" y="777555"/>
                  <a:pt x="431321" y="811481"/>
                  <a:pt x="431321" y="811481"/>
                </a:cubicBezTo>
                <a:cubicBezTo>
                  <a:pt x="424340" y="860343"/>
                  <a:pt x="425688" y="865702"/>
                  <a:pt x="414068" y="906371"/>
                </a:cubicBezTo>
                <a:cubicBezTo>
                  <a:pt x="411570" y="915114"/>
                  <a:pt x="410120" y="924454"/>
                  <a:pt x="405441" y="932251"/>
                </a:cubicBezTo>
                <a:cubicBezTo>
                  <a:pt x="401257" y="939225"/>
                  <a:pt x="393939" y="943752"/>
                  <a:pt x="388188" y="949503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5749153" y="3475457"/>
            <a:ext cx="83743" cy="8895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12582" y="5073134"/>
            <a:ext cx="1983368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Tribal </a:t>
            </a:r>
            <a:r>
              <a:rPr lang="en-US" dirty="0" smtClean="0">
                <a:solidFill>
                  <a:schemeClr val="bg1"/>
                </a:solidFill>
              </a:rPr>
              <a:t>ceremonial</a:t>
            </a:r>
            <a:r>
              <a:rPr lang="en-US" dirty="0" smtClean="0">
                <a:solidFill>
                  <a:schemeClr val="bg1"/>
                </a:solidFill>
              </a:rPr>
              <a:t>, subsistence, and commercial fishery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3254" y="5077445"/>
            <a:ext cx="2066370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Columbia River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</a:t>
            </a:r>
            <a:r>
              <a:rPr lang="en-US" dirty="0" smtClean="0">
                <a:solidFill>
                  <a:schemeClr val="bg1"/>
                </a:solidFill>
              </a:rPr>
              <a:t>n-treaty </a:t>
            </a:r>
            <a:r>
              <a:rPr lang="en-US" dirty="0" smtClean="0">
                <a:solidFill>
                  <a:schemeClr val="bg1"/>
                </a:solidFill>
              </a:rPr>
              <a:t>Fisheries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(146 river miles)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68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86" y="225426"/>
            <a:ext cx="7886700" cy="558239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How are forecasts generated? 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14983"/>
            <a:ext cx="9052559" cy="4120019"/>
          </a:xfrm>
        </p:spPr>
        <p:txBody>
          <a:bodyPr/>
          <a:lstStyle/>
          <a:p>
            <a:r>
              <a:rPr lang="en-US" dirty="0" smtClean="0"/>
              <a:t>Run reconstruction is the first step</a:t>
            </a:r>
          </a:p>
          <a:p>
            <a:r>
              <a:rPr lang="en-US" dirty="0" smtClean="0"/>
              <a:t>Abundance estimated at Lower Granite Dam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4745" b="13831"/>
          <a:stretch/>
        </p:blipFill>
        <p:spPr>
          <a:xfrm>
            <a:off x="796014" y="2157853"/>
            <a:ext cx="7459495" cy="23118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102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86" y="225426"/>
            <a:ext cx="7886700" cy="558239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How are forecasts generated? 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14983"/>
            <a:ext cx="9052559" cy="4120019"/>
          </a:xfrm>
        </p:spPr>
        <p:txBody>
          <a:bodyPr/>
          <a:lstStyle/>
          <a:p>
            <a:r>
              <a:rPr lang="en-US" dirty="0" smtClean="0"/>
              <a:t>Run reconstruction is the first step</a:t>
            </a:r>
          </a:p>
          <a:p>
            <a:r>
              <a:rPr lang="en-US" dirty="0" smtClean="0"/>
              <a:t>Abundance estimated at Lower Granite Dam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75" y="4576764"/>
            <a:ext cx="2635998" cy="19769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896" y="4576765"/>
            <a:ext cx="2898648" cy="19769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9" t="13712" r="13384" b="21589"/>
          <a:stretch/>
        </p:blipFill>
        <p:spPr>
          <a:xfrm rot="5400000">
            <a:off x="4280999" y="4994680"/>
            <a:ext cx="1417725" cy="10360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Image result for d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24359" y="4997027"/>
            <a:ext cx="1422417" cy="10360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t="34745" b="13831"/>
          <a:stretch/>
        </p:blipFill>
        <p:spPr>
          <a:xfrm>
            <a:off x="795983" y="2149226"/>
            <a:ext cx="7459495" cy="23118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64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Chinook Salmon Lifecycle</a:t>
            </a:r>
            <a:endParaRPr lang="en-US" dirty="0"/>
          </a:p>
        </p:txBody>
      </p:sp>
      <p:pic>
        <p:nvPicPr>
          <p:cNvPr id="4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695" b="56583"/>
          <a:stretch/>
        </p:blipFill>
        <p:spPr bwMode="auto">
          <a:xfrm>
            <a:off x="168563" y="3701632"/>
            <a:ext cx="602172" cy="57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35050" r="54144" b="21644"/>
          <a:stretch/>
        </p:blipFill>
        <p:spPr bwMode="auto">
          <a:xfrm>
            <a:off x="1364532" y="3851682"/>
            <a:ext cx="1191740" cy="81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Brace 5"/>
          <p:cNvSpPr/>
          <p:nvPr/>
        </p:nvSpPr>
        <p:spPr>
          <a:xfrm rot="16200000">
            <a:off x="1050503" y="1957008"/>
            <a:ext cx="548497" cy="2312377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5869" y="2292692"/>
            <a:ext cx="2137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Freshwater 1-2 years</a:t>
            </a:r>
            <a:endParaRPr lang="en-US" dirty="0"/>
          </a:p>
        </p:txBody>
      </p:sp>
      <p:pic>
        <p:nvPicPr>
          <p:cNvPr id="8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886" y="4017262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35050" r="54144" b="21644"/>
          <a:stretch/>
        </p:blipFill>
        <p:spPr bwMode="auto">
          <a:xfrm>
            <a:off x="732770" y="3306322"/>
            <a:ext cx="1190437" cy="81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959" y="3743375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12" y="3387445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ight Brace 11"/>
          <p:cNvSpPr/>
          <p:nvPr/>
        </p:nvSpPr>
        <p:spPr>
          <a:xfrm rot="16200000">
            <a:off x="5467129" y="62265"/>
            <a:ext cx="548497" cy="6101862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98229" y="2289212"/>
            <a:ext cx="1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1-3 years</a:t>
            </a:r>
            <a:endParaRPr lang="en-US" dirty="0"/>
          </a:p>
        </p:txBody>
      </p:sp>
      <p:pic>
        <p:nvPicPr>
          <p:cNvPr id="16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885" y="4050337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545" y="3528075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60" y="3664318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mage result for chinook salmon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131" y="4240311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mage result for chinook salmon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205" y="3413473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mage result for chinook salmon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053" y="3798770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88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Chinook Salmon Lifecycle</a:t>
            </a:r>
            <a:endParaRPr lang="en-US" dirty="0"/>
          </a:p>
        </p:txBody>
      </p:sp>
      <p:pic>
        <p:nvPicPr>
          <p:cNvPr id="4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695" b="56583"/>
          <a:stretch/>
        </p:blipFill>
        <p:spPr bwMode="auto">
          <a:xfrm>
            <a:off x="168563" y="3701632"/>
            <a:ext cx="602172" cy="57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35050" r="54144" b="21644"/>
          <a:stretch/>
        </p:blipFill>
        <p:spPr bwMode="auto">
          <a:xfrm>
            <a:off x="1364532" y="3851682"/>
            <a:ext cx="1191740" cy="81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Brace 5"/>
          <p:cNvSpPr/>
          <p:nvPr/>
        </p:nvSpPr>
        <p:spPr>
          <a:xfrm rot="16200000">
            <a:off x="1050503" y="1957008"/>
            <a:ext cx="548497" cy="2312377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5869" y="2292692"/>
            <a:ext cx="2137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Freshwater 1-2 years</a:t>
            </a:r>
            <a:endParaRPr lang="en-US" dirty="0"/>
          </a:p>
        </p:txBody>
      </p:sp>
      <p:pic>
        <p:nvPicPr>
          <p:cNvPr id="8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886" y="4017262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35050" r="54144" b="21644"/>
          <a:stretch/>
        </p:blipFill>
        <p:spPr bwMode="auto">
          <a:xfrm>
            <a:off x="732770" y="3306322"/>
            <a:ext cx="1190437" cy="81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959" y="3743375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12" y="3387445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ight Brace 11"/>
          <p:cNvSpPr/>
          <p:nvPr/>
        </p:nvSpPr>
        <p:spPr>
          <a:xfrm rot="16200000">
            <a:off x="5467129" y="62265"/>
            <a:ext cx="548497" cy="6101862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98229" y="2289212"/>
            <a:ext cx="1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1-3 years</a:t>
            </a:r>
            <a:endParaRPr lang="en-US" dirty="0"/>
          </a:p>
        </p:txBody>
      </p:sp>
      <p:pic>
        <p:nvPicPr>
          <p:cNvPr id="16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885" y="4050337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545" y="3528075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60" y="3664318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mage result for chinook salmon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131" y="4240311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mage result for chinook salmon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205" y="3413473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mage result for chinook salmon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053" y="3798770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079811" y="5349177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Jacks</a:t>
            </a: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13865" y="5349177"/>
            <a:ext cx="119053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321960" y="5349177"/>
            <a:ext cx="447034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990561" y="5391170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1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6827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Today’s Forecast Presentation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46330"/>
            <a:ext cx="7886700" cy="459902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Introduction</a:t>
            </a:r>
          </a:p>
          <a:p>
            <a:endParaRPr lang="en-US" dirty="0" smtClean="0"/>
          </a:p>
          <a:p>
            <a:r>
              <a:rPr lang="en-US" dirty="0" smtClean="0"/>
              <a:t>Methodology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2020 Forecasts and recent trends</a:t>
            </a:r>
          </a:p>
          <a:p>
            <a:pPr lvl="1"/>
            <a:r>
              <a:rPr lang="en-US" dirty="0" smtClean="0"/>
              <a:t>Spring/Summer Chinook</a:t>
            </a:r>
          </a:p>
          <a:p>
            <a:pPr lvl="1"/>
            <a:r>
              <a:rPr lang="en-US" dirty="0" smtClean="0"/>
              <a:t>Fall Chinook</a:t>
            </a:r>
          </a:p>
          <a:p>
            <a:pPr lvl="1"/>
            <a:r>
              <a:rPr lang="en-US" dirty="0" smtClean="0"/>
              <a:t>Steelhead</a:t>
            </a:r>
          </a:p>
          <a:p>
            <a:pPr lvl="1"/>
            <a:r>
              <a:rPr lang="en-US" dirty="0" smtClean="0"/>
              <a:t>Sockeye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Factors that effect forecast accuracy</a:t>
            </a: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Chinook Salmon Lifecycle</a:t>
            </a:r>
            <a:endParaRPr lang="en-US" dirty="0"/>
          </a:p>
        </p:txBody>
      </p:sp>
      <p:pic>
        <p:nvPicPr>
          <p:cNvPr id="8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60" y="3779871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433" y="3505984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586" y="3150054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ight Brace 11"/>
          <p:cNvSpPr/>
          <p:nvPr/>
        </p:nvSpPr>
        <p:spPr>
          <a:xfrm rot="16200000">
            <a:off x="4007603" y="-175126"/>
            <a:ext cx="548497" cy="6101862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438703" y="2051821"/>
            <a:ext cx="1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1-3 years</a:t>
            </a:r>
            <a:endParaRPr lang="en-US" dirty="0"/>
          </a:p>
        </p:txBody>
      </p:sp>
      <p:pic>
        <p:nvPicPr>
          <p:cNvPr id="16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59" y="3812946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019" y="3290684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434" y="3426927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05" y="4002920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679" y="3176082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527" y="3561379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620285" y="5111786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Jacks</a:t>
            </a: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1354339" y="5111786"/>
            <a:ext cx="119053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862434" y="5111786"/>
            <a:ext cx="447034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531035" y="5153779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9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Steelhead forecasting</a:t>
            </a:r>
            <a:endParaRPr lang="en-US" dirty="0"/>
          </a:p>
        </p:txBody>
      </p:sp>
      <p:pic>
        <p:nvPicPr>
          <p:cNvPr id="25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60" y="3779871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433" y="3505984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586" y="3150054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ight Brace 27"/>
          <p:cNvSpPr/>
          <p:nvPr/>
        </p:nvSpPr>
        <p:spPr>
          <a:xfrm rot="16200000">
            <a:off x="4007603" y="-175126"/>
            <a:ext cx="548497" cy="6101862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438703" y="2051821"/>
            <a:ext cx="1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1-3 years</a:t>
            </a:r>
            <a:endParaRPr lang="en-US" dirty="0"/>
          </a:p>
        </p:txBody>
      </p:sp>
      <p:pic>
        <p:nvPicPr>
          <p:cNvPr id="30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59" y="3812946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019" y="3290684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434" y="3426927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05" y="4002920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679" y="3176082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527" y="3561379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620285" y="5111786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Jacks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1354339" y="5111786"/>
            <a:ext cx="119053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862434" y="5111786"/>
            <a:ext cx="447034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531035" y="5153779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8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Steelhead forecasting</a:t>
            </a:r>
            <a:endParaRPr lang="en-US" dirty="0"/>
          </a:p>
        </p:txBody>
      </p:sp>
      <p:pic>
        <p:nvPicPr>
          <p:cNvPr id="25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60" y="3779871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433" y="3505984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586" y="3150054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ight Brace 27"/>
          <p:cNvSpPr/>
          <p:nvPr/>
        </p:nvSpPr>
        <p:spPr>
          <a:xfrm rot="16200000">
            <a:off x="4007603" y="-175126"/>
            <a:ext cx="548497" cy="6101862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438703" y="2051821"/>
            <a:ext cx="1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1-3 years</a:t>
            </a:r>
            <a:endParaRPr lang="en-US" dirty="0"/>
          </a:p>
        </p:txBody>
      </p:sp>
      <p:pic>
        <p:nvPicPr>
          <p:cNvPr id="30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59" y="3812946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Image result for chinook salmon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019" y="3290684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mage result for chinook salmon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434" y="3426927"/>
            <a:ext cx="1927774" cy="6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05" y="4002920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679" y="3176082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Image result for chinook salmon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527" y="3561379"/>
            <a:ext cx="2729258" cy="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620285" y="5111786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Jacks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1354339" y="5111786"/>
            <a:ext cx="119053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862434" y="5111786"/>
            <a:ext cx="447034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531035" y="5153779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Adults</a:t>
            </a:r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1297359" y="1690689"/>
            <a:ext cx="5983335" cy="3907854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957677" y="1639002"/>
            <a:ext cx="6093705" cy="38421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35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Steelhead forecasting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757153" y="3354784"/>
            <a:ext cx="1759977" cy="89758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17536" y="4275335"/>
            <a:ext cx="1759977" cy="89758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18417" y="3851682"/>
            <a:ext cx="1759977" cy="8975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496099" y="3195788"/>
            <a:ext cx="2490553" cy="127018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718011" y="3721948"/>
            <a:ext cx="2490553" cy="12701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486709" y="4290885"/>
            <a:ext cx="2490553" cy="127018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24981" y="4827717"/>
            <a:ext cx="3448162" cy="1758564"/>
          </a:xfrm>
          <a:prstGeom prst="rect">
            <a:avLst/>
          </a:prstGeom>
        </p:spPr>
      </p:pic>
      <p:pic>
        <p:nvPicPr>
          <p:cNvPr id="31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695" b="56583"/>
          <a:stretch/>
        </p:blipFill>
        <p:spPr bwMode="auto">
          <a:xfrm>
            <a:off x="168563" y="3701632"/>
            <a:ext cx="602172" cy="57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35050" r="54144" b="21644"/>
          <a:stretch/>
        </p:blipFill>
        <p:spPr bwMode="auto">
          <a:xfrm>
            <a:off x="1364532" y="3851682"/>
            <a:ext cx="1191740" cy="81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ight Brace 32"/>
          <p:cNvSpPr/>
          <p:nvPr/>
        </p:nvSpPr>
        <p:spPr>
          <a:xfrm rot="16200000">
            <a:off x="1050503" y="1957008"/>
            <a:ext cx="548497" cy="2312377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55869" y="2292692"/>
            <a:ext cx="2253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Freshwater 1-3+ years</a:t>
            </a:r>
            <a:endParaRPr lang="en-US" dirty="0"/>
          </a:p>
        </p:txBody>
      </p:sp>
      <p:pic>
        <p:nvPicPr>
          <p:cNvPr id="35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35050" r="54144" b="21644"/>
          <a:stretch/>
        </p:blipFill>
        <p:spPr bwMode="auto">
          <a:xfrm>
            <a:off x="732770" y="3306322"/>
            <a:ext cx="1190437" cy="81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ight Brace 35"/>
          <p:cNvSpPr/>
          <p:nvPr/>
        </p:nvSpPr>
        <p:spPr>
          <a:xfrm rot="16200000">
            <a:off x="5467129" y="62265"/>
            <a:ext cx="548497" cy="6101862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4898229" y="2289212"/>
            <a:ext cx="1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1-3 years</a:t>
            </a:r>
            <a:endParaRPr lang="en-U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09174" y="4882735"/>
            <a:ext cx="1759977" cy="89758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37238" y="5335071"/>
            <a:ext cx="1759977" cy="89758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900859" y="4526041"/>
            <a:ext cx="1759977" cy="89758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99978" y="3605490"/>
            <a:ext cx="1759977" cy="89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2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Steelhead forecasting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757153" y="3354784"/>
            <a:ext cx="1759977" cy="89758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17536" y="4275335"/>
            <a:ext cx="1759977" cy="89758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18417" y="3851682"/>
            <a:ext cx="1759977" cy="8975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496099" y="3195788"/>
            <a:ext cx="2490553" cy="127018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718011" y="3721948"/>
            <a:ext cx="2490553" cy="12701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486709" y="4290885"/>
            <a:ext cx="2490553" cy="127018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24981" y="4827717"/>
            <a:ext cx="3448162" cy="1758564"/>
          </a:xfrm>
          <a:prstGeom prst="rect">
            <a:avLst/>
          </a:prstGeom>
        </p:spPr>
      </p:pic>
      <p:pic>
        <p:nvPicPr>
          <p:cNvPr id="31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695" b="56583"/>
          <a:stretch/>
        </p:blipFill>
        <p:spPr bwMode="auto">
          <a:xfrm>
            <a:off x="168563" y="3701632"/>
            <a:ext cx="602172" cy="57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35050" r="54144" b="21644"/>
          <a:stretch/>
        </p:blipFill>
        <p:spPr bwMode="auto">
          <a:xfrm>
            <a:off x="1364532" y="3851682"/>
            <a:ext cx="1191740" cy="81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ight Brace 32"/>
          <p:cNvSpPr/>
          <p:nvPr/>
        </p:nvSpPr>
        <p:spPr>
          <a:xfrm rot="16200000">
            <a:off x="1050503" y="1957008"/>
            <a:ext cx="548497" cy="2312377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55869" y="2292692"/>
            <a:ext cx="2253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Freshwater 1-3+ years</a:t>
            </a:r>
            <a:endParaRPr lang="en-US" dirty="0"/>
          </a:p>
        </p:txBody>
      </p:sp>
      <p:pic>
        <p:nvPicPr>
          <p:cNvPr id="35" name="Picture 6" descr="Image result for life cycle salmon egg to smol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6667" l="1250" r="99000">
                        <a14:foregroundMark x1="6917" y1="14333" x2="6917" y2="14333"/>
                        <a14:foregroundMark x1="3333" y1="8000" x2="9000" y2="32333"/>
                        <a14:foregroundMark x1="23333" y1="11000" x2="24833" y2="14000"/>
                        <a14:foregroundMark x1="27333" y1="10667" x2="31750" y2="13667"/>
                        <a14:foregroundMark x1="24417" y1="21667" x2="27000" y2="21000"/>
                        <a14:foregroundMark x1="26833" y1="30333" x2="31000" y2="29000"/>
                        <a14:foregroundMark x1="25333" y1="37000" x2="20583" y2="38000"/>
                        <a14:foregroundMark x1="18083" y1="50000" x2="15333" y2="46333"/>
                        <a14:foregroundMark x1="14000" y1="47333" x2="12833" y2="47333"/>
                        <a14:foregroundMark x1="11917" y1="54333" x2="15167" y2="60333"/>
                        <a14:foregroundMark x1="16167" y1="65333" x2="11417" y2="68667"/>
                        <a14:foregroundMark x1="39250" y1="71000" x2="39250" y2="71000"/>
                        <a14:foregroundMark x1="35083" y1="53667" x2="35083" y2="53667"/>
                        <a14:foregroundMark x1="36500" y1="53667" x2="34667" y2="52667"/>
                        <a14:foregroundMark x1="32583" y1="55000" x2="31917" y2="54333"/>
                        <a14:foregroundMark x1="42250" y1="43000" x2="36750" y2="43000"/>
                        <a14:foregroundMark x1="56583" y1="42667" x2="48750" y2="41667"/>
                        <a14:foregroundMark x1="66083" y1="20333" x2="55833" y2="29333"/>
                        <a14:foregroundMark x1="59500" y1="14667" x2="49667" y2="17667"/>
                        <a14:backgroundMark x1="62333" y1="61667" x2="80750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90" t="35050" r="54144" b="21644"/>
          <a:stretch/>
        </p:blipFill>
        <p:spPr bwMode="auto">
          <a:xfrm>
            <a:off x="732770" y="3306322"/>
            <a:ext cx="1190437" cy="81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ight Brace 35"/>
          <p:cNvSpPr/>
          <p:nvPr/>
        </p:nvSpPr>
        <p:spPr>
          <a:xfrm rot="16200000">
            <a:off x="5467129" y="62265"/>
            <a:ext cx="548497" cy="6101862"/>
          </a:xfrm>
          <a:prstGeom prst="rightBrace">
            <a:avLst>
              <a:gd name="adj1" fmla="val 8333"/>
              <a:gd name="adj2" fmla="val 50864"/>
            </a:avLst>
          </a:pr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4898229" y="2289212"/>
            <a:ext cx="1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1-3 years</a:t>
            </a:r>
            <a:endParaRPr lang="en-U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09174" y="4882735"/>
            <a:ext cx="1759977" cy="89758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37238" y="5335071"/>
            <a:ext cx="1759977" cy="89758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900859" y="4526041"/>
            <a:ext cx="1759977" cy="89758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89804" l="3400" r="95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99978" y="3605490"/>
            <a:ext cx="1759977" cy="897589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3018417" y="6352291"/>
            <a:ext cx="5614491" cy="276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350883" y="6401615"/>
            <a:ext cx="780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1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971" y="140677"/>
            <a:ext cx="4925891" cy="65678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566" y="14067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2020 Forecasts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351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664" y="1265547"/>
            <a:ext cx="7144094" cy="446239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229469" y="1425892"/>
            <a:ext cx="6685061" cy="4006215"/>
            <a:chOff x="0" y="0"/>
            <a:chExt cx="6682740" cy="4207706"/>
          </a:xfrm>
        </p:grpSpPr>
        <p:graphicFrame>
          <p:nvGraphicFramePr>
            <p:cNvPr id="5" name="Chart 4"/>
            <p:cNvGraphicFramePr/>
            <p:nvPr/>
          </p:nvGraphicFramePr>
          <p:xfrm>
            <a:off x="0" y="0"/>
            <a:ext cx="6682740" cy="42077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Box 2"/>
            <p:cNvSpPr txBox="1"/>
            <p:nvPr/>
          </p:nvSpPr>
          <p:spPr>
            <a:xfrm>
              <a:off x="655320" y="80009"/>
              <a:ext cx="2142600" cy="98492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2019 Forecast: 6,130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2019 Actual: 4,152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10 Yr. Avg.: 16,031</a:t>
              </a:r>
            </a:p>
          </p:txBody>
        </p:sp>
        <p:sp>
          <p:nvSpPr>
            <p:cNvPr id="8" name="TextBox 3"/>
            <p:cNvSpPr txBox="1"/>
            <p:nvPr/>
          </p:nvSpPr>
          <p:spPr>
            <a:xfrm>
              <a:off x="4495800" y="41909"/>
              <a:ext cx="2142600" cy="39295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2020 Forecast: 7,065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6461421" y="343779"/>
              <a:ext cx="339" cy="271546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793080" y="553099"/>
            <a:ext cx="7557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Wild Spring/Summer Chinook Adults at Lower Granite Dam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062377" y="3045923"/>
            <a:ext cx="1183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ESA Listing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595707" y="3415255"/>
            <a:ext cx="1" cy="6469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35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31216" y="1265547"/>
            <a:ext cx="7013542" cy="432690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193919" y="1422188"/>
            <a:ext cx="6756162" cy="4013623"/>
            <a:chOff x="0" y="0"/>
            <a:chExt cx="6756162" cy="4191423"/>
          </a:xfrm>
        </p:grpSpPr>
        <p:graphicFrame>
          <p:nvGraphicFramePr>
            <p:cNvPr id="7" name="Chart 6"/>
            <p:cNvGraphicFramePr/>
            <p:nvPr>
              <p:extLst>
                <p:ext uri="{D42A27DB-BD31-4B8C-83A1-F6EECF244321}">
                  <p14:modId xmlns:p14="http://schemas.microsoft.com/office/powerpoint/2010/main" val="909726620"/>
                </p:ext>
              </p:extLst>
            </p:nvPr>
          </p:nvGraphicFramePr>
          <p:xfrm>
            <a:off x="0" y="0"/>
            <a:ext cx="6682740" cy="41914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TextBox 10"/>
            <p:cNvSpPr txBox="1"/>
            <p:nvPr/>
          </p:nvSpPr>
          <p:spPr>
            <a:xfrm>
              <a:off x="655320" y="79700"/>
              <a:ext cx="2260362" cy="106943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2019 Forecast:</a:t>
              </a:r>
              <a:r>
                <a:rPr lang="en-US" sz="1800" baseline="0">
                  <a:solidFill>
                    <a:srgbClr val="7030A0"/>
                  </a:solidFill>
                </a:rPr>
                <a:t> 25,701</a:t>
              </a:r>
              <a:endParaRPr lang="en-US" sz="1800">
                <a:solidFill>
                  <a:srgbClr val="7030A0"/>
                </a:solidFill>
              </a:endParaRPr>
            </a:p>
            <a:p>
              <a:r>
                <a:rPr lang="en-US" sz="1800">
                  <a:solidFill>
                    <a:srgbClr val="7030A0"/>
                  </a:solidFill>
                </a:rPr>
                <a:t>2019 Actual:</a:t>
              </a:r>
              <a:r>
                <a:rPr lang="en-US" sz="1800" baseline="0">
                  <a:solidFill>
                    <a:srgbClr val="7030A0"/>
                  </a:solidFill>
                </a:rPr>
                <a:t> 19,529</a:t>
              </a:r>
              <a:endParaRPr lang="en-US" sz="1800">
                <a:solidFill>
                  <a:srgbClr val="7030A0"/>
                </a:solidFill>
              </a:endParaRPr>
            </a:p>
            <a:p>
              <a:r>
                <a:rPr lang="en-US" sz="1800">
                  <a:solidFill>
                    <a:srgbClr val="7030A0"/>
                  </a:solidFill>
                </a:rPr>
                <a:t>10 Yr. Avg.: 55,798</a:t>
              </a:r>
            </a:p>
          </p:txBody>
        </p:sp>
        <p:sp>
          <p:nvSpPr>
            <p:cNvPr id="10" name="TextBox 11"/>
            <p:cNvSpPr txBox="1"/>
            <p:nvPr/>
          </p:nvSpPr>
          <p:spPr>
            <a:xfrm>
              <a:off x="4495800" y="41748"/>
              <a:ext cx="2260362" cy="37414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2020 Forecast: 30,069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6461760" y="342449"/>
              <a:ext cx="2435" cy="211355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617207" y="553061"/>
            <a:ext cx="8041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Hatchery Spring/Summer Chinook Adults at Lower Granite Dam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6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31216" y="1265547"/>
            <a:ext cx="7013542" cy="432690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57481" y="553061"/>
            <a:ext cx="6007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Wild Fall Chinook Adults at Lower Granite Dam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1327842" y="1440609"/>
            <a:ext cx="6559598" cy="3976777"/>
            <a:chOff x="0" y="0"/>
            <a:chExt cx="7891438" cy="4808220"/>
          </a:xfrm>
        </p:grpSpPr>
        <p:graphicFrame>
          <p:nvGraphicFramePr>
            <p:cNvPr id="14" name="Chart 13"/>
            <p:cNvGraphicFramePr/>
            <p:nvPr>
              <p:extLst>
                <p:ext uri="{D42A27DB-BD31-4B8C-83A1-F6EECF244321}">
                  <p14:modId xmlns:p14="http://schemas.microsoft.com/office/powerpoint/2010/main" val="1370922846"/>
                </p:ext>
              </p:extLst>
            </p:nvPr>
          </p:nvGraphicFramePr>
          <p:xfrm>
            <a:off x="0" y="0"/>
            <a:ext cx="7891438" cy="48082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5" name="TextBox 4"/>
            <p:cNvSpPr txBox="1"/>
            <p:nvPr/>
          </p:nvSpPr>
          <p:spPr>
            <a:xfrm>
              <a:off x="773847" y="91429"/>
              <a:ext cx="2260362" cy="108571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2019 Forecast: 5,435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2019 Actual: 6,558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10 Yr. Avg.: 10,893</a:t>
              </a:r>
            </a:p>
          </p:txBody>
        </p:sp>
        <p:sp>
          <p:nvSpPr>
            <p:cNvPr id="16" name="TextBox 5"/>
            <p:cNvSpPr txBox="1"/>
            <p:nvPr/>
          </p:nvSpPr>
          <p:spPr>
            <a:xfrm>
              <a:off x="5646480" y="78123"/>
              <a:ext cx="2143344" cy="38263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solidFill>
                    <a:srgbClr val="7030A0"/>
                  </a:solidFill>
                </a:rPr>
                <a:t>2020 Forecast: 6,590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7642823" y="538875"/>
              <a:ext cx="6715" cy="236625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3122759" y="3805042"/>
            <a:ext cx="1183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ESA Listing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656089" y="4174374"/>
            <a:ext cx="1" cy="6469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7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31216" y="1265547"/>
            <a:ext cx="7013542" cy="432690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393583" y="553061"/>
            <a:ext cx="6560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Hatchery Fall Chinook Adults at Lower Granite Dam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1221055" y="1466491"/>
            <a:ext cx="6732914" cy="3854196"/>
            <a:chOff x="0" y="0"/>
            <a:chExt cx="7891438" cy="4808220"/>
          </a:xfrm>
        </p:grpSpPr>
        <p:graphicFrame>
          <p:nvGraphicFramePr>
            <p:cNvPr id="14" name="Chart 13"/>
            <p:cNvGraphicFramePr/>
            <p:nvPr>
              <p:extLst>
                <p:ext uri="{D42A27DB-BD31-4B8C-83A1-F6EECF244321}">
                  <p14:modId xmlns:p14="http://schemas.microsoft.com/office/powerpoint/2010/main" val="2876225680"/>
                </p:ext>
              </p:extLst>
            </p:nvPr>
          </p:nvGraphicFramePr>
          <p:xfrm>
            <a:off x="0" y="0"/>
            <a:ext cx="7891438" cy="48082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5" name="TextBox 10"/>
            <p:cNvSpPr txBox="1"/>
            <p:nvPr/>
          </p:nvSpPr>
          <p:spPr>
            <a:xfrm>
              <a:off x="773847" y="91428"/>
              <a:ext cx="2260362" cy="11428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2019 Forecast: 10,016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2019 Actual: 9,950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10 Yr. Avg.: 27,277</a:t>
              </a:r>
            </a:p>
          </p:txBody>
        </p:sp>
        <p:sp>
          <p:nvSpPr>
            <p:cNvPr id="16" name="TextBox 11"/>
            <p:cNvSpPr txBox="1"/>
            <p:nvPr/>
          </p:nvSpPr>
          <p:spPr>
            <a:xfrm>
              <a:off x="5455353" y="59143"/>
              <a:ext cx="2143345" cy="38263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solidFill>
                    <a:srgbClr val="7030A0"/>
                  </a:solidFill>
                </a:rPr>
                <a:t>2020 Forecast: 11,560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7688738" y="564505"/>
              <a:ext cx="10111" cy="255638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035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386" y="233257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Acknowledgements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386" y="1402930"/>
            <a:ext cx="7886700" cy="4351338"/>
          </a:xfrm>
        </p:spPr>
        <p:txBody>
          <a:bodyPr/>
          <a:lstStyle/>
          <a:p>
            <a:r>
              <a:rPr lang="en-US" dirty="0" smtClean="0"/>
              <a:t>US v OR Technical Advisory Committee (TAC)</a:t>
            </a:r>
          </a:p>
          <a:p>
            <a:r>
              <a:rPr lang="en-US" dirty="0" smtClean="0"/>
              <a:t>Nez Perce Tribe</a:t>
            </a:r>
          </a:p>
          <a:p>
            <a:r>
              <a:rPr lang="en-US" dirty="0" smtClean="0"/>
              <a:t>USFWS</a:t>
            </a:r>
          </a:p>
          <a:p>
            <a:r>
              <a:rPr lang="en-US" dirty="0" smtClean="0"/>
              <a:t>ODFW</a:t>
            </a:r>
          </a:p>
          <a:p>
            <a:r>
              <a:rPr lang="en-US" dirty="0" smtClean="0"/>
              <a:t>WDFW</a:t>
            </a:r>
            <a:endParaRPr lang="en-US" dirty="0"/>
          </a:p>
        </p:txBody>
      </p:sp>
      <p:pic>
        <p:nvPicPr>
          <p:cNvPr id="5122" name="Picture 2" descr="Image result for odf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916" y="4543143"/>
            <a:ext cx="1375636" cy="171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wdfw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846" y="4614211"/>
            <a:ext cx="1270870" cy="157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179" y="4703412"/>
            <a:ext cx="1397479" cy="1397479"/>
          </a:xfrm>
          <a:prstGeom prst="rect">
            <a:avLst/>
          </a:prstGeom>
        </p:spPr>
      </p:pic>
      <p:pic>
        <p:nvPicPr>
          <p:cNvPr id="5128" name="Picture 8" descr="Image result for usfws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952" y="4583303"/>
            <a:ext cx="1375670" cy="163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Image result for idfg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65" y="4661272"/>
            <a:ext cx="1294114" cy="148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0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31216" y="1265547"/>
            <a:ext cx="7013542" cy="432690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09577" y="553061"/>
            <a:ext cx="4876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Wild Steelhead at Lower Granite Dam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1445941"/>
            <a:ext cx="6696634" cy="3966114"/>
            <a:chOff x="0" y="0"/>
            <a:chExt cx="7891438" cy="4808220"/>
          </a:xfrm>
        </p:grpSpPr>
        <p:graphicFrame>
          <p:nvGraphicFramePr>
            <p:cNvPr id="5" name="Chart 4"/>
            <p:cNvGraphicFramePr/>
            <p:nvPr>
              <p:extLst>
                <p:ext uri="{D42A27DB-BD31-4B8C-83A1-F6EECF244321}">
                  <p14:modId xmlns:p14="http://schemas.microsoft.com/office/powerpoint/2010/main" val="4284050277"/>
                </p:ext>
              </p:extLst>
            </p:nvPr>
          </p:nvGraphicFramePr>
          <p:xfrm>
            <a:off x="0" y="0"/>
            <a:ext cx="7891438" cy="48082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4"/>
            <p:cNvSpPr txBox="1"/>
            <p:nvPr/>
          </p:nvSpPr>
          <p:spPr>
            <a:xfrm>
              <a:off x="773846" y="91428"/>
              <a:ext cx="2761833" cy="106933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2019-20 Forecast: 17,615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2019-20 Actual: 9,014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10 Yr. Avg.: 25,539</a:t>
              </a:r>
            </a:p>
          </p:txBody>
        </p:sp>
        <p:sp>
          <p:nvSpPr>
            <p:cNvPr id="7" name="TextBox 5"/>
            <p:cNvSpPr txBox="1"/>
            <p:nvPr/>
          </p:nvSpPr>
          <p:spPr>
            <a:xfrm>
              <a:off x="5154862" y="70982"/>
              <a:ext cx="2625091" cy="30620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solidFill>
                    <a:srgbClr val="7030A0"/>
                  </a:solidFill>
                </a:rPr>
                <a:t>2020-21 Forecast: 17,630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7619044" y="454387"/>
              <a:ext cx="8427" cy="2236118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3700723" y="3261587"/>
            <a:ext cx="1183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ESA Listing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234053" y="3630919"/>
            <a:ext cx="1" cy="6469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8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31216" y="1265547"/>
            <a:ext cx="7013542" cy="432690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945670" y="553061"/>
            <a:ext cx="5428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Hatchery Steelhead at Lower Granite Dam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191203" y="1454567"/>
            <a:ext cx="6769694" cy="3948861"/>
            <a:chOff x="0" y="0"/>
            <a:chExt cx="7961990" cy="4686300"/>
          </a:xfrm>
        </p:grpSpPr>
        <p:graphicFrame>
          <p:nvGraphicFramePr>
            <p:cNvPr id="5" name="Chart 4"/>
            <p:cNvGraphicFramePr/>
            <p:nvPr>
              <p:extLst>
                <p:ext uri="{D42A27DB-BD31-4B8C-83A1-F6EECF244321}">
                  <p14:modId xmlns:p14="http://schemas.microsoft.com/office/powerpoint/2010/main" val="2555107997"/>
                </p:ext>
              </p:extLst>
            </p:nvPr>
          </p:nvGraphicFramePr>
          <p:xfrm>
            <a:off x="0" y="0"/>
            <a:ext cx="7891438" cy="46863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10"/>
            <p:cNvSpPr txBox="1"/>
            <p:nvPr/>
          </p:nvSpPr>
          <p:spPr>
            <a:xfrm>
              <a:off x="773846" y="89110"/>
              <a:ext cx="2761833" cy="104221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2019-20 Forecast: 43,085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2019-20 Actual: 23,182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10 Yr. Avg.: 91,225</a:t>
              </a:r>
            </a:p>
          </p:txBody>
        </p:sp>
        <p:sp>
          <p:nvSpPr>
            <p:cNvPr id="7" name="TextBox 11"/>
            <p:cNvSpPr txBox="1"/>
            <p:nvPr/>
          </p:nvSpPr>
          <p:spPr>
            <a:xfrm>
              <a:off x="5211170" y="43675"/>
              <a:ext cx="2750820" cy="372928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 smtClean="0">
                  <a:solidFill>
                    <a:srgbClr val="7030A0"/>
                  </a:solidFill>
                </a:rPr>
                <a:t>2020-21 </a:t>
              </a:r>
              <a:r>
                <a:rPr lang="en-US" sz="1800" dirty="0">
                  <a:solidFill>
                    <a:srgbClr val="7030A0"/>
                  </a:solidFill>
                </a:rPr>
                <a:t>Forecast:</a:t>
              </a:r>
              <a:r>
                <a:rPr lang="en-US" sz="1800" baseline="0" dirty="0">
                  <a:solidFill>
                    <a:srgbClr val="7030A0"/>
                  </a:solidFill>
                </a:rPr>
                <a:t> 32,040</a:t>
              </a:r>
              <a:endParaRPr lang="en-US" sz="1800" dirty="0">
                <a:solidFill>
                  <a:srgbClr val="7030A0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7618769" y="460278"/>
              <a:ext cx="9922" cy="311461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864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31216" y="1265547"/>
            <a:ext cx="7013542" cy="432690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0" y="55306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Wild Sockeye at Lower Granite Dam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1281627" y="1591571"/>
            <a:ext cx="6732313" cy="3674853"/>
            <a:chOff x="0" y="0"/>
            <a:chExt cx="7891438" cy="4521200"/>
          </a:xfrm>
        </p:grpSpPr>
        <p:graphicFrame>
          <p:nvGraphicFramePr>
            <p:cNvPr id="10" name="Chart 9"/>
            <p:cNvGraphicFramePr/>
            <p:nvPr>
              <p:extLst>
                <p:ext uri="{D42A27DB-BD31-4B8C-83A1-F6EECF244321}">
                  <p14:modId xmlns:p14="http://schemas.microsoft.com/office/powerpoint/2010/main" val="3906615704"/>
                </p:ext>
              </p:extLst>
            </p:nvPr>
          </p:nvGraphicFramePr>
          <p:xfrm>
            <a:off x="0" y="0"/>
            <a:ext cx="7891438" cy="4521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" name="TextBox 9"/>
            <p:cNvSpPr txBox="1"/>
            <p:nvPr/>
          </p:nvSpPr>
          <p:spPr>
            <a:xfrm>
              <a:off x="773846" y="85971"/>
              <a:ext cx="2761833" cy="128562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>
                  <a:solidFill>
                    <a:srgbClr val="7030A0"/>
                  </a:solidFill>
                </a:rPr>
                <a:t>2019 Forecast: 43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2019</a:t>
              </a:r>
              <a:r>
                <a:rPr lang="en-US" sz="1800" baseline="0">
                  <a:solidFill>
                    <a:srgbClr val="7030A0"/>
                  </a:solidFill>
                </a:rPr>
                <a:t> </a:t>
              </a:r>
              <a:r>
                <a:rPr lang="en-US" sz="1800">
                  <a:solidFill>
                    <a:srgbClr val="7030A0"/>
                  </a:solidFill>
                </a:rPr>
                <a:t>Actual: 41</a:t>
              </a:r>
            </a:p>
            <a:p>
              <a:r>
                <a:rPr lang="en-US" sz="1800">
                  <a:solidFill>
                    <a:srgbClr val="7030A0"/>
                  </a:solidFill>
                </a:rPr>
                <a:t>10 Yr. Avg.: 186</a:t>
              </a:r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5738819" y="0"/>
              <a:ext cx="2048328" cy="35978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solidFill>
                    <a:srgbClr val="7030A0"/>
                  </a:solidFill>
                </a:rPr>
                <a:t>2020 Forecast: 114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7649539" y="369392"/>
              <a:ext cx="2940" cy="3042925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2872587" y="3632523"/>
            <a:ext cx="1183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ESA Listing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405917" y="4001855"/>
            <a:ext cx="1" cy="6469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38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31216" y="1265547"/>
            <a:ext cx="7013542" cy="432690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43559" y="561688"/>
            <a:ext cx="5188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Hatchery Sockeye at Lower Granite Dam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311214" y="1570007"/>
            <a:ext cx="6587082" cy="3925019"/>
            <a:chOff x="0" y="0"/>
            <a:chExt cx="7891438" cy="4521200"/>
          </a:xfrm>
        </p:grpSpPr>
        <p:graphicFrame>
          <p:nvGraphicFramePr>
            <p:cNvPr id="5" name="Chart 4"/>
            <p:cNvGraphicFramePr/>
            <p:nvPr>
              <p:extLst>
                <p:ext uri="{D42A27DB-BD31-4B8C-83A1-F6EECF244321}">
                  <p14:modId xmlns:p14="http://schemas.microsoft.com/office/powerpoint/2010/main" val="3645128264"/>
                </p:ext>
              </p:extLst>
            </p:nvPr>
          </p:nvGraphicFramePr>
          <p:xfrm>
            <a:off x="0" y="0"/>
            <a:ext cx="7891438" cy="4521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15"/>
            <p:cNvSpPr txBox="1"/>
            <p:nvPr/>
          </p:nvSpPr>
          <p:spPr>
            <a:xfrm>
              <a:off x="5540412" y="252458"/>
              <a:ext cx="2162440" cy="35978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solidFill>
                    <a:srgbClr val="7030A0"/>
                  </a:solidFill>
                </a:rPr>
                <a:t>2020 Forecast: 1,327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7656301" y="756706"/>
              <a:ext cx="0" cy="114219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22"/>
            <p:cNvSpPr txBox="1"/>
            <p:nvPr/>
          </p:nvSpPr>
          <p:spPr>
            <a:xfrm>
              <a:off x="638175" y="219075"/>
              <a:ext cx="2761833" cy="128562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solidFill>
                    <a:srgbClr val="7030A0"/>
                  </a:solidFill>
                </a:rPr>
                <a:t>2019 Forecast: 162</a:t>
              </a:r>
            </a:p>
            <a:p>
              <a:r>
                <a:rPr lang="en-US" sz="1800" dirty="0">
                  <a:solidFill>
                    <a:srgbClr val="7030A0"/>
                  </a:solidFill>
                </a:rPr>
                <a:t>2019 Actual: 240</a:t>
              </a:r>
            </a:p>
            <a:p>
              <a:r>
                <a:rPr lang="en-US" sz="1800" dirty="0">
                  <a:solidFill>
                    <a:srgbClr val="7030A0"/>
                  </a:solidFill>
                </a:rPr>
                <a:t>10 Yr. Avg.: 764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174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21179" y="312620"/>
            <a:ext cx="7886700" cy="435133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Things that can lead to forecasting error</a:t>
            </a:r>
          </a:p>
          <a:p>
            <a:pPr marL="457200" lvl="1" indent="0"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400-000063C2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5594531"/>
              </p:ext>
            </p:extLst>
          </p:nvPr>
        </p:nvGraphicFramePr>
        <p:xfrm>
          <a:off x="336429" y="3837013"/>
          <a:ext cx="4037163" cy="2739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Image result for columbia river pinniped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43" y="1007497"/>
            <a:ext cx="3271532" cy="2271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36429" y="3317134"/>
            <a:ext cx="371589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/>
              <a:t>http://www.columbian.com/news/2015/mar/25/pinnipeds-find-food-along-columbia-river-seals/</a:t>
            </a:r>
          </a:p>
        </p:txBody>
      </p:sp>
      <p:pic>
        <p:nvPicPr>
          <p:cNvPr id="1026" name="Picture 2" descr="Predicted abundance of female California sea lions ages 4 and older in the United States population, 1975-2014, and 95% confidence intervals from parametric bootstrap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70" y="855966"/>
            <a:ext cx="4061541" cy="2604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25405" y="3490625"/>
            <a:ext cx="1340432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/>
              <a:t>https://www.researchgate.net</a:t>
            </a:r>
            <a:r>
              <a:rPr lang="en-US" sz="700" dirty="0">
                <a:hlinkClick r:id="rId5"/>
              </a:rPr>
              <a:t>/</a:t>
            </a:r>
            <a:endParaRPr lang="en-US" sz="700" dirty="0"/>
          </a:p>
        </p:txBody>
      </p:sp>
      <p:pic>
        <p:nvPicPr>
          <p:cNvPr id="8" name="Picture 2" descr="C:\Users\michelle.rub\Downloads\Feb 2015 harbor seals at D. Sands, Astori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86"/>
          <a:stretch/>
        </p:blipFill>
        <p:spPr bwMode="auto">
          <a:xfrm>
            <a:off x="4603708" y="4075243"/>
            <a:ext cx="3616153" cy="20852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54307" y="6160463"/>
            <a:ext cx="41838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Photo credit: Washington Department of Fish and Wildlife</a:t>
            </a:r>
          </a:p>
        </p:txBody>
      </p:sp>
    </p:spTree>
    <p:extLst>
      <p:ext uri="{BB962C8B-B14F-4D97-AF65-F5344CB8AC3E}">
        <p14:creationId xmlns:p14="http://schemas.microsoft.com/office/powerpoint/2010/main" val="159134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7055" t="35913" r="61524" b="28906"/>
          <a:stretch/>
        </p:blipFill>
        <p:spPr>
          <a:xfrm>
            <a:off x="664340" y="1330702"/>
            <a:ext cx="3936235" cy="35376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8699" t="33102" r="40467" b="31173"/>
          <a:stretch/>
        </p:blipFill>
        <p:spPr>
          <a:xfrm>
            <a:off x="4779483" y="1330702"/>
            <a:ext cx="3701250" cy="35376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20788" t="36804" r="11817" b="42803"/>
          <a:stretch/>
        </p:blipFill>
        <p:spPr>
          <a:xfrm>
            <a:off x="664340" y="5088314"/>
            <a:ext cx="7816393" cy="1294273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21179" y="516995"/>
            <a:ext cx="7886700" cy="435133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Things that can lead to forecasting error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97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2726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More on ocean conditions….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13" y="1075177"/>
            <a:ext cx="7886700" cy="4351338"/>
          </a:xfrm>
        </p:spPr>
        <p:txBody>
          <a:bodyPr/>
          <a:lstStyle/>
          <a:p>
            <a:pPr lvl="1"/>
            <a:r>
              <a:rPr lang="en-US" dirty="0" smtClean="0">
                <a:solidFill>
                  <a:schemeClr val="bg1"/>
                </a:solidFill>
              </a:rPr>
              <a:t>NOAA ocean indicators stoplight chart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044" t="19869" r="19734" b="2841"/>
          <a:stretch/>
        </p:blipFill>
        <p:spPr>
          <a:xfrm>
            <a:off x="404913" y="1594418"/>
            <a:ext cx="8210746" cy="4694548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87010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077" y="345746"/>
            <a:ext cx="44252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Forecast Summary</a:t>
            </a:r>
            <a:endParaRPr lang="en-US" sz="4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928981"/>
              </p:ext>
            </p:extLst>
          </p:nvPr>
        </p:nvGraphicFramePr>
        <p:xfrm>
          <a:off x="232912" y="2423543"/>
          <a:ext cx="8453888" cy="944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1888">
                  <a:extLst>
                    <a:ext uri="{9D8B030D-6E8A-4147-A177-3AD203B41FA5}">
                      <a16:colId xmlns:a16="http://schemas.microsoft.com/office/drawing/2014/main" val="2763905803"/>
                    </a:ext>
                  </a:extLst>
                </a:gridCol>
                <a:gridCol w="1595887">
                  <a:extLst>
                    <a:ext uri="{9D8B030D-6E8A-4147-A177-3AD203B41FA5}">
                      <a16:colId xmlns:a16="http://schemas.microsoft.com/office/drawing/2014/main" val="2546966457"/>
                    </a:ext>
                  </a:extLst>
                </a:gridCol>
                <a:gridCol w="1414732">
                  <a:extLst>
                    <a:ext uri="{9D8B030D-6E8A-4147-A177-3AD203B41FA5}">
                      <a16:colId xmlns:a16="http://schemas.microsoft.com/office/drawing/2014/main" val="2326402275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212851669"/>
                    </a:ext>
                  </a:extLst>
                </a:gridCol>
              </a:tblGrid>
              <a:tr h="87174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Species</a:t>
                      </a:r>
                      <a:endParaRPr lang="en-US" sz="280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 Forecast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10-Year Average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Run Strength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762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68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077" y="345746"/>
            <a:ext cx="44252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Forecast Summary</a:t>
            </a:r>
            <a:endParaRPr lang="en-US" sz="4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304193"/>
              </p:ext>
            </p:extLst>
          </p:nvPr>
        </p:nvGraphicFramePr>
        <p:xfrm>
          <a:off x="232912" y="2423543"/>
          <a:ext cx="8453888" cy="146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1888">
                  <a:extLst>
                    <a:ext uri="{9D8B030D-6E8A-4147-A177-3AD203B41FA5}">
                      <a16:colId xmlns:a16="http://schemas.microsoft.com/office/drawing/2014/main" val="2763905803"/>
                    </a:ext>
                  </a:extLst>
                </a:gridCol>
                <a:gridCol w="1595887">
                  <a:extLst>
                    <a:ext uri="{9D8B030D-6E8A-4147-A177-3AD203B41FA5}">
                      <a16:colId xmlns:a16="http://schemas.microsoft.com/office/drawing/2014/main" val="2546966457"/>
                    </a:ext>
                  </a:extLst>
                </a:gridCol>
                <a:gridCol w="1414732">
                  <a:extLst>
                    <a:ext uri="{9D8B030D-6E8A-4147-A177-3AD203B41FA5}">
                      <a16:colId xmlns:a16="http://schemas.microsoft.com/office/drawing/2014/main" val="2326402275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212851669"/>
                    </a:ext>
                  </a:extLst>
                </a:gridCol>
              </a:tblGrid>
              <a:tr h="87174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Species</a:t>
                      </a:r>
                      <a:endParaRPr lang="en-US" sz="280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 Forecast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10-Year Average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Run Strength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762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Spring/Summer</a:t>
                      </a:r>
                      <a:r>
                        <a:rPr lang="en-US" sz="2800" baseline="0" dirty="0" smtClean="0"/>
                        <a:t> Chinook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37,134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78,129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024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48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077" y="345746"/>
            <a:ext cx="44252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Forecast Summary</a:t>
            </a:r>
            <a:endParaRPr lang="en-US" sz="4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646916"/>
              </p:ext>
            </p:extLst>
          </p:nvPr>
        </p:nvGraphicFramePr>
        <p:xfrm>
          <a:off x="232912" y="2423543"/>
          <a:ext cx="8453888" cy="1981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1888">
                  <a:extLst>
                    <a:ext uri="{9D8B030D-6E8A-4147-A177-3AD203B41FA5}">
                      <a16:colId xmlns:a16="http://schemas.microsoft.com/office/drawing/2014/main" val="2763905803"/>
                    </a:ext>
                  </a:extLst>
                </a:gridCol>
                <a:gridCol w="1595887">
                  <a:extLst>
                    <a:ext uri="{9D8B030D-6E8A-4147-A177-3AD203B41FA5}">
                      <a16:colId xmlns:a16="http://schemas.microsoft.com/office/drawing/2014/main" val="2546966457"/>
                    </a:ext>
                  </a:extLst>
                </a:gridCol>
                <a:gridCol w="1414732">
                  <a:extLst>
                    <a:ext uri="{9D8B030D-6E8A-4147-A177-3AD203B41FA5}">
                      <a16:colId xmlns:a16="http://schemas.microsoft.com/office/drawing/2014/main" val="2326402275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212851669"/>
                    </a:ext>
                  </a:extLst>
                </a:gridCol>
              </a:tblGrid>
              <a:tr h="87174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Species</a:t>
                      </a:r>
                      <a:endParaRPr lang="en-US" sz="280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 Forecast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10-Year Average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Run Strength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762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Spring/Summer</a:t>
                      </a:r>
                      <a:r>
                        <a:rPr lang="en-US" sz="2800" baseline="0" dirty="0" smtClean="0"/>
                        <a:t> Chinook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37,134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78,129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024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Fall Chinook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18,150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38,170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01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83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Why do we make forecasts?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525904"/>
            <a:ext cx="8029966" cy="4509135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28650" y="6050289"/>
            <a:ext cx="14462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bg1"/>
                </a:solidFill>
              </a:rPr>
              <a:t>Photo credit: cnn.com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0557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077" y="345746"/>
            <a:ext cx="44252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Forecast Summary</a:t>
            </a:r>
            <a:endParaRPr lang="en-US" sz="4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913510"/>
              </p:ext>
            </p:extLst>
          </p:nvPr>
        </p:nvGraphicFramePr>
        <p:xfrm>
          <a:off x="232912" y="2423543"/>
          <a:ext cx="8453888" cy="2499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1888">
                  <a:extLst>
                    <a:ext uri="{9D8B030D-6E8A-4147-A177-3AD203B41FA5}">
                      <a16:colId xmlns:a16="http://schemas.microsoft.com/office/drawing/2014/main" val="2763905803"/>
                    </a:ext>
                  </a:extLst>
                </a:gridCol>
                <a:gridCol w="1595887">
                  <a:extLst>
                    <a:ext uri="{9D8B030D-6E8A-4147-A177-3AD203B41FA5}">
                      <a16:colId xmlns:a16="http://schemas.microsoft.com/office/drawing/2014/main" val="2546966457"/>
                    </a:ext>
                  </a:extLst>
                </a:gridCol>
                <a:gridCol w="1414732">
                  <a:extLst>
                    <a:ext uri="{9D8B030D-6E8A-4147-A177-3AD203B41FA5}">
                      <a16:colId xmlns:a16="http://schemas.microsoft.com/office/drawing/2014/main" val="2326402275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212851669"/>
                    </a:ext>
                  </a:extLst>
                </a:gridCol>
              </a:tblGrid>
              <a:tr h="87174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Species</a:t>
                      </a:r>
                      <a:endParaRPr lang="en-US" sz="280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 Forecast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10-Year Average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Run Strength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762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Spring/Summer</a:t>
                      </a:r>
                      <a:r>
                        <a:rPr lang="en-US" sz="2800" baseline="0" dirty="0" smtClean="0"/>
                        <a:t> Chinook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37,134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78,129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024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Fall Chinook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18,150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38,170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01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Steelhead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49,670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116,763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055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05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077" y="345746"/>
            <a:ext cx="44252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Forecast Summary</a:t>
            </a:r>
            <a:endParaRPr lang="en-US" sz="4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821989"/>
              </p:ext>
            </p:extLst>
          </p:nvPr>
        </p:nvGraphicFramePr>
        <p:xfrm>
          <a:off x="232912" y="2423543"/>
          <a:ext cx="8453888" cy="3017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1888">
                  <a:extLst>
                    <a:ext uri="{9D8B030D-6E8A-4147-A177-3AD203B41FA5}">
                      <a16:colId xmlns:a16="http://schemas.microsoft.com/office/drawing/2014/main" val="2763905803"/>
                    </a:ext>
                  </a:extLst>
                </a:gridCol>
                <a:gridCol w="1595887">
                  <a:extLst>
                    <a:ext uri="{9D8B030D-6E8A-4147-A177-3AD203B41FA5}">
                      <a16:colId xmlns:a16="http://schemas.microsoft.com/office/drawing/2014/main" val="2546966457"/>
                    </a:ext>
                  </a:extLst>
                </a:gridCol>
                <a:gridCol w="1414732">
                  <a:extLst>
                    <a:ext uri="{9D8B030D-6E8A-4147-A177-3AD203B41FA5}">
                      <a16:colId xmlns:a16="http://schemas.microsoft.com/office/drawing/2014/main" val="2326402275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212851669"/>
                    </a:ext>
                  </a:extLst>
                </a:gridCol>
              </a:tblGrid>
              <a:tr h="87174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Species</a:t>
                      </a:r>
                      <a:endParaRPr lang="en-US" sz="280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 Forecast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10-Year Average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Run Strength</a:t>
                      </a:r>
                      <a:endParaRPr lang="en-US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762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Spring/Summer</a:t>
                      </a:r>
                      <a:r>
                        <a:rPr lang="en-US" sz="2800" baseline="0" dirty="0" smtClean="0"/>
                        <a:t> Chinook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37,134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78,129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024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Fall Chinook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18,150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38,170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01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Steelhead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49,670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116,763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Poor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05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Sockeye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1,441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953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602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4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9047" y="923394"/>
            <a:ext cx="6620204" cy="50028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272511" y="2980271"/>
            <a:ext cx="27527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Questions?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76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0"/>
            <a:ext cx="7886700" cy="1325563"/>
          </a:xfrm>
        </p:spPr>
        <p:txBody>
          <a:bodyPr/>
          <a:lstStyle/>
          <a:p>
            <a:r>
              <a:rPr lang="en-US" dirty="0" smtClean="0"/>
              <a:t>Why do we make fish forecasts?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908" y="3153523"/>
            <a:ext cx="2636520" cy="3448936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 rot="17449285">
            <a:off x="112418" y="1487359"/>
            <a:ext cx="3025096" cy="291689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94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0"/>
            <a:ext cx="7886700" cy="1325563"/>
          </a:xfrm>
        </p:spPr>
        <p:txBody>
          <a:bodyPr/>
          <a:lstStyle/>
          <a:p>
            <a:r>
              <a:rPr lang="en-US" dirty="0" smtClean="0"/>
              <a:t>Why do we make fish forecasts?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908" y="3153523"/>
            <a:ext cx="2636520" cy="3448936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 rot="17449285">
            <a:off x="112418" y="1487359"/>
            <a:ext cx="3025096" cy="291689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12" y="1841973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09" y="2340218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613" y="2695131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08" y="3566441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02" y="3116093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2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019" y="93"/>
            <a:ext cx="7886700" cy="1325563"/>
          </a:xfrm>
        </p:spPr>
        <p:txBody>
          <a:bodyPr/>
          <a:lstStyle/>
          <a:p>
            <a:r>
              <a:rPr lang="en-US" dirty="0" smtClean="0"/>
              <a:t>Why do we make fish forecasts?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908" y="3153523"/>
            <a:ext cx="2636520" cy="3448936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 rot="717722">
            <a:off x="5791271" y="1315454"/>
            <a:ext cx="3207732" cy="2771333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 rot="17449285">
            <a:off x="112418" y="1487359"/>
            <a:ext cx="3025096" cy="291689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12" y="1841973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09" y="2340218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613" y="2695131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08" y="3566441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mage result for chinook salmon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02" y="3116093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84545" y="1865123"/>
            <a:ext cx="58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or</a:t>
            </a:r>
            <a:endParaRPr lang="en-US" sz="3600" dirty="0"/>
          </a:p>
        </p:txBody>
      </p:sp>
      <p:pic>
        <p:nvPicPr>
          <p:cNvPr id="12" name="Picture 11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477" y="1841972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96" y="1936763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171" y="2321942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25" y="2129330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910" y="2462156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217" y="2927756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292" y="2692605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907" y="3235998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477" y="2927756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617" y="2735760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934" y="1556589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Image result for chinook salmon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45" l="0" r="99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421" y="1588434"/>
            <a:ext cx="1271608" cy="4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50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94" y="0"/>
            <a:ext cx="7886700" cy="1325563"/>
          </a:xfrm>
        </p:spPr>
        <p:txBody>
          <a:bodyPr/>
          <a:lstStyle/>
          <a:p>
            <a:r>
              <a:rPr lang="en-US" dirty="0" smtClean="0"/>
              <a:t>Why do we make fish forecasts?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1504442"/>
            <a:ext cx="4663441" cy="2373561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123494" y="3844794"/>
            <a:ext cx="194796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Photo credit: </a:t>
            </a:r>
            <a:r>
              <a:rPr lang="en-US" sz="1050" dirty="0" smtClean="0">
                <a:solidFill>
                  <a:schemeClr val="bg1"/>
                </a:solidFill>
              </a:rPr>
              <a:t>thecolumbian.com</a:t>
            </a:r>
            <a:endParaRPr lang="en-US" sz="10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544" y="3525482"/>
            <a:ext cx="4119423" cy="3089567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4674158" y="6604084"/>
            <a:ext cx="141737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Photo credit: </a:t>
            </a:r>
            <a:r>
              <a:rPr lang="en-US" sz="1050" dirty="0" smtClean="0">
                <a:solidFill>
                  <a:schemeClr val="bg1"/>
                </a:solidFill>
              </a:rPr>
              <a:t>critfc.org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81601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94" y="0"/>
            <a:ext cx="7886700" cy="1325563"/>
          </a:xfrm>
        </p:spPr>
        <p:txBody>
          <a:bodyPr/>
          <a:lstStyle/>
          <a:p>
            <a:r>
              <a:rPr lang="en-US" dirty="0" smtClean="0"/>
              <a:t>Why do we make forecasts?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1504442"/>
            <a:ext cx="4663441" cy="2373561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123494" y="3844794"/>
            <a:ext cx="194796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Photo credit: </a:t>
            </a:r>
            <a:r>
              <a:rPr lang="en-US" sz="1050" dirty="0" smtClean="0">
                <a:solidFill>
                  <a:schemeClr val="bg1"/>
                </a:solidFill>
              </a:rPr>
              <a:t>thecolumbian.com</a:t>
            </a:r>
            <a:endParaRPr lang="en-US" sz="10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544" y="3525482"/>
            <a:ext cx="4119423" cy="3089567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4674158" y="6604084"/>
            <a:ext cx="141737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Photo credit: </a:t>
            </a:r>
            <a:r>
              <a:rPr lang="en-US" sz="1050" dirty="0" smtClean="0">
                <a:solidFill>
                  <a:schemeClr val="bg1"/>
                </a:solidFill>
              </a:rPr>
              <a:t>critfc.org</a:t>
            </a:r>
            <a:endParaRPr lang="en-US" sz="1050" dirty="0"/>
          </a:p>
        </p:txBody>
      </p:sp>
      <p:sp>
        <p:nvSpPr>
          <p:cNvPr id="4" name="TextBox 3"/>
          <p:cNvSpPr txBox="1"/>
          <p:nvPr/>
        </p:nvSpPr>
        <p:spPr>
          <a:xfrm>
            <a:off x="5068062" y="1504442"/>
            <a:ext cx="3456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Forecasts set the stage for fishery planning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-Good, average, poor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099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5038</TotalTime>
  <Words>705</Words>
  <Application>Microsoft Office PowerPoint</Application>
  <PresentationFormat>On-screen Show (4:3)</PresentationFormat>
  <Paragraphs>215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Salmon and Steelhead  Run Forecasts for 2020  Chris Sullivan Anadromous Fisheries Program Coordinator Idaho Department of Fish and Game</vt:lpstr>
      <vt:lpstr>Today’s Forecast Presentation</vt:lpstr>
      <vt:lpstr>Acknowledgements</vt:lpstr>
      <vt:lpstr>Why do we make forecasts?</vt:lpstr>
      <vt:lpstr>Why do we make fish forecasts?</vt:lpstr>
      <vt:lpstr>Why do we make fish forecasts?</vt:lpstr>
      <vt:lpstr>Why do we make fish forecasts?</vt:lpstr>
      <vt:lpstr>Why do we make fish forecasts?</vt:lpstr>
      <vt:lpstr>Why do we make forecasts?</vt:lpstr>
      <vt:lpstr>Why do we make forecasts?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are forecasts generated?  </vt:lpstr>
      <vt:lpstr>How are forecasts generated?  </vt:lpstr>
      <vt:lpstr>Chinook Salmon Lifecycle</vt:lpstr>
      <vt:lpstr>Chinook Salmon Lifecycle</vt:lpstr>
      <vt:lpstr>Chinook Salmon Lifecycle</vt:lpstr>
      <vt:lpstr>Steelhead forecasting</vt:lpstr>
      <vt:lpstr>Steelhead forecasting</vt:lpstr>
      <vt:lpstr>Steelhead forecasting</vt:lpstr>
      <vt:lpstr>Steelhead forecasting</vt:lpstr>
      <vt:lpstr>2020 Forecasts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More on ocean conditions….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Department of Fish and Game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Sullivan,Chris</dc:creator>
  <cp:lastModifiedBy>Sullivan,Chris</cp:lastModifiedBy>
  <cp:revision>140</cp:revision>
  <dcterms:created xsi:type="dcterms:W3CDTF">2017-12-11T14:47:37Z</dcterms:created>
  <dcterms:modified xsi:type="dcterms:W3CDTF">2020-03-03T22:07:43Z</dcterms:modified>
</cp:coreProperties>
</file>