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92" r:id="rId2"/>
    <p:sldId id="381" r:id="rId3"/>
    <p:sldId id="382" r:id="rId4"/>
    <p:sldId id="298" r:id="rId5"/>
    <p:sldId id="338" r:id="rId6"/>
    <p:sldId id="383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84" r:id="rId16"/>
    <p:sldId id="399" r:id="rId17"/>
    <p:sldId id="398" r:id="rId18"/>
    <p:sldId id="387" r:id="rId19"/>
    <p:sldId id="403" r:id="rId20"/>
    <p:sldId id="400" r:id="rId21"/>
    <p:sldId id="386" r:id="rId22"/>
    <p:sldId id="402" r:id="rId23"/>
    <p:sldId id="385" r:id="rId24"/>
    <p:sldId id="388" r:id="rId25"/>
    <p:sldId id="401" r:id="rId26"/>
    <p:sldId id="397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40"/>
    <a:srgbClr val="009A46"/>
    <a:srgbClr val="00C6A6"/>
    <a:srgbClr val="00CC99"/>
    <a:srgbClr val="AAE4F4"/>
    <a:srgbClr val="EFF5FB"/>
    <a:srgbClr val="92D050"/>
    <a:srgbClr val="ADF1EB"/>
    <a:srgbClr val="4FE1D3"/>
    <a:srgbClr val="6AA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4" autoAdjust="0"/>
    <p:restoredTop sz="91885" autoAdjust="0"/>
  </p:normalViewPr>
  <p:slideViewPr>
    <p:cSldViewPr snapToGrid="0">
      <p:cViewPr varScale="1">
        <p:scale>
          <a:sx n="121" d="100"/>
          <a:sy n="121" d="100"/>
        </p:scale>
        <p:origin x="14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56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'Project Details'!$U$19</c:f>
              <c:strCache>
                <c:ptCount val="1"/>
                <c:pt idx="0">
                  <c:v>Original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'Project Details'!$T$20:$T$27</c:f>
              <c:strCache>
                <c:ptCount val="8"/>
                <c:pt idx="0">
                  <c:v>Lower Granite</c:v>
                </c:pt>
                <c:pt idx="1">
                  <c:v>Little Goose</c:v>
                </c:pt>
                <c:pt idx="2">
                  <c:v>Lower Monumental </c:v>
                </c:pt>
                <c:pt idx="3">
                  <c:v>Ice Harbor</c:v>
                </c:pt>
                <c:pt idx="4">
                  <c:v>McNary</c:v>
                </c:pt>
                <c:pt idx="5">
                  <c:v>John Day</c:v>
                </c:pt>
                <c:pt idx="6">
                  <c:v>The Dalles</c:v>
                </c:pt>
                <c:pt idx="7">
                  <c:v>Bonneville </c:v>
                </c:pt>
              </c:strCache>
            </c:strRef>
          </c:cat>
          <c:val>
            <c:numRef>
              <c:f>'Project Details'!$U$20:$U$27</c:f>
              <c:numCache>
                <c:formatCode>General</c:formatCode>
                <c:ptCount val="8"/>
                <c:pt idx="0">
                  <c:v>72</c:v>
                </c:pt>
                <c:pt idx="1">
                  <c:v>79</c:v>
                </c:pt>
                <c:pt idx="2">
                  <c:v>98</c:v>
                </c:pt>
                <c:pt idx="3">
                  <c:v>119</c:v>
                </c:pt>
                <c:pt idx="4">
                  <c:v>265</c:v>
                </c:pt>
                <c:pt idx="5">
                  <c:v>156</c:v>
                </c:pt>
                <c:pt idx="6">
                  <c:v>0</c:v>
                </c:pt>
                <c:pt idx="7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DE-483F-82C9-0A70AF9D3AD3}"/>
            </c:ext>
          </c:extLst>
        </c:ser>
        <c:ser>
          <c:idx val="1"/>
          <c:order val="1"/>
          <c:tx>
            <c:strRef>
              <c:f>'Project Details'!$V$19</c:f>
              <c:strCache>
                <c:ptCount val="1"/>
                <c:pt idx="0">
                  <c:v>Adjusted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'Project Details'!$T$20:$T$27</c:f>
              <c:strCache>
                <c:ptCount val="8"/>
                <c:pt idx="0">
                  <c:v>Lower Granite</c:v>
                </c:pt>
                <c:pt idx="1">
                  <c:v>Little Goose</c:v>
                </c:pt>
                <c:pt idx="2">
                  <c:v>Lower Monumental </c:v>
                </c:pt>
                <c:pt idx="3">
                  <c:v>Ice Harbor</c:v>
                </c:pt>
                <c:pt idx="4">
                  <c:v>McNary</c:v>
                </c:pt>
                <c:pt idx="5">
                  <c:v>John Day</c:v>
                </c:pt>
                <c:pt idx="6">
                  <c:v>The Dalles</c:v>
                </c:pt>
                <c:pt idx="7">
                  <c:v>Bonneville </c:v>
                </c:pt>
              </c:strCache>
            </c:strRef>
          </c:cat>
          <c:val>
            <c:numRef>
              <c:f>'Project Details'!$V$20:$V$27</c:f>
              <c:numCache>
                <c:formatCode>General</c:formatCode>
                <c:ptCount val="8"/>
                <c:pt idx="0">
                  <c:v>88</c:v>
                </c:pt>
                <c:pt idx="1">
                  <c:v>85</c:v>
                </c:pt>
                <c:pt idx="2">
                  <c:v>108</c:v>
                </c:pt>
                <c:pt idx="3">
                  <c:v>110</c:v>
                </c:pt>
                <c:pt idx="4">
                  <c:v>257</c:v>
                </c:pt>
                <c:pt idx="5">
                  <c:v>184</c:v>
                </c:pt>
                <c:pt idx="6">
                  <c:v>0</c:v>
                </c:pt>
                <c:pt idx="7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DE-483F-82C9-0A70AF9D3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90128"/>
        <c:axId val="34339144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'Project Details'!$W$19</c15:sqref>
                        </c15:formulaRef>
                      </c:ext>
                    </c:extLst>
                    <c:strCache>
                      <c:ptCount val="1"/>
                      <c:pt idx="0">
                        <c:v>Change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'Project Details'!$T$20:$T$27</c15:sqref>
                        </c15:formulaRef>
                      </c:ext>
                    </c:extLst>
                    <c:strCache>
                      <c:ptCount val="8"/>
                      <c:pt idx="0">
                        <c:v>Lower Granite</c:v>
                      </c:pt>
                      <c:pt idx="1">
                        <c:v>Little Goose</c:v>
                      </c:pt>
                      <c:pt idx="2">
                        <c:v>Lower Monumental </c:v>
                      </c:pt>
                      <c:pt idx="3">
                        <c:v>Ice Harbor</c:v>
                      </c:pt>
                      <c:pt idx="4">
                        <c:v>McNary</c:v>
                      </c:pt>
                      <c:pt idx="5">
                        <c:v>John Day</c:v>
                      </c:pt>
                      <c:pt idx="6">
                        <c:v>The Dalles</c:v>
                      </c:pt>
                      <c:pt idx="7">
                        <c:v>Bonneville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'Project Details'!$W$20:$W$27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16</c:v>
                      </c:pt>
                      <c:pt idx="1">
                        <c:v>6</c:v>
                      </c:pt>
                      <c:pt idx="2">
                        <c:v>10</c:v>
                      </c:pt>
                      <c:pt idx="3">
                        <c:v>-9</c:v>
                      </c:pt>
                      <c:pt idx="4">
                        <c:v>-8</c:v>
                      </c:pt>
                      <c:pt idx="5">
                        <c:v>28</c:v>
                      </c:pt>
                      <c:pt idx="6">
                        <c:v>0</c:v>
                      </c:pt>
                      <c:pt idx="7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90DE-483F-82C9-0A70AF9D3AD3}"/>
                  </c:ext>
                </c:extLst>
              </c15:ser>
            </c15:filteredBarSeries>
          </c:ext>
        </c:extLst>
      </c:barChart>
      <c:catAx>
        <c:axId val="34339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391440"/>
        <c:crosses val="autoZero"/>
        <c:auto val="1"/>
        <c:lblAlgn val="ctr"/>
        <c:lblOffset val="100"/>
        <c:noMultiLvlLbl val="0"/>
      </c:catAx>
      <c:valAx>
        <c:axId val="34339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Flow (kcfs)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39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7346446668275282"/>
          <c:y val="9.5935338725467514E-2"/>
          <c:w val="0.52701843338455479"/>
          <c:h val="8.074219191500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'Project Details'!$U$19</c:f>
              <c:strCache>
                <c:ptCount val="1"/>
                <c:pt idx="0">
                  <c:v>Original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'Project Details'!$T$20:$T$27</c:f>
              <c:strCache>
                <c:ptCount val="8"/>
                <c:pt idx="0">
                  <c:v>Lower Granite</c:v>
                </c:pt>
                <c:pt idx="1">
                  <c:v>Little Goose</c:v>
                </c:pt>
                <c:pt idx="2">
                  <c:v>Lower Monumental </c:v>
                </c:pt>
                <c:pt idx="3">
                  <c:v>Ice Harbor</c:v>
                </c:pt>
                <c:pt idx="4">
                  <c:v>McNary</c:v>
                </c:pt>
                <c:pt idx="5">
                  <c:v>John Day</c:v>
                </c:pt>
                <c:pt idx="6">
                  <c:v>The Dalles</c:v>
                </c:pt>
                <c:pt idx="7">
                  <c:v>Bonneville </c:v>
                </c:pt>
              </c:strCache>
            </c:strRef>
          </c:cat>
          <c:val>
            <c:numRef>
              <c:f>'Project Details'!$U$20:$U$27</c:f>
              <c:numCache>
                <c:formatCode>General</c:formatCode>
                <c:ptCount val="8"/>
                <c:pt idx="0">
                  <c:v>72</c:v>
                </c:pt>
                <c:pt idx="1">
                  <c:v>79</c:v>
                </c:pt>
                <c:pt idx="2">
                  <c:v>98</c:v>
                </c:pt>
                <c:pt idx="3">
                  <c:v>119</c:v>
                </c:pt>
                <c:pt idx="4">
                  <c:v>265</c:v>
                </c:pt>
                <c:pt idx="5">
                  <c:v>156</c:v>
                </c:pt>
                <c:pt idx="6">
                  <c:v>0</c:v>
                </c:pt>
                <c:pt idx="7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DE-483F-82C9-0A70AF9D3AD3}"/>
            </c:ext>
          </c:extLst>
        </c:ser>
        <c:ser>
          <c:idx val="1"/>
          <c:order val="1"/>
          <c:tx>
            <c:strRef>
              <c:f>'Project Details'!$V$19</c:f>
              <c:strCache>
                <c:ptCount val="1"/>
                <c:pt idx="0">
                  <c:v>Adjusted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'Project Details'!$T$20:$T$27</c:f>
              <c:strCache>
                <c:ptCount val="8"/>
                <c:pt idx="0">
                  <c:v>Lower Granite</c:v>
                </c:pt>
                <c:pt idx="1">
                  <c:v>Little Goose</c:v>
                </c:pt>
                <c:pt idx="2">
                  <c:v>Lower Monumental </c:v>
                </c:pt>
                <c:pt idx="3">
                  <c:v>Ice Harbor</c:v>
                </c:pt>
                <c:pt idx="4">
                  <c:v>McNary</c:v>
                </c:pt>
                <c:pt idx="5">
                  <c:v>John Day</c:v>
                </c:pt>
                <c:pt idx="6">
                  <c:v>The Dalles</c:v>
                </c:pt>
                <c:pt idx="7">
                  <c:v>Bonneville </c:v>
                </c:pt>
              </c:strCache>
            </c:strRef>
          </c:cat>
          <c:val>
            <c:numRef>
              <c:f>'Project Details'!$V$20:$V$27</c:f>
              <c:numCache>
                <c:formatCode>General</c:formatCode>
                <c:ptCount val="8"/>
                <c:pt idx="0">
                  <c:v>88</c:v>
                </c:pt>
                <c:pt idx="1">
                  <c:v>85</c:v>
                </c:pt>
                <c:pt idx="2">
                  <c:v>108</c:v>
                </c:pt>
                <c:pt idx="3">
                  <c:v>110</c:v>
                </c:pt>
                <c:pt idx="4">
                  <c:v>257</c:v>
                </c:pt>
                <c:pt idx="5">
                  <c:v>184</c:v>
                </c:pt>
                <c:pt idx="6">
                  <c:v>0</c:v>
                </c:pt>
                <c:pt idx="7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DE-483F-82C9-0A70AF9D3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90128"/>
        <c:axId val="34339144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'Project Details'!$W$19</c15:sqref>
                        </c15:formulaRef>
                      </c:ext>
                    </c:extLst>
                    <c:strCache>
                      <c:ptCount val="1"/>
                      <c:pt idx="0">
                        <c:v>Change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'Project Details'!$T$20:$T$27</c15:sqref>
                        </c15:formulaRef>
                      </c:ext>
                    </c:extLst>
                    <c:strCache>
                      <c:ptCount val="8"/>
                      <c:pt idx="0">
                        <c:v>Lower Granite</c:v>
                      </c:pt>
                      <c:pt idx="1">
                        <c:v>Little Goose</c:v>
                      </c:pt>
                      <c:pt idx="2">
                        <c:v>Lower Monumental </c:v>
                      </c:pt>
                      <c:pt idx="3">
                        <c:v>Ice Harbor</c:v>
                      </c:pt>
                      <c:pt idx="4">
                        <c:v>McNary</c:v>
                      </c:pt>
                      <c:pt idx="5">
                        <c:v>John Day</c:v>
                      </c:pt>
                      <c:pt idx="6">
                        <c:v>The Dalles</c:v>
                      </c:pt>
                      <c:pt idx="7">
                        <c:v>Bonneville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'Project Details'!$W$20:$W$27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16</c:v>
                      </c:pt>
                      <c:pt idx="1">
                        <c:v>6</c:v>
                      </c:pt>
                      <c:pt idx="2">
                        <c:v>10</c:v>
                      </c:pt>
                      <c:pt idx="3">
                        <c:v>-9</c:v>
                      </c:pt>
                      <c:pt idx="4">
                        <c:v>-8</c:v>
                      </c:pt>
                      <c:pt idx="5">
                        <c:v>28</c:v>
                      </c:pt>
                      <c:pt idx="6">
                        <c:v>0</c:v>
                      </c:pt>
                      <c:pt idx="7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90DE-483F-82C9-0A70AF9D3AD3}"/>
                  </c:ext>
                </c:extLst>
              </c15:ser>
            </c15:filteredBarSeries>
          </c:ext>
        </c:extLst>
      </c:barChart>
      <c:catAx>
        <c:axId val="34339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391440"/>
        <c:crosses val="autoZero"/>
        <c:auto val="1"/>
        <c:lblAlgn val="ctr"/>
        <c:lblOffset val="100"/>
        <c:noMultiLvlLbl val="0"/>
      </c:catAx>
      <c:valAx>
        <c:axId val="34339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Flow (kcfs)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39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7346446668275282"/>
          <c:y val="9.5935338725467514E-2"/>
          <c:w val="0.52701843338455479"/>
          <c:h val="8.074219191500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'Project Details'!$W$19</c:f>
              <c:strCache>
                <c:ptCount val="1"/>
                <c:pt idx="0">
                  <c:v>Change</c:v>
                </c:pt>
              </c:strCache>
              <c:extLst xmlns:c15="http://schemas.microsoft.com/office/drawing/2012/chart"/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'Project Details'!$T$20:$T$27</c:f>
              <c:strCache>
                <c:ptCount val="8"/>
                <c:pt idx="0">
                  <c:v>Lower Granite</c:v>
                </c:pt>
                <c:pt idx="1">
                  <c:v>Little Goose</c:v>
                </c:pt>
                <c:pt idx="2">
                  <c:v>Lower Monumental </c:v>
                </c:pt>
                <c:pt idx="3">
                  <c:v>Ice Harbor</c:v>
                </c:pt>
                <c:pt idx="4">
                  <c:v>McNary</c:v>
                </c:pt>
                <c:pt idx="5">
                  <c:v>John Day</c:v>
                </c:pt>
                <c:pt idx="6">
                  <c:v>The Dalles</c:v>
                </c:pt>
                <c:pt idx="7">
                  <c:v>Bonneville </c:v>
                </c:pt>
              </c:strCache>
              <c:extLst xmlns:c15="http://schemas.microsoft.com/office/drawing/2012/chart"/>
            </c:strRef>
          </c:cat>
          <c:val>
            <c:numRef>
              <c:f>'Project Details'!$W$20:$W$27</c:f>
              <c:numCache>
                <c:formatCode>General</c:formatCode>
                <c:ptCount val="8"/>
                <c:pt idx="0">
                  <c:v>16</c:v>
                </c:pt>
                <c:pt idx="1">
                  <c:v>6</c:v>
                </c:pt>
                <c:pt idx="2">
                  <c:v>10</c:v>
                </c:pt>
                <c:pt idx="3">
                  <c:v>-9</c:v>
                </c:pt>
                <c:pt idx="4">
                  <c:v>-8</c:v>
                </c:pt>
                <c:pt idx="5">
                  <c:v>28</c:v>
                </c:pt>
                <c:pt idx="6">
                  <c:v>0</c:v>
                </c:pt>
                <c:pt idx="7">
                  <c:v>0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0-9365-4567-B1A7-0375F264E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90128"/>
        <c:axId val="34339144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'Project Details'!$U$19</c15:sqref>
                        </c15:formulaRef>
                      </c:ext>
                    </c:extLst>
                    <c:strCache>
                      <c:ptCount val="1"/>
                      <c:pt idx="0">
                        <c:v>Original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'Project Details'!$T$20:$T$27</c15:sqref>
                        </c15:formulaRef>
                      </c:ext>
                    </c:extLst>
                    <c:strCache>
                      <c:ptCount val="8"/>
                      <c:pt idx="0">
                        <c:v>Lower Granite</c:v>
                      </c:pt>
                      <c:pt idx="1">
                        <c:v>Little Goose</c:v>
                      </c:pt>
                      <c:pt idx="2">
                        <c:v>Lower Monumental </c:v>
                      </c:pt>
                      <c:pt idx="3">
                        <c:v>Ice Harbor</c:v>
                      </c:pt>
                      <c:pt idx="4">
                        <c:v>McNary</c:v>
                      </c:pt>
                      <c:pt idx="5">
                        <c:v>John Day</c:v>
                      </c:pt>
                      <c:pt idx="6">
                        <c:v>The Dalles</c:v>
                      </c:pt>
                      <c:pt idx="7">
                        <c:v>Bonneville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'Project Details'!$U$20:$U$27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72</c:v>
                      </c:pt>
                      <c:pt idx="1">
                        <c:v>79</c:v>
                      </c:pt>
                      <c:pt idx="2">
                        <c:v>98</c:v>
                      </c:pt>
                      <c:pt idx="3">
                        <c:v>119</c:v>
                      </c:pt>
                      <c:pt idx="4">
                        <c:v>265</c:v>
                      </c:pt>
                      <c:pt idx="5">
                        <c:v>156</c:v>
                      </c:pt>
                      <c:pt idx="6">
                        <c:v>0</c:v>
                      </c:pt>
                      <c:pt idx="7">
                        <c:v>150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365-4567-B1A7-0375F264EFC1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'Project Details'!$V$19</c15:sqref>
                        </c15:formulaRef>
                      </c:ext>
                    </c:extLst>
                    <c:strCache>
                      <c:ptCount val="1"/>
                      <c:pt idx="0">
                        <c:v>Adjusted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'Project Details'!$T$20:$T$27</c15:sqref>
                        </c15:formulaRef>
                      </c:ext>
                    </c:extLst>
                    <c:strCache>
                      <c:ptCount val="8"/>
                      <c:pt idx="0">
                        <c:v>Lower Granite</c:v>
                      </c:pt>
                      <c:pt idx="1">
                        <c:v>Little Goose</c:v>
                      </c:pt>
                      <c:pt idx="2">
                        <c:v>Lower Monumental </c:v>
                      </c:pt>
                      <c:pt idx="3">
                        <c:v>Ice Harbor</c:v>
                      </c:pt>
                      <c:pt idx="4">
                        <c:v>McNary</c:v>
                      </c:pt>
                      <c:pt idx="5">
                        <c:v>John Day</c:v>
                      </c:pt>
                      <c:pt idx="6">
                        <c:v>The Dalles</c:v>
                      </c:pt>
                      <c:pt idx="7">
                        <c:v>Bonneville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'Project Details'!$V$20:$V$27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88</c:v>
                      </c:pt>
                      <c:pt idx="1">
                        <c:v>85</c:v>
                      </c:pt>
                      <c:pt idx="2">
                        <c:v>108</c:v>
                      </c:pt>
                      <c:pt idx="3">
                        <c:v>110</c:v>
                      </c:pt>
                      <c:pt idx="4">
                        <c:v>257</c:v>
                      </c:pt>
                      <c:pt idx="5">
                        <c:v>184</c:v>
                      </c:pt>
                      <c:pt idx="6">
                        <c:v>0</c:v>
                      </c:pt>
                      <c:pt idx="7">
                        <c:v>150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9365-4567-B1A7-0375F264EFC1}"/>
                  </c:ext>
                </c:extLst>
              </c15:ser>
            </c15:filteredBarSeries>
          </c:ext>
        </c:extLst>
      </c:barChart>
      <c:catAx>
        <c:axId val="34339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391440"/>
        <c:crosses val="autoZero"/>
        <c:auto val="1"/>
        <c:lblAlgn val="ctr"/>
        <c:lblOffset val="100"/>
        <c:noMultiLvlLbl val="0"/>
      </c:catAx>
      <c:valAx>
        <c:axId val="34339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Spill</a:t>
                </a:r>
                <a:r>
                  <a:rPr lang="en-US" baseline="0" dirty="0" smtClean="0"/>
                  <a:t> Volume Change</a:t>
                </a:r>
                <a:r>
                  <a:rPr lang="en-US" dirty="0" smtClean="0"/>
                  <a:t> </a:t>
                </a:r>
                <a:r>
                  <a:rPr lang="en-US" dirty="0"/>
                  <a:t>(</a:t>
                </a:r>
                <a:r>
                  <a:rPr lang="en-US" dirty="0" err="1"/>
                  <a:t>kcfs</a:t>
                </a:r>
                <a:r>
                  <a:rPr lang="en-US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3390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Lower Columbia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Sheet1!$A$8</c:f>
              <c:strCache>
                <c:ptCount val="1"/>
                <c:pt idx="0">
                  <c:v>2020 Operation2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Sheet1!$B$6:$AK$6</c:f>
              <c:numCache>
                <c:formatCode>General</c:formatCode>
                <c:ptCount val="36"/>
                <c:pt idx="0">
                  <c:v>100</c:v>
                </c:pt>
                <c:pt idx="1">
                  <c:v>110</c:v>
                </c:pt>
                <c:pt idx="2">
                  <c:v>120</c:v>
                </c:pt>
                <c:pt idx="3">
                  <c:v>130</c:v>
                </c:pt>
                <c:pt idx="4">
                  <c:v>140</c:v>
                </c:pt>
                <c:pt idx="5">
                  <c:v>150</c:v>
                </c:pt>
                <c:pt idx="6">
                  <c:v>160</c:v>
                </c:pt>
                <c:pt idx="7">
                  <c:v>170</c:v>
                </c:pt>
                <c:pt idx="8">
                  <c:v>180</c:v>
                </c:pt>
                <c:pt idx="9">
                  <c:v>190</c:v>
                </c:pt>
                <c:pt idx="10">
                  <c:v>200</c:v>
                </c:pt>
                <c:pt idx="11">
                  <c:v>210</c:v>
                </c:pt>
                <c:pt idx="12">
                  <c:v>220</c:v>
                </c:pt>
                <c:pt idx="13">
                  <c:v>230</c:v>
                </c:pt>
                <c:pt idx="14">
                  <c:v>240</c:v>
                </c:pt>
                <c:pt idx="15">
                  <c:v>250</c:v>
                </c:pt>
                <c:pt idx="16">
                  <c:v>260</c:v>
                </c:pt>
                <c:pt idx="17">
                  <c:v>270</c:v>
                </c:pt>
                <c:pt idx="18">
                  <c:v>280</c:v>
                </c:pt>
                <c:pt idx="19">
                  <c:v>290</c:v>
                </c:pt>
                <c:pt idx="20">
                  <c:v>300</c:v>
                </c:pt>
                <c:pt idx="21">
                  <c:v>310</c:v>
                </c:pt>
                <c:pt idx="22">
                  <c:v>320</c:v>
                </c:pt>
                <c:pt idx="23">
                  <c:v>330</c:v>
                </c:pt>
                <c:pt idx="24">
                  <c:v>340</c:v>
                </c:pt>
                <c:pt idx="25">
                  <c:v>350</c:v>
                </c:pt>
                <c:pt idx="26">
                  <c:v>360</c:v>
                </c:pt>
                <c:pt idx="27">
                  <c:v>370</c:v>
                </c:pt>
                <c:pt idx="28">
                  <c:v>380</c:v>
                </c:pt>
                <c:pt idx="29">
                  <c:v>390</c:v>
                </c:pt>
                <c:pt idx="30">
                  <c:v>400</c:v>
                </c:pt>
                <c:pt idx="31">
                  <c:v>410</c:v>
                </c:pt>
                <c:pt idx="32">
                  <c:v>420</c:v>
                </c:pt>
                <c:pt idx="33">
                  <c:v>430</c:v>
                </c:pt>
                <c:pt idx="34">
                  <c:v>440</c:v>
                </c:pt>
                <c:pt idx="35">
                  <c:v>450</c:v>
                </c:pt>
              </c:numCache>
            </c:numRef>
          </c:cat>
          <c:val>
            <c:numRef>
              <c:f>Sheet1!$B$8:$AK$8</c:f>
              <c:numCache>
                <c:formatCode>General</c:formatCode>
                <c:ptCount val="36"/>
                <c:pt idx="0">
                  <c:v>0.6</c:v>
                </c:pt>
                <c:pt idx="1">
                  <c:v>0.56000000000000005</c:v>
                </c:pt>
                <c:pt idx="2">
                  <c:v>0.53</c:v>
                </c:pt>
                <c:pt idx="3">
                  <c:v>0.5</c:v>
                </c:pt>
                <c:pt idx="4">
                  <c:v>0.49</c:v>
                </c:pt>
                <c:pt idx="5">
                  <c:v>0.49</c:v>
                </c:pt>
                <c:pt idx="6">
                  <c:v>0.5</c:v>
                </c:pt>
                <c:pt idx="7">
                  <c:v>0.51</c:v>
                </c:pt>
                <c:pt idx="8">
                  <c:v>0.52</c:v>
                </c:pt>
                <c:pt idx="9">
                  <c:v>0.55000000000000004</c:v>
                </c:pt>
                <c:pt idx="10">
                  <c:v>0.56999999999999995</c:v>
                </c:pt>
                <c:pt idx="11">
                  <c:v>0.61</c:v>
                </c:pt>
                <c:pt idx="12">
                  <c:v>0.64</c:v>
                </c:pt>
                <c:pt idx="13">
                  <c:v>0.68</c:v>
                </c:pt>
                <c:pt idx="14">
                  <c:v>0.73</c:v>
                </c:pt>
                <c:pt idx="15">
                  <c:v>0.77</c:v>
                </c:pt>
                <c:pt idx="16">
                  <c:v>0.82</c:v>
                </c:pt>
                <c:pt idx="17">
                  <c:v>0.86</c:v>
                </c:pt>
                <c:pt idx="18">
                  <c:v>0.91</c:v>
                </c:pt>
                <c:pt idx="19">
                  <c:v>0.96</c:v>
                </c:pt>
                <c:pt idx="20">
                  <c:v>1.01</c:v>
                </c:pt>
                <c:pt idx="21">
                  <c:v>1.07</c:v>
                </c:pt>
                <c:pt idx="22">
                  <c:v>1.1200000000000001</c:v>
                </c:pt>
                <c:pt idx="23">
                  <c:v>1.18</c:v>
                </c:pt>
                <c:pt idx="24">
                  <c:v>1.24</c:v>
                </c:pt>
                <c:pt idx="25">
                  <c:v>1.29</c:v>
                </c:pt>
                <c:pt idx="26">
                  <c:v>1.35</c:v>
                </c:pt>
                <c:pt idx="27">
                  <c:v>1.41</c:v>
                </c:pt>
                <c:pt idx="28">
                  <c:v>1.47</c:v>
                </c:pt>
                <c:pt idx="29">
                  <c:v>1.52</c:v>
                </c:pt>
                <c:pt idx="30">
                  <c:v>1.57</c:v>
                </c:pt>
                <c:pt idx="31">
                  <c:v>1.62</c:v>
                </c:pt>
                <c:pt idx="32">
                  <c:v>1.67</c:v>
                </c:pt>
                <c:pt idx="33">
                  <c:v>1.72</c:v>
                </c:pt>
                <c:pt idx="34">
                  <c:v>1.76</c:v>
                </c:pt>
                <c:pt idx="35">
                  <c:v>1.78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511-4558-9DE7-FE72ABF700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5222904"/>
        <c:axId val="485223560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Sheet1!$A$7</c15:sqref>
                        </c15:formulaRef>
                      </c:ext>
                    </c:extLst>
                    <c:strCache>
                      <c:ptCount val="1"/>
                      <c:pt idx="0">
                        <c:v>125% TDG1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Sheet1!$B$6:$AK$6</c15:sqref>
                        </c15:formulaRef>
                      </c:ext>
                    </c:extLst>
                    <c:numCache>
                      <c:formatCode>General</c:formatCode>
                      <c:ptCount val="36"/>
                      <c:pt idx="0">
                        <c:v>100</c:v>
                      </c:pt>
                      <c:pt idx="1">
                        <c:v>110</c:v>
                      </c:pt>
                      <c:pt idx="2">
                        <c:v>120</c:v>
                      </c:pt>
                      <c:pt idx="3">
                        <c:v>130</c:v>
                      </c:pt>
                      <c:pt idx="4">
                        <c:v>140</c:v>
                      </c:pt>
                      <c:pt idx="5">
                        <c:v>150</c:v>
                      </c:pt>
                      <c:pt idx="6">
                        <c:v>160</c:v>
                      </c:pt>
                      <c:pt idx="7">
                        <c:v>170</c:v>
                      </c:pt>
                      <c:pt idx="8">
                        <c:v>180</c:v>
                      </c:pt>
                      <c:pt idx="9">
                        <c:v>190</c:v>
                      </c:pt>
                      <c:pt idx="10">
                        <c:v>200</c:v>
                      </c:pt>
                      <c:pt idx="11">
                        <c:v>210</c:v>
                      </c:pt>
                      <c:pt idx="12">
                        <c:v>220</c:v>
                      </c:pt>
                      <c:pt idx="13">
                        <c:v>230</c:v>
                      </c:pt>
                      <c:pt idx="14">
                        <c:v>240</c:v>
                      </c:pt>
                      <c:pt idx="15">
                        <c:v>250</c:v>
                      </c:pt>
                      <c:pt idx="16">
                        <c:v>260</c:v>
                      </c:pt>
                      <c:pt idx="17">
                        <c:v>270</c:v>
                      </c:pt>
                      <c:pt idx="18">
                        <c:v>280</c:v>
                      </c:pt>
                      <c:pt idx="19">
                        <c:v>290</c:v>
                      </c:pt>
                      <c:pt idx="20">
                        <c:v>300</c:v>
                      </c:pt>
                      <c:pt idx="21">
                        <c:v>310</c:v>
                      </c:pt>
                      <c:pt idx="22">
                        <c:v>320</c:v>
                      </c:pt>
                      <c:pt idx="23">
                        <c:v>330</c:v>
                      </c:pt>
                      <c:pt idx="24">
                        <c:v>340</c:v>
                      </c:pt>
                      <c:pt idx="25">
                        <c:v>350</c:v>
                      </c:pt>
                      <c:pt idx="26">
                        <c:v>360</c:v>
                      </c:pt>
                      <c:pt idx="27">
                        <c:v>370</c:v>
                      </c:pt>
                      <c:pt idx="28">
                        <c:v>380</c:v>
                      </c:pt>
                      <c:pt idx="29">
                        <c:v>390</c:v>
                      </c:pt>
                      <c:pt idx="30">
                        <c:v>400</c:v>
                      </c:pt>
                      <c:pt idx="31">
                        <c:v>410</c:v>
                      </c:pt>
                      <c:pt idx="32">
                        <c:v>420</c:v>
                      </c:pt>
                      <c:pt idx="33">
                        <c:v>430</c:v>
                      </c:pt>
                      <c:pt idx="34">
                        <c:v>440</c:v>
                      </c:pt>
                      <c:pt idx="35">
                        <c:v>450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Sheet1!$B$7:$AK$7</c15:sqref>
                        </c15:formulaRef>
                      </c:ext>
                    </c:extLst>
                    <c:numCache>
                      <c:formatCode>General</c:formatCode>
                      <c:ptCount val="36"/>
                      <c:pt idx="0">
                        <c:v>0.5</c:v>
                      </c:pt>
                      <c:pt idx="1">
                        <c:v>0.42</c:v>
                      </c:pt>
                      <c:pt idx="2">
                        <c:v>0.36</c:v>
                      </c:pt>
                      <c:pt idx="3">
                        <c:v>0.32</c:v>
                      </c:pt>
                      <c:pt idx="4">
                        <c:v>0.28000000000000003</c:v>
                      </c:pt>
                      <c:pt idx="5">
                        <c:v>0.25</c:v>
                      </c:pt>
                      <c:pt idx="6">
                        <c:v>0.23</c:v>
                      </c:pt>
                      <c:pt idx="7">
                        <c:v>0.21</c:v>
                      </c:pt>
                      <c:pt idx="8">
                        <c:v>0.19</c:v>
                      </c:pt>
                      <c:pt idx="9">
                        <c:v>0.18</c:v>
                      </c:pt>
                      <c:pt idx="10">
                        <c:v>0.18</c:v>
                      </c:pt>
                      <c:pt idx="11">
                        <c:v>0.19</c:v>
                      </c:pt>
                      <c:pt idx="12">
                        <c:v>0.2</c:v>
                      </c:pt>
                      <c:pt idx="13">
                        <c:v>0.22</c:v>
                      </c:pt>
                      <c:pt idx="14">
                        <c:v>0.24</c:v>
                      </c:pt>
                      <c:pt idx="15">
                        <c:v>0.28000000000000003</c:v>
                      </c:pt>
                      <c:pt idx="16">
                        <c:v>0.3</c:v>
                      </c:pt>
                      <c:pt idx="17">
                        <c:v>0.33</c:v>
                      </c:pt>
                      <c:pt idx="18">
                        <c:v>0.37</c:v>
                      </c:pt>
                      <c:pt idx="19">
                        <c:v>0.41</c:v>
                      </c:pt>
                      <c:pt idx="20">
                        <c:v>0.45</c:v>
                      </c:pt>
                      <c:pt idx="21">
                        <c:v>0.49</c:v>
                      </c:pt>
                      <c:pt idx="22">
                        <c:v>0.54</c:v>
                      </c:pt>
                      <c:pt idx="23">
                        <c:v>0.6</c:v>
                      </c:pt>
                      <c:pt idx="24">
                        <c:v>0.65</c:v>
                      </c:pt>
                      <c:pt idx="25">
                        <c:v>0.72</c:v>
                      </c:pt>
                      <c:pt idx="26">
                        <c:v>0.8</c:v>
                      </c:pt>
                      <c:pt idx="27">
                        <c:v>0.88</c:v>
                      </c:pt>
                      <c:pt idx="28">
                        <c:v>0.97</c:v>
                      </c:pt>
                      <c:pt idx="29">
                        <c:v>1.06</c:v>
                      </c:pt>
                      <c:pt idx="30">
                        <c:v>1.1599999999999999</c:v>
                      </c:pt>
                      <c:pt idx="31">
                        <c:v>1.25</c:v>
                      </c:pt>
                      <c:pt idx="32">
                        <c:v>1.35</c:v>
                      </c:pt>
                      <c:pt idx="33">
                        <c:v>1.45</c:v>
                      </c:pt>
                      <c:pt idx="34">
                        <c:v>1.53</c:v>
                      </c:pt>
                      <c:pt idx="35">
                        <c:v>1.57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C511-4558-9DE7-FE72ABF7005D}"/>
                  </c:ext>
                </c:extLst>
              </c15:ser>
            </c15:filteredLineSeries>
          </c:ext>
        </c:extLst>
      </c:lineChart>
      <c:catAx>
        <c:axId val="485222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Instantaneous Flow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5223560"/>
        <c:crosses val="autoZero"/>
        <c:auto val="1"/>
        <c:lblAlgn val="ctr"/>
        <c:lblOffset val="100"/>
        <c:noMultiLvlLbl val="0"/>
      </c:catAx>
      <c:valAx>
        <c:axId val="485223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Shiny App PITPH Index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5222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 baseline="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Lower Snake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2020 Operation2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Sheet1!$B$1:$AP$1</c:f>
              <c:numCache>
                <c:formatCode>General</c:formatCode>
                <c:ptCount val="41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  <c:pt idx="4">
                  <c:v>40</c:v>
                </c:pt>
                <c:pt idx="5">
                  <c:v>45</c:v>
                </c:pt>
                <c:pt idx="6">
                  <c:v>50</c:v>
                </c:pt>
                <c:pt idx="7">
                  <c:v>55</c:v>
                </c:pt>
                <c:pt idx="8">
                  <c:v>60</c:v>
                </c:pt>
                <c:pt idx="9">
                  <c:v>65</c:v>
                </c:pt>
                <c:pt idx="10">
                  <c:v>70</c:v>
                </c:pt>
                <c:pt idx="11">
                  <c:v>75</c:v>
                </c:pt>
                <c:pt idx="12">
                  <c:v>80</c:v>
                </c:pt>
                <c:pt idx="13">
                  <c:v>85</c:v>
                </c:pt>
                <c:pt idx="14">
                  <c:v>90</c:v>
                </c:pt>
                <c:pt idx="15">
                  <c:v>95</c:v>
                </c:pt>
                <c:pt idx="16">
                  <c:v>100</c:v>
                </c:pt>
                <c:pt idx="17">
                  <c:v>105</c:v>
                </c:pt>
                <c:pt idx="18">
                  <c:v>110</c:v>
                </c:pt>
                <c:pt idx="19">
                  <c:v>115</c:v>
                </c:pt>
                <c:pt idx="20">
                  <c:v>120</c:v>
                </c:pt>
                <c:pt idx="21">
                  <c:v>125</c:v>
                </c:pt>
                <c:pt idx="22">
                  <c:v>130</c:v>
                </c:pt>
                <c:pt idx="23">
                  <c:v>135</c:v>
                </c:pt>
                <c:pt idx="24">
                  <c:v>140</c:v>
                </c:pt>
                <c:pt idx="25">
                  <c:v>145</c:v>
                </c:pt>
                <c:pt idx="26">
                  <c:v>150</c:v>
                </c:pt>
                <c:pt idx="27">
                  <c:v>155</c:v>
                </c:pt>
                <c:pt idx="28">
                  <c:v>160</c:v>
                </c:pt>
                <c:pt idx="29">
                  <c:v>165</c:v>
                </c:pt>
                <c:pt idx="30">
                  <c:v>170</c:v>
                </c:pt>
                <c:pt idx="31">
                  <c:v>175</c:v>
                </c:pt>
                <c:pt idx="32">
                  <c:v>180</c:v>
                </c:pt>
                <c:pt idx="33">
                  <c:v>185</c:v>
                </c:pt>
                <c:pt idx="34">
                  <c:v>190</c:v>
                </c:pt>
                <c:pt idx="35">
                  <c:v>195</c:v>
                </c:pt>
                <c:pt idx="36">
                  <c:v>200</c:v>
                </c:pt>
                <c:pt idx="37">
                  <c:v>205</c:v>
                </c:pt>
                <c:pt idx="38">
                  <c:v>210</c:v>
                </c:pt>
                <c:pt idx="39">
                  <c:v>215</c:v>
                </c:pt>
                <c:pt idx="40">
                  <c:v>220</c:v>
                </c:pt>
              </c:numCache>
            </c:numRef>
          </c:cat>
          <c:val>
            <c:numRef>
              <c:f>Sheet1!$B$3:$AP$3</c:f>
              <c:numCache>
                <c:formatCode>General</c:formatCode>
                <c:ptCount val="41"/>
                <c:pt idx="0">
                  <c:v>0.44</c:v>
                </c:pt>
                <c:pt idx="1">
                  <c:v>0.28000000000000003</c:v>
                </c:pt>
                <c:pt idx="2">
                  <c:v>0.23</c:v>
                </c:pt>
                <c:pt idx="3">
                  <c:v>0.22</c:v>
                </c:pt>
                <c:pt idx="4">
                  <c:v>0.24</c:v>
                </c:pt>
                <c:pt idx="5">
                  <c:v>0.26</c:v>
                </c:pt>
                <c:pt idx="6">
                  <c:v>0.28999999999999998</c:v>
                </c:pt>
                <c:pt idx="7">
                  <c:v>0.32</c:v>
                </c:pt>
                <c:pt idx="8">
                  <c:v>0.35</c:v>
                </c:pt>
                <c:pt idx="9">
                  <c:v>0.38</c:v>
                </c:pt>
                <c:pt idx="10">
                  <c:v>0.4</c:v>
                </c:pt>
                <c:pt idx="11">
                  <c:v>0.43</c:v>
                </c:pt>
                <c:pt idx="12">
                  <c:v>0.46</c:v>
                </c:pt>
                <c:pt idx="13">
                  <c:v>0.48</c:v>
                </c:pt>
                <c:pt idx="14">
                  <c:v>0.53</c:v>
                </c:pt>
                <c:pt idx="15">
                  <c:v>0.56999999999999995</c:v>
                </c:pt>
                <c:pt idx="16">
                  <c:v>0.62</c:v>
                </c:pt>
                <c:pt idx="17">
                  <c:v>0.66</c:v>
                </c:pt>
                <c:pt idx="18">
                  <c:v>0.72</c:v>
                </c:pt>
                <c:pt idx="19">
                  <c:v>0.77</c:v>
                </c:pt>
                <c:pt idx="20">
                  <c:v>0.83</c:v>
                </c:pt>
                <c:pt idx="21">
                  <c:v>0.9</c:v>
                </c:pt>
                <c:pt idx="22">
                  <c:v>0.96</c:v>
                </c:pt>
                <c:pt idx="23">
                  <c:v>1.04</c:v>
                </c:pt>
                <c:pt idx="24">
                  <c:v>1.1200000000000001</c:v>
                </c:pt>
                <c:pt idx="25">
                  <c:v>1.2</c:v>
                </c:pt>
                <c:pt idx="26">
                  <c:v>1.29</c:v>
                </c:pt>
                <c:pt idx="27">
                  <c:v>1.36</c:v>
                </c:pt>
                <c:pt idx="28">
                  <c:v>1.43</c:v>
                </c:pt>
                <c:pt idx="29">
                  <c:v>1.49</c:v>
                </c:pt>
                <c:pt idx="30">
                  <c:v>1.56</c:v>
                </c:pt>
                <c:pt idx="31">
                  <c:v>1.63</c:v>
                </c:pt>
                <c:pt idx="32">
                  <c:v>1.71</c:v>
                </c:pt>
                <c:pt idx="33">
                  <c:v>1.79</c:v>
                </c:pt>
                <c:pt idx="34">
                  <c:v>1.86</c:v>
                </c:pt>
                <c:pt idx="35">
                  <c:v>1.94</c:v>
                </c:pt>
                <c:pt idx="36">
                  <c:v>2.02</c:v>
                </c:pt>
                <c:pt idx="37">
                  <c:v>2.1</c:v>
                </c:pt>
                <c:pt idx="38">
                  <c:v>2.16</c:v>
                </c:pt>
                <c:pt idx="39">
                  <c:v>2.2200000000000002</c:v>
                </c:pt>
                <c:pt idx="40">
                  <c:v>2.27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59-4DED-8441-8FF45DEB8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2636016"/>
        <c:axId val="48264257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125% TDG1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Sheet1!$B$1:$AP$1</c15:sqref>
                        </c15:formulaRef>
                      </c:ext>
                    </c:extLst>
                    <c:numCache>
                      <c:formatCode>General</c:formatCode>
                      <c:ptCount val="41"/>
                      <c:pt idx="0">
                        <c:v>20</c:v>
                      </c:pt>
                      <c:pt idx="1">
                        <c:v>25</c:v>
                      </c:pt>
                      <c:pt idx="2">
                        <c:v>30</c:v>
                      </c:pt>
                      <c:pt idx="3">
                        <c:v>35</c:v>
                      </c:pt>
                      <c:pt idx="4">
                        <c:v>40</c:v>
                      </c:pt>
                      <c:pt idx="5">
                        <c:v>45</c:v>
                      </c:pt>
                      <c:pt idx="6">
                        <c:v>50</c:v>
                      </c:pt>
                      <c:pt idx="7">
                        <c:v>55</c:v>
                      </c:pt>
                      <c:pt idx="8">
                        <c:v>60</c:v>
                      </c:pt>
                      <c:pt idx="9">
                        <c:v>65</c:v>
                      </c:pt>
                      <c:pt idx="10">
                        <c:v>70</c:v>
                      </c:pt>
                      <c:pt idx="11">
                        <c:v>75</c:v>
                      </c:pt>
                      <c:pt idx="12">
                        <c:v>80</c:v>
                      </c:pt>
                      <c:pt idx="13">
                        <c:v>85</c:v>
                      </c:pt>
                      <c:pt idx="14">
                        <c:v>90</c:v>
                      </c:pt>
                      <c:pt idx="15">
                        <c:v>95</c:v>
                      </c:pt>
                      <c:pt idx="16">
                        <c:v>100</c:v>
                      </c:pt>
                      <c:pt idx="17">
                        <c:v>105</c:v>
                      </c:pt>
                      <c:pt idx="18">
                        <c:v>110</c:v>
                      </c:pt>
                      <c:pt idx="19">
                        <c:v>115</c:v>
                      </c:pt>
                      <c:pt idx="20">
                        <c:v>120</c:v>
                      </c:pt>
                      <c:pt idx="21">
                        <c:v>125</c:v>
                      </c:pt>
                      <c:pt idx="22">
                        <c:v>130</c:v>
                      </c:pt>
                      <c:pt idx="23">
                        <c:v>135</c:v>
                      </c:pt>
                      <c:pt idx="24">
                        <c:v>140</c:v>
                      </c:pt>
                      <c:pt idx="25">
                        <c:v>145</c:v>
                      </c:pt>
                      <c:pt idx="26">
                        <c:v>150</c:v>
                      </c:pt>
                      <c:pt idx="27">
                        <c:v>155</c:v>
                      </c:pt>
                      <c:pt idx="28">
                        <c:v>160</c:v>
                      </c:pt>
                      <c:pt idx="29">
                        <c:v>165</c:v>
                      </c:pt>
                      <c:pt idx="30">
                        <c:v>170</c:v>
                      </c:pt>
                      <c:pt idx="31">
                        <c:v>175</c:v>
                      </c:pt>
                      <c:pt idx="32">
                        <c:v>180</c:v>
                      </c:pt>
                      <c:pt idx="33">
                        <c:v>185</c:v>
                      </c:pt>
                      <c:pt idx="34">
                        <c:v>190</c:v>
                      </c:pt>
                      <c:pt idx="35">
                        <c:v>195</c:v>
                      </c:pt>
                      <c:pt idx="36">
                        <c:v>200</c:v>
                      </c:pt>
                      <c:pt idx="37">
                        <c:v>205</c:v>
                      </c:pt>
                      <c:pt idx="38">
                        <c:v>210</c:v>
                      </c:pt>
                      <c:pt idx="39">
                        <c:v>215</c:v>
                      </c:pt>
                      <c:pt idx="40">
                        <c:v>220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Sheet1!$B$2:$AP$2</c15:sqref>
                        </c15:formulaRef>
                      </c:ext>
                    </c:extLst>
                    <c:numCache>
                      <c:formatCode>General</c:formatCode>
                      <c:ptCount val="41"/>
                      <c:pt idx="0">
                        <c:v>0.37</c:v>
                      </c:pt>
                      <c:pt idx="1">
                        <c:v>0.19</c:v>
                      </c:pt>
                      <c:pt idx="2">
                        <c:v>0.12</c:v>
                      </c:pt>
                      <c:pt idx="3">
                        <c:v>0.09</c:v>
                      </c:pt>
                      <c:pt idx="4">
                        <c:v>7.0000000000000007E-2</c:v>
                      </c:pt>
                      <c:pt idx="5">
                        <c:v>7.0000000000000007E-2</c:v>
                      </c:pt>
                      <c:pt idx="6">
                        <c:v>0.06</c:v>
                      </c:pt>
                      <c:pt idx="7">
                        <c:v>0.05</c:v>
                      </c:pt>
                      <c:pt idx="8">
                        <c:v>0.05</c:v>
                      </c:pt>
                      <c:pt idx="9">
                        <c:v>0.05</c:v>
                      </c:pt>
                      <c:pt idx="10">
                        <c:v>0.06</c:v>
                      </c:pt>
                      <c:pt idx="11">
                        <c:v>0.06</c:v>
                      </c:pt>
                      <c:pt idx="12">
                        <c:v>0.06</c:v>
                      </c:pt>
                      <c:pt idx="13">
                        <c:v>7.0000000000000007E-2</c:v>
                      </c:pt>
                      <c:pt idx="14">
                        <c:v>0.08</c:v>
                      </c:pt>
                      <c:pt idx="15">
                        <c:v>0.1</c:v>
                      </c:pt>
                      <c:pt idx="16">
                        <c:v>0.11</c:v>
                      </c:pt>
                      <c:pt idx="17">
                        <c:v>0.15</c:v>
                      </c:pt>
                      <c:pt idx="18">
                        <c:v>0.19</c:v>
                      </c:pt>
                      <c:pt idx="19">
                        <c:v>0.24</c:v>
                      </c:pt>
                      <c:pt idx="20">
                        <c:v>0.28999999999999998</c:v>
                      </c:pt>
                      <c:pt idx="21">
                        <c:v>0.34</c:v>
                      </c:pt>
                      <c:pt idx="22">
                        <c:v>0.41</c:v>
                      </c:pt>
                      <c:pt idx="23">
                        <c:v>0.48</c:v>
                      </c:pt>
                      <c:pt idx="24">
                        <c:v>0.56000000000000005</c:v>
                      </c:pt>
                      <c:pt idx="25">
                        <c:v>0.64</c:v>
                      </c:pt>
                      <c:pt idx="26">
                        <c:v>0.74</c:v>
                      </c:pt>
                      <c:pt idx="27">
                        <c:v>0.84</c:v>
                      </c:pt>
                      <c:pt idx="28">
                        <c:v>0.94</c:v>
                      </c:pt>
                      <c:pt idx="29">
                        <c:v>1.05</c:v>
                      </c:pt>
                      <c:pt idx="30">
                        <c:v>1.1599999999999999</c:v>
                      </c:pt>
                      <c:pt idx="31">
                        <c:v>1.28</c:v>
                      </c:pt>
                      <c:pt idx="32">
                        <c:v>1.39</c:v>
                      </c:pt>
                      <c:pt idx="33">
                        <c:v>1.52</c:v>
                      </c:pt>
                      <c:pt idx="34">
                        <c:v>1.63</c:v>
                      </c:pt>
                      <c:pt idx="35">
                        <c:v>1.76</c:v>
                      </c:pt>
                      <c:pt idx="36">
                        <c:v>1.89</c:v>
                      </c:pt>
                      <c:pt idx="38">
                        <c:v>2.1</c:v>
                      </c:pt>
                      <c:pt idx="40">
                        <c:v>2.25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F859-4DED-8441-8FF45DEB86D9}"/>
                  </c:ext>
                </c:extLst>
              </c15:ser>
            </c15:filteredLineSeries>
          </c:ext>
        </c:extLst>
      </c:lineChart>
      <c:catAx>
        <c:axId val="482636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Instantaneous Flow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642576"/>
        <c:crosses val="autoZero"/>
        <c:auto val="1"/>
        <c:lblAlgn val="ctr"/>
        <c:lblOffset val="100"/>
        <c:noMultiLvlLbl val="0"/>
      </c:catAx>
      <c:valAx>
        <c:axId val="482642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Shiny App PITPH Index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636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 baseline="0"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Snake</a:t>
            </a:r>
            <a:r>
              <a:rPr lang="en-US" baseline="0" dirty="0" smtClean="0"/>
              <a:t> Basin - </a:t>
            </a:r>
            <a:r>
              <a:rPr lang="en-US" dirty="0" err="1" smtClean="0"/>
              <a:t>Smolt</a:t>
            </a:r>
            <a:r>
              <a:rPr lang="en-US" dirty="0" smtClean="0"/>
              <a:t> to Adult</a:t>
            </a:r>
            <a:r>
              <a:rPr lang="en-US" baseline="0" dirty="0" smtClean="0"/>
              <a:t> Survival (SARs)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Summary!$AJ$4</c:f>
              <c:strCache>
                <c:ptCount val="1"/>
                <c:pt idx="0">
                  <c:v>CSS LCM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Summary!$AK$3:$AP$3</c:f>
              <c:strCache>
                <c:ptCount val="6"/>
                <c:pt idx="0">
                  <c:v>NAA</c:v>
                </c:pt>
                <c:pt idx="1">
                  <c:v>M01</c:v>
                </c:pt>
                <c:pt idx="2">
                  <c:v>M02</c:v>
                </c:pt>
                <c:pt idx="3">
                  <c:v>M03</c:v>
                </c:pt>
                <c:pt idx="4">
                  <c:v>M04</c:v>
                </c:pt>
                <c:pt idx="5">
                  <c:v>PA</c:v>
                </c:pt>
              </c:strCache>
            </c:strRef>
          </c:cat>
          <c:val>
            <c:numRef>
              <c:f>Summary!$AK$4:$AP$4</c:f>
              <c:numCache>
                <c:formatCode>0.0%</c:formatCode>
                <c:ptCount val="6"/>
                <c:pt idx="0">
                  <c:v>0.02</c:v>
                </c:pt>
                <c:pt idx="1">
                  <c:v>2.1999999999999999E-2</c:v>
                </c:pt>
                <c:pt idx="2">
                  <c:v>1.4E-2</c:v>
                </c:pt>
                <c:pt idx="3">
                  <c:v>4.2999999999999997E-2</c:v>
                </c:pt>
                <c:pt idx="4">
                  <c:v>3.5000000000000003E-2</c:v>
                </c:pt>
                <c:pt idx="5">
                  <c:v>2.7E-2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E3-474E-A15D-F5C0997D5355}"/>
            </c:ext>
          </c:extLst>
        </c:ser>
        <c:ser>
          <c:idx val="1"/>
          <c:order val="1"/>
          <c:tx>
            <c:strRef>
              <c:f>Summary!$AJ$5</c:f>
              <c:strCache>
                <c:ptCount val="1"/>
                <c:pt idx="0">
                  <c:v>COMPASS LCM (0)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Summary!$AK$3:$AP$3</c:f>
              <c:strCache>
                <c:ptCount val="6"/>
                <c:pt idx="0">
                  <c:v>NAA</c:v>
                </c:pt>
                <c:pt idx="1">
                  <c:v>M01</c:v>
                </c:pt>
                <c:pt idx="2">
                  <c:v>M02</c:v>
                </c:pt>
                <c:pt idx="3">
                  <c:v>M03</c:v>
                </c:pt>
                <c:pt idx="4">
                  <c:v>M04</c:v>
                </c:pt>
                <c:pt idx="5">
                  <c:v>PA</c:v>
                </c:pt>
              </c:strCache>
            </c:strRef>
          </c:cat>
          <c:val>
            <c:numRef>
              <c:f>Summary!$AK$5:$AP$5</c:f>
              <c:numCache>
                <c:formatCode>0.0%</c:formatCode>
                <c:ptCount val="6"/>
                <c:pt idx="0">
                  <c:v>8.8000000000000005E-3</c:v>
                </c:pt>
                <c:pt idx="1">
                  <c:v>8.8000000000000005E-3</c:v>
                </c:pt>
                <c:pt idx="2">
                  <c:v>8.9999999999999993E-3</c:v>
                </c:pt>
                <c:pt idx="3">
                  <c:v>0.01</c:v>
                </c:pt>
                <c:pt idx="4">
                  <c:v>8.0000000000000002E-3</c:v>
                </c:pt>
                <c:pt idx="5">
                  <c:v>8.0999999999999996E-3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E3-474E-A15D-F5C0997D53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5796440"/>
        <c:axId val="395796768"/>
      </c:barChart>
      <c:catAx>
        <c:axId val="395796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796768"/>
        <c:crosses val="autoZero"/>
        <c:auto val="1"/>
        <c:lblAlgn val="ctr"/>
        <c:lblOffset val="100"/>
        <c:noMultiLvlLbl val="0"/>
      </c:catAx>
      <c:valAx>
        <c:axId val="39579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796440"/>
        <c:crosses val="autoZero"/>
        <c:crossBetween val="between"/>
        <c:majorUnit val="1.0000000000000002E-2"/>
        <c:minorUnit val="5.000000000000001E-3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1</cdr:x>
      <cdr:y>0.75104</cdr:y>
    </cdr:from>
    <cdr:to>
      <cdr:x>1</cdr:x>
      <cdr:y>0.84037</cdr:y>
    </cdr:to>
    <cdr:cxnSp macro="">
      <cdr:nvCxnSpPr>
        <cdr:cNvPr id="2" name="Straight Connector 1"/>
        <cdr:cNvCxnSpPr/>
      </cdr:nvCxnSpPr>
      <cdr:spPr>
        <a:xfrm xmlns:a="http://schemas.openxmlformats.org/drawingml/2006/main" flipV="1">
          <a:off x="5915572" y="2187028"/>
          <a:ext cx="0" cy="260131"/>
        </a:xfrm>
        <a:prstGeom xmlns:a="http://schemas.openxmlformats.org/drawingml/2006/main" prst="line">
          <a:avLst/>
        </a:prstGeom>
        <a:ln xmlns:a="http://schemas.openxmlformats.org/drawingml/2006/main" w="41275">
          <a:solidFill>
            <a:srgbClr val="00B0F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25CF9-4081-43CA-8C47-9F945DEE5C83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7C5A6-FCA7-4DAA-8E9A-2CA0AEA0C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820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A51C8-A66B-4FE1-93AC-9A6AF02E12E7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AE434-9B98-416D-A4DF-55A8A09C9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0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32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030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9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24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30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152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5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6348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04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500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587" indent="-228587" defTabSz="914350"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46235-5C02-4BB4-AB75-D3873C6DFB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731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41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8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Min</a:t>
            </a:r>
            <a:r>
              <a:rPr lang="en-US" baseline="0" dirty="0" smtClean="0"/>
              <a:t> gen spill the rest ~ 50% </a:t>
            </a:r>
          </a:p>
          <a:p>
            <a:r>
              <a:rPr lang="en-US" baseline="0" dirty="0" smtClean="0"/>
              <a:t>Revised spill caps (raised and lowered)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0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Min</a:t>
            </a:r>
            <a:r>
              <a:rPr lang="en-US" baseline="0" dirty="0" smtClean="0"/>
              <a:t> gen spill the rest &gt;50% </a:t>
            </a:r>
          </a:p>
          <a:p>
            <a:r>
              <a:rPr lang="en-US" baseline="0" dirty="0" smtClean="0"/>
              <a:t>Revised spill caps (increased)</a:t>
            </a:r>
          </a:p>
          <a:p>
            <a:r>
              <a:rPr lang="en-US" baseline="0" dirty="0" smtClean="0"/>
              <a:t>Single PS block ~ April 20</a:t>
            </a:r>
            <a:r>
              <a:rPr lang="en-US" baseline="30000" dirty="0" smtClean="0"/>
              <a:t>th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82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Min</a:t>
            </a:r>
            <a:r>
              <a:rPr lang="en-US" baseline="0" dirty="0" smtClean="0"/>
              <a:t> gen spill the rest &gt; 90% </a:t>
            </a:r>
          </a:p>
          <a:p>
            <a:r>
              <a:rPr lang="en-US" baseline="0" dirty="0" smtClean="0"/>
              <a:t>Revised spill caps (increased)</a:t>
            </a:r>
          </a:p>
          <a:p>
            <a:r>
              <a:rPr lang="en-US" baseline="0" dirty="0" smtClean="0"/>
              <a:t>Routine spill reduction below PS spill for fish barge docking.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69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Min</a:t>
            </a:r>
            <a:r>
              <a:rPr lang="en-US" baseline="0" dirty="0" smtClean="0"/>
              <a:t> gen spill the rest &gt; 90% </a:t>
            </a:r>
          </a:p>
          <a:p>
            <a:r>
              <a:rPr lang="en-US" baseline="0" dirty="0" smtClean="0"/>
              <a:t>Revised spill caps (increased)</a:t>
            </a:r>
          </a:p>
          <a:p>
            <a:r>
              <a:rPr lang="en-US" baseline="0" dirty="0" smtClean="0"/>
              <a:t>Spill above PS levels LOM or limited PH capacity.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13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.5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66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E434-9B98-416D-A4DF-55A8A09C91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03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36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1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37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9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3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59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377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62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2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66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A448D-B677-4A08-8C08-325957422C56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88586-2A28-427D-BE10-7DC57500F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3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g"/><Relationship Id="rId11" Type="http://schemas.openxmlformats.org/officeDocument/2006/relationships/image" Target="../media/image27.png"/><Relationship Id="rId5" Type="http://schemas.openxmlformats.org/officeDocument/2006/relationships/image" Target="../media/image2.jpg"/><Relationship Id="rId10" Type="http://schemas.openxmlformats.org/officeDocument/2006/relationships/image" Target="../media/image26.wmf"/><Relationship Id="rId4" Type="http://schemas.openxmlformats.org/officeDocument/2006/relationships/hyperlink" Target="https://www.fpc.org/WebForm2013/MAINCHART.ASPX" TargetMode="External"/><Relationship Id="rId9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jpg"/><Relationship Id="rId11" Type="http://schemas.openxmlformats.org/officeDocument/2006/relationships/image" Target="../media/image28.png"/><Relationship Id="rId5" Type="http://schemas.openxmlformats.org/officeDocument/2006/relationships/image" Target="../media/image2.jpg"/><Relationship Id="rId10" Type="http://schemas.openxmlformats.org/officeDocument/2006/relationships/image" Target="../media/image26.wmf"/><Relationship Id="rId4" Type="http://schemas.openxmlformats.org/officeDocument/2006/relationships/hyperlink" Target="https://pweb.crohms.org/ftppub/water_quality/12hr/" TargetMode="External"/><Relationship Id="rId9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jpg"/><Relationship Id="rId11" Type="http://schemas.openxmlformats.org/officeDocument/2006/relationships/image" Target="../media/image26.wmf"/><Relationship Id="rId5" Type="http://schemas.openxmlformats.org/officeDocument/2006/relationships/hyperlink" Target="https://pweb.crohms.org/ftppub/water_quality/12hr/" TargetMode="External"/><Relationship Id="rId10" Type="http://schemas.openxmlformats.org/officeDocument/2006/relationships/oleObject" Target="../embeddings/oleObject2.bin"/><Relationship Id="rId4" Type="http://schemas.openxmlformats.org/officeDocument/2006/relationships/image" Target="../media/image29.png"/><Relationship Id="rId9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jpg"/><Relationship Id="rId11" Type="http://schemas.openxmlformats.org/officeDocument/2006/relationships/image" Target="../media/image30.png"/><Relationship Id="rId5" Type="http://schemas.openxmlformats.org/officeDocument/2006/relationships/image" Target="../media/image2.jpg"/><Relationship Id="rId10" Type="http://schemas.openxmlformats.org/officeDocument/2006/relationships/image" Target="../media/image26.wmf"/><Relationship Id="rId4" Type="http://schemas.openxmlformats.org/officeDocument/2006/relationships/hyperlink" Target="https://pweb.crohms.org/tmt/documents/ops/spill/caps/202005-Max+FOP.html" TargetMode="External"/><Relationship Id="rId9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jpg"/><Relationship Id="rId11" Type="http://schemas.openxmlformats.org/officeDocument/2006/relationships/chart" Target="../charts/chart1.xml"/><Relationship Id="rId5" Type="http://schemas.openxmlformats.org/officeDocument/2006/relationships/image" Target="../media/image2.jpg"/><Relationship Id="rId10" Type="http://schemas.openxmlformats.org/officeDocument/2006/relationships/image" Target="../media/image26.wmf"/><Relationship Id="rId4" Type="http://schemas.openxmlformats.org/officeDocument/2006/relationships/hyperlink" Target="https://pweb.crohms.org/tmt/documents/ops/spill/caps/202005-Max+FOP.html" TargetMode="External"/><Relationship Id="rId9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https://pweb.crohms.org/tmt/" TargetMode="External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hyperlink" Target="http://www.cbr.washington.edu/dart/query/pitadult_reachdist" TargetMode="External"/><Relationship Id="rId4" Type="http://schemas.openxmlformats.org/officeDocument/2006/relationships/hyperlink" Target="http://www.fpc.org/river_home.html" TargetMode="Externa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jpg"/><Relationship Id="rId11" Type="http://schemas.openxmlformats.org/officeDocument/2006/relationships/chart" Target="../charts/chart3.xml"/><Relationship Id="rId5" Type="http://schemas.openxmlformats.org/officeDocument/2006/relationships/image" Target="../media/image3.jpg"/><Relationship Id="rId10" Type="http://schemas.openxmlformats.org/officeDocument/2006/relationships/chart" Target="../charts/chart2.xml"/><Relationship Id="rId4" Type="http://schemas.openxmlformats.org/officeDocument/2006/relationships/image" Target="../media/image2.jpg"/><Relationship Id="rId9" Type="http://schemas.openxmlformats.org/officeDocument/2006/relationships/image" Target="../media/image26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jpg"/><Relationship Id="rId11" Type="http://schemas.openxmlformats.org/officeDocument/2006/relationships/chart" Target="../charts/chart5.xml"/><Relationship Id="rId5" Type="http://schemas.openxmlformats.org/officeDocument/2006/relationships/image" Target="../media/image2.jpg"/><Relationship Id="rId10" Type="http://schemas.openxmlformats.org/officeDocument/2006/relationships/image" Target="../media/image26.wmf"/><Relationship Id="rId4" Type="http://schemas.openxmlformats.org/officeDocument/2006/relationships/chart" Target="../charts/chart4.xml"/><Relationship Id="rId9" Type="http://schemas.openxmlformats.org/officeDocument/2006/relationships/oleObject" Target="../embeddings/oleObject4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10" Type="http://schemas.openxmlformats.org/officeDocument/2006/relationships/image" Target="../media/image26.wmf"/><Relationship Id="rId4" Type="http://schemas.openxmlformats.org/officeDocument/2006/relationships/hyperlink" Target="http://www.fpc.org/smolt/gbtqueries/GBTwebsum_currentyear_query.html" TargetMode="External"/><Relationship Id="rId9" Type="http://schemas.openxmlformats.org/officeDocument/2006/relationships/oleObject" Target="../embeddings/oleObject4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.jp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jpg"/><Relationship Id="rId11" Type="http://schemas.openxmlformats.org/officeDocument/2006/relationships/image" Target="../media/image26.wmf"/><Relationship Id="rId5" Type="http://schemas.openxmlformats.org/officeDocument/2006/relationships/hyperlink" Target="http://216.206.157.83/da_indicator/" TargetMode="External"/><Relationship Id="rId10" Type="http://schemas.openxmlformats.org/officeDocument/2006/relationships/oleObject" Target="../embeddings/oleObject5.bin"/><Relationship Id="rId4" Type="http://schemas.openxmlformats.org/officeDocument/2006/relationships/hyperlink" Target="http://www.cbr.washington.edu/dart/query/pitadult_reachdist" TargetMode="External"/><Relationship Id="rId9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jp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g"/><Relationship Id="rId11" Type="http://schemas.openxmlformats.org/officeDocument/2006/relationships/image" Target="../media/image15.wmf"/><Relationship Id="rId5" Type="http://schemas.openxmlformats.org/officeDocument/2006/relationships/image" Target="../media/image2.jpg"/><Relationship Id="rId10" Type="http://schemas.openxmlformats.org/officeDocument/2006/relationships/oleObject" Target="../embeddings/oleObject1.bin"/><Relationship Id="rId4" Type="http://schemas.openxmlformats.org/officeDocument/2006/relationships/hyperlink" Target="https://www.nwd-wc.usace.army.mil/ftppub/water_quality/flexspill/flex_spill_implementation_lag.html" TargetMode="External"/><Relationship Id="rId9" Type="http://schemas.openxmlformats.org/officeDocument/2006/relationships/hyperlink" Target="../../../../../Users/jayh/Desktop/flex_spill_implementation_no_flex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987" y="307816"/>
            <a:ext cx="8893278" cy="697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2019-2021 Flex Spill Agreement </a:t>
            </a:r>
            <a:br>
              <a:rPr lang="en-US" sz="2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sz="2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2020 Implementation Update</a:t>
            </a:r>
          </a:p>
          <a:p>
            <a:pPr algn="ctr"/>
            <a:endParaRPr lang="en-US" sz="32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2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1100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Jay Hesse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Nez Perce Tribe </a:t>
            </a:r>
          </a:p>
          <a:p>
            <a:endParaRPr lang="en-U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en-U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314" y="1744608"/>
            <a:ext cx="4471462" cy="33535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4267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60" y="1735400"/>
            <a:ext cx="2632840" cy="17588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59" y="3494283"/>
            <a:ext cx="2632392" cy="17841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705" y="5116232"/>
            <a:ext cx="2633846" cy="17447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pic>
        <p:nvPicPr>
          <p:cNvPr id="14" name="Picture 5" descr="NPT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3960" y="57867"/>
            <a:ext cx="1652588" cy="1676400"/>
          </a:xfrm>
          <a:prstGeom prst="rect">
            <a:avLst/>
          </a:prstGeom>
          <a:noFill/>
        </p:spPr>
      </p:pic>
      <p:pic>
        <p:nvPicPr>
          <p:cNvPr id="15" name="Picture 6" descr="Fisheries Logo 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62514" y="113451"/>
            <a:ext cx="1548751" cy="1600200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7401464" y="750498"/>
            <a:ext cx="129396" cy="3105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0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19" y="93382"/>
            <a:ext cx="7697424" cy="502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0219" y="5122582"/>
            <a:ext cx="71712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Min gen spill the rest &gt; </a:t>
            </a:r>
            <a:r>
              <a:rPr lang="en-US" dirty="0" smtClean="0">
                <a:latin typeface="Comic Sans MS" panose="030F0702030302020204" pitchFamily="66" charset="0"/>
              </a:rPr>
              <a:t>95% </a:t>
            </a: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Revised spill caps </a:t>
            </a:r>
            <a:r>
              <a:rPr lang="en-US" dirty="0" smtClean="0">
                <a:latin typeface="Comic Sans MS" panose="030F0702030302020204" pitchFamily="66" charset="0"/>
              </a:rPr>
              <a:t>(decreased)</a:t>
            </a: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Perf. stand. spill not fully implemented on multiple occasions due to Lack of Market demand.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321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895" y="65213"/>
            <a:ext cx="7648574" cy="502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3895" y="5094413"/>
            <a:ext cx="71712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Min gen spill the rest </a:t>
            </a:r>
            <a:r>
              <a:rPr lang="en-US" dirty="0" smtClean="0">
                <a:latin typeface="Comic Sans MS" panose="030F0702030302020204" pitchFamily="66" charset="0"/>
              </a:rPr>
              <a:t>&gt;75% </a:t>
            </a: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Revised spill caps </a:t>
            </a:r>
            <a:r>
              <a:rPr lang="en-US" dirty="0" smtClean="0">
                <a:latin typeface="Comic Sans MS" panose="030F0702030302020204" pitchFamily="66" charset="0"/>
              </a:rPr>
              <a:t>(decreased)</a:t>
            </a: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Perf. stand. spill not fully implemented on multiple occasions due to Lack of Market demand.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924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173" y="84489"/>
            <a:ext cx="7640205" cy="502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3895" y="5094413"/>
            <a:ext cx="71712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Min gen spill the rest </a:t>
            </a:r>
            <a:r>
              <a:rPr lang="en-US" dirty="0" smtClean="0">
                <a:latin typeface="Comic Sans MS" panose="030F0702030302020204" pitchFamily="66" charset="0"/>
              </a:rPr>
              <a:t>~30% </a:t>
            </a: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Revised spill caps </a:t>
            </a:r>
            <a:r>
              <a:rPr lang="en-US" dirty="0" smtClean="0">
                <a:latin typeface="Comic Sans MS" panose="030F0702030302020204" pitchFamily="66" charset="0"/>
              </a:rPr>
              <a:t>(increased)</a:t>
            </a: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Perf. stand. spill not fully implemented on multiple occasions due to Lack of Market demand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Decrement Reserves added to min gen requirement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303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564" y="78963"/>
            <a:ext cx="693080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34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645" y="69127"/>
            <a:ext cx="7210539" cy="502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1645" y="5098327"/>
            <a:ext cx="71712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Min gen spill the rest </a:t>
            </a:r>
            <a:r>
              <a:rPr lang="en-US" dirty="0" smtClean="0">
                <a:latin typeface="Comic Sans MS" panose="030F0702030302020204" pitchFamily="66" charset="0"/>
              </a:rPr>
              <a:t>~25% </a:t>
            </a: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Perf. stand. spill not fully implemented on multiple occasions due to Lack of Market demand</a:t>
            </a:r>
          </a:p>
        </p:txBody>
      </p:sp>
    </p:spTree>
    <p:extLst>
      <p:ext uri="{BB962C8B-B14F-4D97-AF65-F5344CB8AC3E}">
        <p14:creationId xmlns:p14="http://schemas.microsoft.com/office/powerpoint/2010/main" val="3053026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96112" y="4490"/>
            <a:ext cx="72194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Total Dissolved Gas Detail</a:t>
            </a:r>
          </a:p>
          <a:p>
            <a:pPr algn="ctr"/>
            <a:r>
              <a:rPr lang="en-US" sz="1000" dirty="0" smtClean="0">
                <a:latin typeface="Comic Sans MS" panose="030F0702030302020204" pitchFamily="66" charset="0"/>
                <a:hlinkClick r:id="rId4"/>
              </a:rPr>
              <a:t>www.fpc.org/WebForm2013/MAINCHART.ASPX</a:t>
            </a:r>
            <a:r>
              <a:rPr lang="en-US" sz="1000" dirty="0" smtClean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Packager Shell Object" showAsIcon="1" r:id="rId9" imgW="2462400" imgH="514800" progId="Package">
                  <p:embed/>
                </p:oleObj>
              </mc:Choice>
              <mc:Fallback>
                <p:oleObj name="Packager Shell Object" showAsIcon="1" r:id="rId9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0921" y="1921933"/>
            <a:ext cx="6327415" cy="43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1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96112" y="4490"/>
            <a:ext cx="72194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Total Dissolved Gas Detail</a:t>
            </a:r>
          </a:p>
          <a:p>
            <a:pPr algn="ctr"/>
            <a:r>
              <a:rPr lang="en-US" sz="1000" dirty="0">
                <a:latin typeface="Comic Sans MS" panose="030F0702030302020204" pitchFamily="66" charset="0"/>
                <a:hlinkClick r:id="rId4"/>
              </a:rPr>
              <a:t>https://pweb.crohms.org/ftppub/water_quality/12hr</a:t>
            </a:r>
            <a:r>
              <a:rPr lang="en-US" sz="1000" dirty="0" smtClean="0">
                <a:latin typeface="Comic Sans MS" panose="030F0702030302020204" pitchFamily="66" charset="0"/>
                <a:hlinkClick r:id="rId4"/>
              </a:rPr>
              <a:t>/</a:t>
            </a:r>
            <a:r>
              <a:rPr lang="en-US" sz="1000" dirty="0" smtClean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Packager Shell Object" showAsIcon="1" r:id="rId9" imgW="2462400" imgH="514800" progId="Package">
                  <p:embed/>
                </p:oleObj>
              </mc:Choice>
              <mc:Fallback>
                <p:oleObj name="Packager Shell Object" showAsIcon="1" r:id="rId9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70338" y="1157106"/>
            <a:ext cx="6270954" cy="524966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511209" y="1584392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955626" y="1584392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086107" y="1584392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641689" y="1584391"/>
            <a:ext cx="234976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143586" y="1584391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655875" y="1584390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03761" y="1584390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639050" y="1584390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9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2975" y="1129536"/>
            <a:ext cx="6263002" cy="5264914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296112" y="4490"/>
            <a:ext cx="72194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Total Dissolved Gas Detail</a:t>
            </a:r>
          </a:p>
          <a:p>
            <a:pPr algn="ctr"/>
            <a:r>
              <a:rPr lang="en-US" sz="1000" dirty="0">
                <a:latin typeface="Comic Sans MS" panose="030F0702030302020204" pitchFamily="66" charset="0"/>
                <a:hlinkClick r:id="rId5"/>
              </a:rPr>
              <a:t>https://pweb.crohms.org/ftppub/water_quality/12hr</a:t>
            </a:r>
            <a:r>
              <a:rPr lang="en-US" sz="1000" dirty="0" smtClean="0">
                <a:latin typeface="Comic Sans MS" panose="030F0702030302020204" pitchFamily="66" charset="0"/>
                <a:hlinkClick r:id="rId5"/>
              </a:rPr>
              <a:t>/</a:t>
            </a:r>
            <a:r>
              <a:rPr lang="en-US" sz="1000" dirty="0" smtClean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Packager Shell Object" showAsIcon="1" r:id="rId10" imgW="2462400" imgH="514800" progId="Package">
                  <p:embed/>
                </p:oleObj>
              </mc:Choice>
              <mc:Fallback>
                <p:oleObj name="Packager Shell Object" showAsIcon="1" r:id="rId10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7511209" y="1584392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955626" y="1584392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086107" y="1584392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641689" y="1584391"/>
            <a:ext cx="234976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143586" y="1584391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55875" y="1584390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103761" y="1584390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39050" y="1584390"/>
            <a:ext cx="215660" cy="451161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3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21991" y="-22217"/>
            <a:ext cx="72194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Spill Cap Detail</a:t>
            </a:r>
          </a:p>
          <a:p>
            <a:pPr algn="ctr"/>
            <a:r>
              <a:rPr lang="en-US" sz="1200" dirty="0">
                <a:latin typeface="Comic Sans MS" panose="030F0702030302020204" pitchFamily="66" charset="0"/>
                <a:hlinkClick r:id="rId4"/>
              </a:rPr>
              <a:t>https://</a:t>
            </a:r>
            <a:r>
              <a:rPr lang="en-US" sz="1200" dirty="0" smtClean="0">
                <a:latin typeface="Comic Sans MS" panose="030F0702030302020204" pitchFamily="66" charset="0"/>
                <a:hlinkClick r:id="rId4"/>
              </a:rPr>
              <a:t>pweb.crohms.org/tmt/documents/ops/spill/caps/202005-Max+FOP.html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</a:p>
          <a:p>
            <a:pPr algn="ctr"/>
            <a:endParaRPr lang="en-US" sz="3600" dirty="0" smtClean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Packager Shell Object" showAsIcon="1" r:id="rId9" imgW="2462400" imgH="514800" progId="Package">
                  <p:embed/>
                </p:oleObj>
              </mc:Choice>
              <mc:Fallback>
                <p:oleObj name="Packager Shell Object" showAsIcon="1" r:id="rId9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1671" y="863820"/>
            <a:ext cx="4580046" cy="607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4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21991" y="-22217"/>
            <a:ext cx="72194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Spill Cap Detail</a:t>
            </a:r>
          </a:p>
          <a:p>
            <a:pPr algn="ctr"/>
            <a:r>
              <a:rPr lang="en-US" sz="1200" dirty="0">
                <a:latin typeface="Comic Sans MS" panose="030F0702030302020204" pitchFamily="66" charset="0"/>
                <a:hlinkClick r:id="rId4"/>
              </a:rPr>
              <a:t>https://</a:t>
            </a:r>
            <a:r>
              <a:rPr lang="en-US" sz="1200" dirty="0" smtClean="0">
                <a:latin typeface="Comic Sans MS" panose="030F0702030302020204" pitchFamily="66" charset="0"/>
                <a:hlinkClick r:id="rId4"/>
              </a:rPr>
              <a:t>pweb.crohms.org/tmt/documents/ops/spill/caps/202005-Max+FOP.html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</a:p>
          <a:p>
            <a:pPr algn="ctr"/>
            <a:endParaRPr lang="en-US" sz="3600" dirty="0" smtClean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Packager Shell Object" showAsIcon="1" r:id="rId9" imgW="2462400" imgH="514800" progId="Package">
                  <p:embed/>
                </p:oleObj>
              </mc:Choice>
              <mc:Fallback>
                <p:oleObj name="Packager Shell Object" showAsIcon="1" r:id="rId9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0638152"/>
              </p:ext>
            </p:extLst>
          </p:nvPr>
        </p:nvGraphicFramePr>
        <p:xfrm>
          <a:off x="2781974" y="863820"/>
          <a:ext cx="6299440" cy="3608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9936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83680" y="1364085"/>
            <a:ext cx="667724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omic Sans MS" panose="030F0702030302020204" pitchFamily="66" charset="0"/>
              </a:rPr>
              <a:t>COE on-site staff</a:t>
            </a:r>
          </a:p>
          <a:p>
            <a:r>
              <a:rPr lang="en-US" sz="2000" b="1" dirty="0" smtClean="0">
                <a:latin typeface="Comic Sans MS" panose="030F0702030302020204" pitchFamily="66" charset="0"/>
              </a:rPr>
              <a:t>FPC GBT sampling crews</a:t>
            </a:r>
          </a:p>
          <a:p>
            <a:r>
              <a:rPr lang="en-US" sz="2000" b="1" dirty="0" smtClean="0">
                <a:latin typeface="Comic Sans MS" panose="030F0702030302020204" pitchFamily="66" charset="0"/>
              </a:rPr>
              <a:t>BPA power groups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Dan Turner, Corps of Engineers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Shane Mosier, Bonneville Power Administration 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Chad Brown, WA Ecology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Brandon Chockley, Fish Passage Center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Alexis Mills, Corps of Engineers</a:t>
            </a:r>
          </a:p>
          <a:p>
            <a:endParaRPr lang="en-US" sz="2800" dirty="0">
              <a:latin typeface="Comic Sans MS" panose="030F0702030302020204" pitchFamily="66" charset="0"/>
            </a:endParaRPr>
          </a:p>
          <a:p>
            <a:r>
              <a:rPr lang="en-US" b="1" dirty="0">
                <a:hlinkClick r:id="rId3"/>
              </a:rPr>
              <a:t>https://pweb.crohms.org/tmt</a:t>
            </a:r>
            <a:r>
              <a:rPr lang="en-US" b="1" dirty="0" smtClean="0">
                <a:hlinkClick r:id="rId3"/>
              </a:rPr>
              <a:t>/</a:t>
            </a:r>
            <a:r>
              <a:rPr lang="en-US" b="1" dirty="0" smtClean="0"/>
              <a:t> </a:t>
            </a:r>
          </a:p>
          <a:p>
            <a:endParaRPr lang="en-US" b="1" dirty="0"/>
          </a:p>
          <a:p>
            <a:r>
              <a:rPr lang="en-US" b="1" dirty="0">
                <a:hlinkClick r:id="rId4"/>
              </a:rPr>
              <a:t>http://</a:t>
            </a:r>
            <a:r>
              <a:rPr lang="en-US" b="1" dirty="0" smtClean="0">
                <a:hlinkClick r:id="rId4"/>
              </a:rPr>
              <a:t>www.fpc.org/river_home.html</a:t>
            </a:r>
            <a:endParaRPr lang="en-US" b="1" dirty="0" smtClean="0"/>
          </a:p>
          <a:p>
            <a:endParaRPr lang="en-US" b="1" dirty="0">
              <a:hlinkClick r:id="rId5"/>
            </a:endParaRPr>
          </a:p>
          <a:p>
            <a:r>
              <a:rPr lang="en-US" b="1" dirty="0" smtClean="0">
                <a:hlinkClick r:id="rId5"/>
              </a:rPr>
              <a:t>http</a:t>
            </a:r>
            <a:r>
              <a:rPr lang="en-US" b="1" dirty="0">
                <a:hlinkClick r:id="rId5"/>
              </a:rPr>
              <a:t>://</a:t>
            </a:r>
            <a:r>
              <a:rPr lang="en-US" b="1" dirty="0" smtClean="0">
                <a:hlinkClick r:id="rId5"/>
              </a:rPr>
              <a:t>www.cbr.washington.edu/dart/query/pitadult_reachdist</a:t>
            </a:r>
            <a:r>
              <a:rPr lang="en-US" b="1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501" y="84123"/>
            <a:ext cx="6286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 smtClean="0">
                <a:latin typeface="Comic Sans MS" panose="030F0702030302020204" pitchFamily="66" charset="0"/>
              </a:rPr>
              <a:t>Implementation Acknowledgements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5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21991" y="-22217"/>
            <a:ext cx="721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Spill Cap Detail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Packager Shell Object" showAsIcon="1" r:id="rId8" imgW="2462400" imgH="514800" progId="Package">
                  <p:embed/>
                </p:oleObj>
              </mc:Choice>
              <mc:Fallback>
                <p:oleObj name="Packager Shell Object" showAsIcon="1" r:id="rId8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185237"/>
              </p:ext>
            </p:extLst>
          </p:nvPr>
        </p:nvGraphicFramePr>
        <p:xfrm>
          <a:off x="2632840" y="863820"/>
          <a:ext cx="6299440" cy="3608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739217"/>
              </p:ext>
            </p:extLst>
          </p:nvPr>
        </p:nvGraphicFramePr>
        <p:xfrm>
          <a:off x="2731152" y="3039981"/>
          <a:ext cx="6102815" cy="3738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224767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464666"/>
              </p:ext>
            </p:extLst>
          </p:nvPr>
        </p:nvGraphicFramePr>
        <p:xfrm>
          <a:off x="3207224" y="3575374"/>
          <a:ext cx="5267843" cy="3160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59063" y="-22217"/>
            <a:ext cx="6364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PITPH Detail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Packager Shell Object" showAsIcon="1" r:id="rId9" imgW="2462400" imgH="514800" progId="Package">
                  <p:embed/>
                </p:oleObj>
              </mc:Choice>
              <mc:Fallback>
                <p:oleObj name="Packager Shell Object" showAsIcon="1" r:id="rId9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946635"/>
              </p:ext>
            </p:extLst>
          </p:nvPr>
        </p:nvGraphicFramePr>
        <p:xfrm>
          <a:off x="3207224" y="612775"/>
          <a:ext cx="5274580" cy="291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cxnSp>
        <p:nvCxnSpPr>
          <p:cNvPr id="3" name="Straight Connector 2"/>
          <p:cNvCxnSpPr/>
          <p:nvPr/>
        </p:nvCxnSpPr>
        <p:spPr>
          <a:xfrm flipV="1">
            <a:off x="5864772" y="2136228"/>
            <a:ext cx="0" cy="260131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864772" y="5139961"/>
            <a:ext cx="0" cy="220314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138448" y="1206062"/>
            <a:ext cx="1450428" cy="1442545"/>
          </a:xfrm>
          <a:prstGeom prst="rect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138448" y="4159775"/>
            <a:ext cx="1261242" cy="1811615"/>
          </a:xfrm>
          <a:prstGeom prst="rect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5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59063" y="-22217"/>
            <a:ext cx="6364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Gas Bubble Trauma Detail</a:t>
            </a:r>
          </a:p>
          <a:p>
            <a:pPr algn="ctr"/>
            <a:r>
              <a:rPr lang="en-US" sz="1200" dirty="0">
                <a:latin typeface="Comic Sans MS" panose="030F0702030302020204" pitchFamily="66" charset="0"/>
                <a:hlinkClick r:id="rId4"/>
              </a:rPr>
              <a:t>http://</a:t>
            </a:r>
            <a:r>
              <a:rPr lang="en-US" sz="1200" dirty="0" smtClean="0">
                <a:latin typeface="Comic Sans MS" panose="030F0702030302020204" pitchFamily="66" charset="0"/>
                <a:hlinkClick r:id="rId4"/>
              </a:rPr>
              <a:t>www.fpc.org/smolt/gbtqueries/GBTwebsum_currentyear_query.html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Packager Shell Object" showAsIcon="1" r:id="rId9" imgW="2462400" imgH="514800" progId="Package">
                  <p:embed/>
                </p:oleObj>
              </mc:Choice>
              <mc:Fallback>
                <p:oleObj name="Packager Shell Object" showAsIcon="1" r:id="rId9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674014"/>
              </p:ext>
            </p:extLst>
          </p:nvPr>
        </p:nvGraphicFramePr>
        <p:xfrm>
          <a:off x="2823325" y="1327118"/>
          <a:ext cx="6105716" cy="3307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43921">
                  <a:extLst>
                    <a:ext uri="{9D8B030D-6E8A-4147-A177-3AD203B41FA5}">
                      <a16:colId xmlns:a16="http://schemas.microsoft.com/office/drawing/2014/main" val="3232841337"/>
                    </a:ext>
                  </a:extLst>
                </a:gridCol>
                <a:gridCol w="1368125">
                  <a:extLst>
                    <a:ext uri="{9D8B030D-6E8A-4147-A177-3AD203B41FA5}">
                      <a16:colId xmlns:a16="http://schemas.microsoft.com/office/drawing/2014/main" val="971813219"/>
                    </a:ext>
                  </a:extLst>
                </a:gridCol>
                <a:gridCol w="1509655">
                  <a:extLst>
                    <a:ext uri="{9D8B030D-6E8A-4147-A177-3AD203B41FA5}">
                      <a16:colId xmlns:a16="http://schemas.microsoft.com/office/drawing/2014/main" val="3349176584"/>
                    </a:ext>
                  </a:extLst>
                </a:gridCol>
                <a:gridCol w="1084015">
                  <a:extLst>
                    <a:ext uri="{9D8B030D-6E8A-4147-A177-3AD203B41FA5}">
                      <a16:colId xmlns:a16="http://schemas.microsoft.com/office/drawing/2014/main" val="550205422"/>
                    </a:ext>
                  </a:extLst>
                </a:gridCol>
              </a:tblGrid>
              <a:tr h="6943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Project</a:t>
                      </a:r>
                      <a:endParaRPr lang="en-US" sz="2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 Examined</a:t>
                      </a:r>
                      <a:endParaRPr lang="en-US" sz="2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GBT</a:t>
                      </a:r>
                      <a:endParaRPr lang="en-US" sz="2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Severe GBT</a:t>
                      </a:r>
                      <a:endParaRPr lang="en-US" sz="2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9002" marR="19002" marT="19002" marB="0" anchor="b"/>
                </a:tc>
                <a:extLst>
                  <a:ext uri="{0D108BD9-81ED-4DB2-BD59-A6C34878D82A}">
                    <a16:rowId xmlns:a16="http://schemas.microsoft.com/office/drawing/2014/main" val="2257891335"/>
                  </a:ext>
                </a:extLst>
              </a:tr>
              <a:tr h="380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Bonneville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 smtClean="0">
                          <a:effectLst/>
                        </a:rPr>
                        <a:t>1,000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10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extLst>
                  <a:ext uri="{0D108BD9-81ED-4DB2-BD59-A6C34878D82A}">
                    <a16:rowId xmlns:a16="http://schemas.microsoft.com/office/drawing/2014/main" val="2842917601"/>
                  </a:ext>
                </a:extLst>
              </a:tr>
              <a:tr h="3990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McNary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 smtClean="0">
                          <a:effectLst/>
                        </a:rPr>
                        <a:t>1,400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10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extLst>
                  <a:ext uri="{0D108BD9-81ED-4DB2-BD59-A6C34878D82A}">
                    <a16:rowId xmlns:a16="http://schemas.microsoft.com/office/drawing/2014/main" val="3356469454"/>
                  </a:ext>
                </a:extLst>
              </a:tr>
              <a:tr h="6943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Lower Monumental 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 smtClean="0">
                          <a:effectLst/>
                        </a:rPr>
                        <a:t>1,098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10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extLst>
                  <a:ext uri="{0D108BD9-81ED-4DB2-BD59-A6C34878D82A}">
                    <a16:rowId xmlns:a16="http://schemas.microsoft.com/office/drawing/2014/main" val="422802836"/>
                  </a:ext>
                </a:extLst>
              </a:tr>
              <a:tr h="380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Little Goose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574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10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extLst>
                  <a:ext uri="{0D108BD9-81ED-4DB2-BD59-A6C34878D82A}">
                    <a16:rowId xmlns:a16="http://schemas.microsoft.com/office/drawing/2014/main" val="2962383252"/>
                  </a:ext>
                </a:extLst>
              </a:tr>
              <a:tr h="380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Lower Granite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638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0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extLst>
                  <a:ext uri="{0D108BD9-81ED-4DB2-BD59-A6C34878D82A}">
                    <a16:rowId xmlns:a16="http://schemas.microsoft.com/office/drawing/2014/main" val="568293003"/>
                  </a:ext>
                </a:extLst>
              </a:tr>
              <a:tr h="380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>
                          <a:effectLst/>
                        </a:rPr>
                        <a:t>Total</a:t>
                      </a:r>
                      <a:endParaRPr lang="en-US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 smtClean="0">
                          <a:effectLst/>
                        </a:rPr>
                        <a:t>4,710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40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02" marR="19002" marT="19002" marB="0" anchor="b"/>
                </a:tc>
                <a:extLst>
                  <a:ext uri="{0D108BD9-81ED-4DB2-BD59-A6C34878D82A}">
                    <a16:rowId xmlns:a16="http://schemas.microsoft.com/office/drawing/2014/main" val="180939019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04897" y="5005552"/>
            <a:ext cx="4603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Less than 1% exhibiting GBT symptoms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 fish exhibiting severe GBT symptoms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49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21991" y="-22217"/>
            <a:ext cx="721940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Adult Passage Detail</a:t>
            </a:r>
          </a:p>
          <a:p>
            <a:pPr lvl="0" algn="ctr"/>
            <a:r>
              <a:rPr lang="en-US" sz="1600" dirty="0">
                <a:solidFill>
                  <a:prstClr val="black"/>
                </a:solidFill>
                <a:latin typeface="Comic Sans MS" panose="030F0702030302020204" pitchFamily="66" charset="0"/>
                <a:hlinkClick r:id="rId4"/>
              </a:rPr>
              <a:t>http://www.cbr.washington.edu/dart/query/pitadult_reachdist</a:t>
            </a:r>
            <a:r>
              <a:rPr lang="en-US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  </a:t>
            </a:r>
            <a:endParaRPr lang="en-US" sz="12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n-US" sz="1600" dirty="0">
                <a:solidFill>
                  <a:prstClr val="black"/>
                </a:solidFill>
                <a:latin typeface="Comic Sans MS" panose="030F0702030302020204" pitchFamily="66" charset="0"/>
                <a:hlinkClick r:id="rId5"/>
              </a:rPr>
              <a:t>http://216.206.157.83/da_indicator</a:t>
            </a:r>
            <a:r>
              <a:rPr lang="en-US" sz="1600" dirty="0" smtClean="0">
                <a:solidFill>
                  <a:prstClr val="black"/>
                </a:solidFill>
                <a:latin typeface="Comic Sans MS" panose="030F0702030302020204" pitchFamily="66" charset="0"/>
                <a:hlinkClick r:id="rId5"/>
              </a:rPr>
              <a:t>/</a:t>
            </a:r>
            <a:r>
              <a:rPr lang="en-US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endParaRPr lang="en-US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/>
            <a:endParaRPr lang="en-US" sz="3600" dirty="0" smtClean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53342"/>
              </p:ext>
            </p:extLst>
          </p:nvPr>
        </p:nvGraphicFramePr>
        <p:xfrm>
          <a:off x="98425" y="98425"/>
          <a:ext cx="246221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Packager Shell Object" showAsIcon="1" r:id="rId10" imgW="2462400" imgH="514800" progId="Package">
                  <p:embed/>
                </p:oleObj>
              </mc:Choice>
              <mc:Fallback>
                <p:oleObj name="Packager Shell Object" showAsIcon="1" r:id="rId10" imgW="2462400" imgH="514800" progId="Package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2462213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618" y="1141190"/>
            <a:ext cx="8110183" cy="28309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4618" y="4067219"/>
            <a:ext cx="8103544" cy="27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65" y="161492"/>
            <a:ext cx="8802254" cy="1325563"/>
          </a:xfrm>
        </p:spPr>
        <p:txBody>
          <a:bodyPr>
            <a:no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CRSO </a:t>
            </a:r>
            <a:r>
              <a:rPr lang="en-US" sz="3000" dirty="0" smtClean="0">
                <a:latin typeface="Comic Sans MS" panose="030F0702030302020204" pitchFamily="66" charset="0"/>
              </a:rPr>
              <a:t>DEIS Alternatives</a:t>
            </a:r>
            <a:br>
              <a:rPr lang="en-US" sz="3000" dirty="0" smtClean="0">
                <a:latin typeface="Comic Sans MS" panose="030F0702030302020204" pitchFamily="66" charset="0"/>
              </a:rPr>
            </a:br>
            <a:r>
              <a:rPr lang="en-US" sz="3000" dirty="0" smtClean="0">
                <a:latin typeface="Comic Sans MS" panose="030F0702030302020204" pitchFamily="66" charset="0"/>
              </a:rPr>
              <a:t>Natural Origin Spring/Summer Chinook </a:t>
            </a:r>
            <a:br>
              <a:rPr lang="en-US" sz="3000" dirty="0" smtClean="0">
                <a:latin typeface="Comic Sans MS" panose="030F0702030302020204" pitchFamily="66" charset="0"/>
              </a:rPr>
            </a:br>
            <a:r>
              <a:rPr lang="en-US" sz="3000" dirty="0" smtClean="0">
                <a:latin typeface="Comic Sans MS" panose="030F0702030302020204" pitchFamily="66" charset="0"/>
              </a:rPr>
              <a:t>CSS and COMPASS-Based Effects</a:t>
            </a:r>
            <a:endParaRPr lang="en-US" sz="3000" dirty="0">
              <a:latin typeface="Comic Sans MS" panose="030F0702030302020204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ECD17-E18B-4344-89FE-A58AC6AA1DE8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72384" y="1591664"/>
          <a:ext cx="8245415" cy="4947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000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60" y="18477"/>
            <a:ext cx="2632840" cy="17309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60" y="1735400"/>
            <a:ext cx="2632840" cy="17588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59" y="3494283"/>
            <a:ext cx="2632392" cy="17841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705" y="5278460"/>
            <a:ext cx="2633846" cy="17447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5298" y="18477"/>
            <a:ext cx="5206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u="sng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In-season Summary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333" y="671691"/>
            <a:ext cx="62653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2020 operation generally implemented as envisioned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Low flows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Limited ability to reach 125% TDG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Additional decrement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(DEC) 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eserves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Spill caps adjustments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Pool elevation increases for transportation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Low PITPH under min gen spill the rest conditions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Lack of Market demand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resulting in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PS spill reduction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 to low Gas Bubble Trauma (GBT)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Possible slower adult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travel times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 Little Goose Dam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Assessment of fish survival and revenue not possible in-season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2020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125 flex operation does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not achieve SAR goal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87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igcrsalmond00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133600"/>
            <a:ext cx="4343400" cy="28956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4" name="Subtitle 2"/>
          <p:cNvSpPr>
            <a:spLocks noGrp="1"/>
          </p:cNvSpPr>
          <p:nvPr>
            <p:ph type="subTitle" idx="1"/>
          </p:nvPr>
        </p:nvSpPr>
        <p:spPr>
          <a:xfrm>
            <a:off x="1422072" y="957226"/>
            <a:ext cx="6400800" cy="651905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Questions?</a:t>
            </a:r>
            <a:endParaRPr lang="en-US" sz="4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080" name="AutoShape 7" descr="ftp://dfrmr:fish78256@ftp2.nezperce.org/Photos/Johnson%20Creek/Pictures%20for%20Jay's%20Presentation/cwt%20photo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081" name="AutoShape 9" descr="ftp://dfrmr:fish78256@ftp2.nezperce.org/Photos/Johnson%20Creek/Pictures%20for%20Jay's%20Presentation/cwt%20photo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082" name="AutoShape 11" descr="ftp://dfrmr:fish78256@ftp2.nezperce.org/Photos/Johnson%20Creek/Pictures%20for%20Jay's%20Presentation/cwt%20photo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083" name="AutoShape 13" descr="ftp://dfrmr:fish78256@ftp2.nezperce.org/Photos/Johnson%20Creek/Pictures%20for%20Jay's%20Presentation/finger%20with%20CW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7" name="TextBox 5"/>
          <p:cNvSpPr txBox="1">
            <a:spLocks noChangeArrowheads="1"/>
          </p:cNvSpPr>
          <p:nvPr/>
        </p:nvSpPr>
        <p:spPr bwMode="auto">
          <a:xfrm>
            <a:off x="1066800" y="5553669"/>
            <a:ext cx="6934200" cy="923330"/>
          </a:xfrm>
          <a:prstGeom prst="rect">
            <a:avLst/>
          </a:prstGeom>
          <a:noFill/>
          <a:ln w="50800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“Our fate and the fate of the fish are linked.”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Dan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Landeen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and Allen Pinkham, Salmon and His People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2133600"/>
            <a:ext cx="3860472" cy="2895600"/>
          </a:xfrm>
          <a:prstGeom prst="rect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1ECD17-E18B-4344-89FE-A58AC6AA1D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02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775" y="153182"/>
            <a:ext cx="8859538" cy="1978217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2019 - 2021 Spill Operations Agreement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12" y="1344571"/>
            <a:ext cx="9180912" cy="35099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100" y="1339809"/>
            <a:ext cx="4152900" cy="3514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316" y="5045040"/>
            <a:ext cx="90556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Limited Duration - 3 year agreement to avoid litigation on the 2019 CRS BIOP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Diverse Interests - Three objectives (pillars) specific to term of the agreement 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Presumptive Path </a:t>
            </a:r>
            <a:r>
              <a:rPr lang="en-US" sz="1200" dirty="0" smtClean="0">
                <a:latin typeface="Comic Sans MS" panose="030F0702030302020204" pitchFamily="66" charset="0"/>
              </a:rPr>
              <a:t>(NPT and OR) </a:t>
            </a:r>
            <a:r>
              <a:rPr lang="en-US" dirty="0" smtClean="0">
                <a:latin typeface="Comic Sans MS" panose="030F0702030302020204" pitchFamily="66" charset="0"/>
              </a:rPr>
              <a:t>– Improvement for fish, but more needed in CRSO EIS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75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1017" y="1910486"/>
            <a:ext cx="3631187" cy="47705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080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125% TDG Flex – 5 Projects</a:t>
            </a:r>
          </a:p>
          <a:p>
            <a:r>
              <a:rPr lang="en-US" sz="2000" b="1" dirty="0" smtClean="0"/>
              <a:t>120% TDG Flex – 1 Project</a:t>
            </a:r>
          </a:p>
          <a:p>
            <a:r>
              <a:rPr lang="en-US" sz="2000" b="1" dirty="0" smtClean="0"/>
              <a:t>40% Perf. Std. – 1 Project</a:t>
            </a:r>
          </a:p>
          <a:p>
            <a:r>
              <a:rPr lang="en-US" sz="2000" b="1" dirty="0" smtClean="0"/>
              <a:t>150kcfs Flex – 1 Project</a:t>
            </a:r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b="1" dirty="0" smtClean="0"/>
              <a:t>MOP + 1.5’ pool elevation range</a:t>
            </a:r>
            <a:endParaRPr lang="en-US" sz="2000" b="1" dirty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No perf. std. spill 10PM to 3AM</a:t>
            </a:r>
          </a:p>
          <a:p>
            <a:r>
              <a:rPr lang="en-US" sz="2000" b="1" dirty="0" err="1" smtClean="0"/>
              <a:t>Abund</a:t>
            </a:r>
            <a:r>
              <a:rPr lang="en-US" sz="2000" b="1" dirty="0" smtClean="0"/>
              <a:t>. trigger for LGO 8hr block</a:t>
            </a:r>
          </a:p>
          <a:p>
            <a:endParaRPr lang="en-US" sz="2000" b="1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Transportation start April 24</a:t>
            </a:r>
          </a:p>
          <a:p>
            <a:endParaRPr lang="en-US" sz="1200" b="1" dirty="0" smtClean="0"/>
          </a:p>
          <a:p>
            <a:endParaRPr lang="en-US" sz="12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634294" y="-20059"/>
            <a:ext cx="387686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u="sng" dirty="0" smtClean="0">
                <a:latin typeface="Comic Sans MS" panose="030F0702030302020204" pitchFamily="66" charset="0"/>
              </a:rPr>
              <a:t>2020 Spring Operation</a:t>
            </a:r>
          </a:p>
          <a:p>
            <a:pPr algn="ctr"/>
            <a:endParaRPr lang="en-US" sz="24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“125 Flex”  </a:t>
            </a:r>
            <a:endParaRPr lang="en-US" dirty="0">
              <a:latin typeface="Comic Sans MS" panose="030F0702030302020204" pitchFamily="66" charset="0"/>
            </a:endParaRPr>
          </a:p>
          <a:p>
            <a:pPr algn="ctr"/>
            <a:endParaRPr lang="en-US" dirty="0" smtClean="0">
              <a:latin typeface="Comic Sans MS" panose="030F0702030302020204" pitchFamily="66" charset="0"/>
            </a:endParaRPr>
          </a:p>
          <a:p>
            <a:pPr algn="ctr"/>
            <a:endParaRPr lang="en-US" sz="2400" dirty="0" smtClean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60" y="18477"/>
            <a:ext cx="2632840" cy="17309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8041" y="1857378"/>
            <a:ext cx="5265959" cy="25742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32841" y="110337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omic Sans MS" panose="030F0702030302020204" pitchFamily="66" charset="0"/>
              </a:rPr>
              <a:t>16 hours </a:t>
            </a:r>
            <a:r>
              <a:rPr lang="en-US" sz="1600" dirty="0">
                <a:latin typeface="Comic Sans MS" panose="030F0702030302020204" pitchFamily="66" charset="0"/>
              </a:rPr>
              <a:t>high spill </a:t>
            </a:r>
            <a:endParaRPr lang="en-US" sz="16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omic Sans MS" panose="030F0702030302020204" pitchFamily="66" charset="0"/>
              </a:rPr>
              <a:t>8 hours </a:t>
            </a:r>
            <a:r>
              <a:rPr lang="en-US" sz="1600" dirty="0">
                <a:latin typeface="Comic Sans MS" panose="030F0702030302020204" pitchFamily="66" charset="0"/>
              </a:rPr>
              <a:t>performance standard </a:t>
            </a:r>
            <a:r>
              <a:rPr lang="en-US" sz="1600" dirty="0" smtClean="0">
                <a:latin typeface="Comic Sans MS" panose="030F0702030302020204" pitchFamily="66" charset="0"/>
              </a:rPr>
              <a:t>spill</a:t>
            </a:r>
            <a:endParaRPr lang="en-US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44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60" y="18477"/>
            <a:ext cx="2632840" cy="17309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60" y="1735400"/>
            <a:ext cx="2632840" cy="17588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59" y="3494283"/>
            <a:ext cx="2632392" cy="17841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705" y="5278460"/>
            <a:ext cx="2633846" cy="17447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0705" y="25360"/>
            <a:ext cx="551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 smtClean="0">
                <a:latin typeface="Comic Sans MS" panose="030F0702030302020204" pitchFamily="66" charset="0"/>
              </a:rPr>
              <a:t>In-season Observations</a:t>
            </a:r>
            <a:endParaRPr lang="en-US" sz="3600" u="sng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333" y="671691"/>
            <a:ext cx="62653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2020 operation generally implemented as envisioned</a:t>
            </a:r>
          </a:p>
          <a:p>
            <a:pPr lvl="0"/>
            <a:endParaRPr lang="en-US" dirty="0" smtClean="0">
              <a:latin typeface="Comic Sans MS" panose="030F0702030302020204" pitchFamily="66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Low flows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Comic Sans MS" panose="030F0702030302020204" pitchFamily="66" charset="0"/>
              </a:rPr>
              <a:t>Limited ability to reach 125% TDG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Comic Sans MS" panose="030F0702030302020204" pitchFamily="66" charset="0"/>
              </a:rPr>
              <a:t>Additional decrement </a:t>
            </a:r>
            <a:r>
              <a:rPr lang="en-US" dirty="0">
                <a:latin typeface="Comic Sans MS" panose="030F0702030302020204" pitchFamily="66" charset="0"/>
              </a:rPr>
              <a:t>(DEC) r</a:t>
            </a:r>
            <a:r>
              <a:rPr lang="en-US" dirty="0" smtClean="0">
                <a:latin typeface="Comic Sans MS" panose="030F0702030302020204" pitchFamily="66" charset="0"/>
              </a:rPr>
              <a:t>eserves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Comic Sans MS" panose="030F0702030302020204" pitchFamily="66" charset="0"/>
              </a:rPr>
              <a:t>Spill caps adjustments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Comic Sans MS" panose="030F0702030302020204" pitchFamily="66" charset="0"/>
              </a:rPr>
              <a:t>Pool elevation increases for transportation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Low PITPH under min gen spill the rest conditions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</a:rPr>
              <a:t>Lack of Market demand resulting in PS spill reduction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No to low Gas Bubble Trauma (GBT)</a:t>
            </a: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Possible slower adult travel time at Little Goose Dam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Assessment of fish survival and revenue not possible in-season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2020 </a:t>
            </a:r>
            <a:r>
              <a:rPr lang="en-US" dirty="0">
                <a:latin typeface="Comic Sans MS" panose="030F0702030302020204" pitchFamily="66" charset="0"/>
              </a:rPr>
              <a:t>125 flex operation does </a:t>
            </a:r>
            <a:r>
              <a:rPr lang="en-US" dirty="0" smtClean="0">
                <a:latin typeface="Comic Sans MS" panose="030F0702030302020204" pitchFamily="66" charset="0"/>
              </a:rPr>
              <a:t>not achieve SAR goal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03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1266" y="-33556"/>
            <a:ext cx="63350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Flow Detail</a:t>
            </a:r>
            <a:endParaRPr lang="en-US" sz="1200" dirty="0" smtClean="0">
              <a:latin typeface="Comic Sans MS" panose="030F0702030302020204" pitchFamily="66" charset="0"/>
            </a:endParaRPr>
          </a:p>
          <a:p>
            <a:r>
              <a:rPr lang="en-US" sz="1000" dirty="0">
                <a:latin typeface="Comic Sans MS" panose="030F0702030302020204" pitchFamily="66" charset="0"/>
                <a:hlinkClick r:id="rId4"/>
              </a:rPr>
              <a:t>https://</a:t>
            </a:r>
            <a:r>
              <a:rPr lang="en-US" sz="1000" dirty="0" smtClean="0">
                <a:latin typeface="Comic Sans MS" panose="030F0702030302020204" pitchFamily="66" charset="0"/>
                <a:hlinkClick r:id="rId4"/>
              </a:rPr>
              <a:t>www.nwd-wc.usace.army.mil/ftppub/water_quality/flexspill/flex_spill_implementation_lag.html</a:t>
            </a:r>
            <a:r>
              <a:rPr lang="en-US" sz="1000" dirty="0" smtClean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435"/>
            <a:ext cx="2632841" cy="1711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5782"/>
            <a:ext cx="2632839" cy="1719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0"/>
            <a:ext cx="2632841" cy="1718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6132"/>
            <a:ext cx="2632840" cy="1750941"/>
          </a:xfrm>
          <a:prstGeom prst="rect">
            <a:avLst/>
          </a:prstGeom>
        </p:spPr>
      </p:pic>
      <p:graphicFrame>
        <p:nvGraphicFramePr>
          <p:cNvPr id="9" name="Object 8">
            <a:hlinkClick r:id="rId9" action="ppaction://hlinkfile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346076"/>
              </p:ext>
            </p:extLst>
          </p:nvPr>
        </p:nvGraphicFramePr>
        <p:xfrm>
          <a:off x="144463" y="5867400"/>
          <a:ext cx="2173287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Packager Shell Object" showAsIcon="1" r:id="rId10" imgW="2172600" imgH="481320" progId="Package">
                  <p:embed/>
                </p:oleObj>
              </mc:Choice>
              <mc:Fallback>
                <p:oleObj name="Packager Shell Object" showAsIcon="1" r:id="rId10" imgW="2172600" imgH="481320" progId="Package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4463" y="5867400"/>
                        <a:ext cx="2173287" cy="481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37324" y="732176"/>
            <a:ext cx="6506676" cy="30035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32841" y="3803221"/>
            <a:ext cx="6511160" cy="30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2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68" y="84668"/>
            <a:ext cx="7682143" cy="5029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6668" y="5113868"/>
            <a:ext cx="4960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Min gen spill the rest ~ 50%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Revised spill caps </a:t>
            </a:r>
            <a:r>
              <a:rPr lang="en-US" dirty="0" smtClean="0">
                <a:latin typeface="Comic Sans MS" panose="030F0702030302020204" pitchFamily="66" charset="0"/>
              </a:rPr>
              <a:t>(increased </a:t>
            </a:r>
            <a:r>
              <a:rPr lang="en-US" dirty="0">
                <a:latin typeface="Comic Sans MS" panose="030F0702030302020204" pitchFamily="66" charset="0"/>
              </a:rPr>
              <a:t>and lowered)</a:t>
            </a:r>
          </a:p>
        </p:txBody>
      </p:sp>
    </p:spTree>
    <p:extLst>
      <p:ext uri="{BB962C8B-B14F-4D97-AF65-F5344CB8AC3E}">
        <p14:creationId xmlns:p14="http://schemas.microsoft.com/office/powerpoint/2010/main" val="25960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306" y="114802"/>
            <a:ext cx="7682143" cy="5029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4306" y="5144002"/>
            <a:ext cx="47147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Min gen spill the rest &gt;50%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Revised spill caps (increased)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Single </a:t>
            </a:r>
            <a:r>
              <a:rPr lang="en-US" dirty="0" smtClean="0">
                <a:latin typeface="Comic Sans MS" panose="030F0702030302020204" pitchFamily="66" charset="0"/>
              </a:rPr>
              <a:t>8 hour AM PS </a:t>
            </a:r>
            <a:r>
              <a:rPr lang="en-US" dirty="0">
                <a:latin typeface="Comic Sans MS" panose="030F0702030302020204" pitchFamily="66" charset="0"/>
              </a:rPr>
              <a:t>block ~ April 20th</a:t>
            </a:r>
          </a:p>
        </p:txBody>
      </p:sp>
    </p:spTree>
    <p:extLst>
      <p:ext uri="{BB962C8B-B14F-4D97-AF65-F5344CB8AC3E}">
        <p14:creationId xmlns:p14="http://schemas.microsoft.com/office/powerpoint/2010/main" val="506944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499" y="123345"/>
            <a:ext cx="7645033" cy="5029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2499" y="5152545"/>
            <a:ext cx="71712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Min gen spill the rest &gt; 90%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Revised spill caps (increased)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Routine spill reduction below PS spill for fish barge docking. </a:t>
            </a:r>
          </a:p>
        </p:txBody>
      </p:sp>
    </p:spTree>
    <p:extLst>
      <p:ext uri="{BB962C8B-B14F-4D97-AF65-F5344CB8AC3E}">
        <p14:creationId xmlns:p14="http://schemas.microsoft.com/office/powerpoint/2010/main" val="2301488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7121</TotalTime>
  <Words>821</Words>
  <Application>Microsoft Office PowerPoint</Application>
  <PresentationFormat>On-screen Show (4:3)</PresentationFormat>
  <Paragraphs>212</Paragraphs>
  <Slides>26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Courier New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CRSO DEIS Alternatives Natural Origin Spring/Summer Chinook  CSS and COMPASS-Based Effects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Nez Perce Tribe</dc:creator>
  <cp:lastModifiedBy>Jay Hesse</cp:lastModifiedBy>
  <cp:revision>282</cp:revision>
  <cp:lastPrinted>2019-04-17T20:14:17Z</cp:lastPrinted>
  <dcterms:created xsi:type="dcterms:W3CDTF">2018-10-03T19:49:11Z</dcterms:created>
  <dcterms:modified xsi:type="dcterms:W3CDTF">2020-05-28T18:40:24Z</dcterms:modified>
</cp:coreProperties>
</file>