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 id="2147483720" r:id="rId5"/>
  </p:sldMasterIdLst>
  <p:notesMasterIdLst>
    <p:notesMasterId r:id="rId55"/>
  </p:notesMasterIdLst>
  <p:sldIdLst>
    <p:sldId id="493" r:id="rId6"/>
    <p:sldId id="373" r:id="rId7"/>
    <p:sldId id="258" r:id="rId8"/>
    <p:sldId id="485" r:id="rId9"/>
    <p:sldId id="486" r:id="rId10"/>
    <p:sldId id="271" r:id="rId11"/>
    <p:sldId id="273" r:id="rId12"/>
    <p:sldId id="479" r:id="rId13"/>
    <p:sldId id="468" r:id="rId14"/>
    <p:sldId id="467" r:id="rId15"/>
    <p:sldId id="469" r:id="rId16"/>
    <p:sldId id="470" r:id="rId17"/>
    <p:sldId id="263" r:id="rId18"/>
    <p:sldId id="407" r:id="rId19"/>
    <p:sldId id="476" r:id="rId20"/>
    <p:sldId id="450" r:id="rId21"/>
    <p:sldId id="475" r:id="rId22"/>
    <p:sldId id="472" r:id="rId23"/>
    <p:sldId id="411" r:id="rId24"/>
    <p:sldId id="413" r:id="rId25"/>
    <p:sldId id="360" r:id="rId26"/>
    <p:sldId id="267" r:id="rId27"/>
    <p:sldId id="355" r:id="rId28"/>
    <p:sldId id="415" r:id="rId29"/>
    <p:sldId id="492" r:id="rId30"/>
    <p:sldId id="259" r:id="rId31"/>
    <p:sldId id="478" r:id="rId32"/>
    <p:sldId id="358" r:id="rId33"/>
    <p:sldId id="488" r:id="rId34"/>
    <p:sldId id="487" r:id="rId35"/>
    <p:sldId id="490" r:id="rId36"/>
    <p:sldId id="489" r:id="rId37"/>
    <p:sldId id="491" r:id="rId38"/>
    <p:sldId id="481" r:id="rId39"/>
    <p:sldId id="480" r:id="rId40"/>
    <p:sldId id="375" r:id="rId41"/>
    <p:sldId id="483" r:id="rId42"/>
    <p:sldId id="494" r:id="rId43"/>
    <p:sldId id="495" r:id="rId44"/>
    <p:sldId id="496" r:id="rId45"/>
    <p:sldId id="500" r:id="rId46"/>
    <p:sldId id="499" r:id="rId47"/>
    <p:sldId id="497" r:id="rId48"/>
    <p:sldId id="498" r:id="rId49"/>
    <p:sldId id="501" r:id="rId50"/>
    <p:sldId id="502" r:id="rId51"/>
    <p:sldId id="265" r:id="rId52"/>
    <p:sldId id="313" r:id="rId53"/>
    <p:sldId id="397"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p:cViewPr varScale="1">
        <p:scale>
          <a:sx n="54" d="100"/>
          <a:sy n="54" d="100"/>
        </p:scale>
        <p:origin x="13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50" d="100"/>
          <a:sy n="150" d="100"/>
        </p:scale>
        <p:origin x="-6936" y="-4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akohler:Desktop:SRBNE_2014:Benthic%20macro_2014:Abundance_Total_Riffle_Area_Expansion.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Users\labuser\Documents\Refined%202019%20Estimat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40655825630492"/>
          <c:y val="2.97824206633262E-2"/>
          <c:w val="0.81298702127388101"/>
          <c:h val="0.83147080511599103"/>
        </c:manualLayout>
      </c:layout>
      <c:barChart>
        <c:barDir val="bar"/>
        <c:grouping val="stacked"/>
        <c:varyColors val="0"/>
        <c:ser>
          <c:idx val="1"/>
          <c:order val="0"/>
          <c:tx>
            <c:strRef>
              <c:f>Sheet1!$C$1</c:f>
              <c:strCache>
                <c:ptCount val="1"/>
                <c:pt idx="0">
                  <c:v>Control</c:v>
                </c:pt>
              </c:strCache>
            </c:strRef>
          </c:tx>
          <c:spPr>
            <a:solidFill>
              <a:schemeClr val="bg1">
                <a:lumMod val="65000"/>
              </a:schemeClr>
            </a:solidFill>
          </c:spPr>
          <c:invertIfNegative val="0"/>
          <c:cat>
            <c:strRef>
              <c:f>Sheet1!$A$2:$A$5</c:f>
              <c:strCache>
                <c:ptCount val="4"/>
                <c:pt idx="0">
                  <c:v>Analog</c:v>
                </c:pt>
                <c:pt idx="1">
                  <c:v>Carcass</c:v>
                </c:pt>
                <c:pt idx="2">
                  <c:v>Salmon</c:v>
                </c:pt>
                <c:pt idx="3">
                  <c:v>Control</c:v>
                </c:pt>
              </c:strCache>
            </c:strRef>
          </c:cat>
          <c:val>
            <c:numRef>
              <c:f>Sheet1!$C$2:$C$5</c:f>
              <c:numCache>
                <c:formatCode>General</c:formatCode>
                <c:ptCount val="4"/>
                <c:pt idx="0">
                  <c:v>3593424</c:v>
                </c:pt>
                <c:pt idx="1">
                  <c:v>3593424</c:v>
                </c:pt>
                <c:pt idx="2">
                  <c:v>3593424</c:v>
                </c:pt>
                <c:pt idx="3">
                  <c:v>3593424</c:v>
                </c:pt>
              </c:numCache>
            </c:numRef>
          </c:val>
          <c:extLst>
            <c:ext xmlns:c16="http://schemas.microsoft.com/office/drawing/2014/chart" uri="{C3380CC4-5D6E-409C-BE32-E72D297353CC}">
              <c16:uniqueId val="{00000000-40EB-4DCF-8720-09B10865508E}"/>
            </c:ext>
          </c:extLst>
        </c:ser>
        <c:ser>
          <c:idx val="2"/>
          <c:order val="1"/>
          <c:tx>
            <c:strRef>
              <c:f>Sheet1!$D$1</c:f>
              <c:strCache>
                <c:ptCount val="1"/>
                <c:pt idx="0">
                  <c:v>Subsidy</c:v>
                </c:pt>
              </c:strCache>
            </c:strRef>
          </c:tx>
          <c:invertIfNegative val="0"/>
          <c:cat>
            <c:strRef>
              <c:f>Sheet1!$A$2:$A$5</c:f>
              <c:strCache>
                <c:ptCount val="4"/>
                <c:pt idx="0">
                  <c:v>Analog</c:v>
                </c:pt>
                <c:pt idx="1">
                  <c:v>Carcass</c:v>
                </c:pt>
                <c:pt idx="2">
                  <c:v>Salmon</c:v>
                </c:pt>
                <c:pt idx="3">
                  <c:v>Control</c:v>
                </c:pt>
              </c:strCache>
            </c:strRef>
          </c:cat>
          <c:val>
            <c:numRef>
              <c:f>Sheet1!$D$2:$D$5</c:f>
              <c:numCache>
                <c:formatCode>General</c:formatCode>
                <c:ptCount val="4"/>
                <c:pt idx="0">
                  <c:v>7356111</c:v>
                </c:pt>
                <c:pt idx="1">
                  <c:v>4369837</c:v>
                </c:pt>
                <c:pt idx="2">
                  <c:v>8802285</c:v>
                </c:pt>
                <c:pt idx="3">
                  <c:v>0</c:v>
                </c:pt>
              </c:numCache>
            </c:numRef>
          </c:val>
          <c:extLst>
            <c:ext xmlns:c16="http://schemas.microsoft.com/office/drawing/2014/chart" uri="{C3380CC4-5D6E-409C-BE32-E72D297353CC}">
              <c16:uniqueId val="{00000001-40EB-4DCF-8720-09B10865508E}"/>
            </c:ext>
          </c:extLst>
        </c:ser>
        <c:dLbls>
          <c:showLegendKey val="0"/>
          <c:showVal val="0"/>
          <c:showCatName val="0"/>
          <c:showSerName val="0"/>
          <c:showPercent val="0"/>
          <c:showBubbleSize val="0"/>
        </c:dLbls>
        <c:gapWidth val="150"/>
        <c:overlap val="100"/>
        <c:axId val="2082768616"/>
        <c:axId val="2082771672"/>
      </c:barChart>
      <c:catAx>
        <c:axId val="2082768616"/>
        <c:scaling>
          <c:orientation val="minMax"/>
        </c:scaling>
        <c:delete val="0"/>
        <c:axPos val="l"/>
        <c:numFmt formatCode="General" sourceLinked="0"/>
        <c:majorTickMark val="out"/>
        <c:minorTickMark val="none"/>
        <c:tickLblPos val="nextTo"/>
        <c:txPr>
          <a:bodyPr/>
          <a:lstStyle/>
          <a:p>
            <a:pPr>
              <a:defRPr sz="2400">
                <a:latin typeface="Times New Roman"/>
              </a:defRPr>
            </a:pPr>
            <a:endParaRPr lang="en-US"/>
          </a:p>
        </c:txPr>
        <c:crossAx val="2082771672"/>
        <c:crosses val="autoZero"/>
        <c:auto val="1"/>
        <c:lblAlgn val="ctr"/>
        <c:lblOffset val="100"/>
        <c:noMultiLvlLbl val="0"/>
      </c:catAx>
      <c:valAx>
        <c:axId val="2082771672"/>
        <c:scaling>
          <c:orientation val="minMax"/>
        </c:scaling>
        <c:delete val="0"/>
        <c:axPos val="b"/>
        <c:majorGridlines/>
        <c:numFmt formatCode="General" sourceLinked="1"/>
        <c:majorTickMark val="out"/>
        <c:minorTickMark val="none"/>
        <c:tickLblPos val="nextTo"/>
        <c:txPr>
          <a:bodyPr/>
          <a:lstStyle/>
          <a:p>
            <a:pPr>
              <a:defRPr sz="2400">
                <a:latin typeface="Times New Roman"/>
              </a:defRPr>
            </a:pPr>
            <a:endParaRPr lang="en-US"/>
          </a:p>
        </c:txPr>
        <c:crossAx val="2082768616"/>
        <c:crosses val="autoZero"/>
        <c:crossBetween val="between"/>
        <c:dispUnits>
          <c:builtInUnit val="millions"/>
          <c:dispUnitsLbl>
            <c:layout>
              <c:manualLayout>
                <c:xMode val="edge"/>
                <c:yMode val="edge"/>
                <c:x val="0.32285027958461698"/>
                <c:y val="0.93977272727272698"/>
              </c:manualLayout>
            </c:layout>
            <c:tx>
              <c:rich>
                <a:bodyPr/>
                <a:lstStyle/>
                <a:p>
                  <a:pPr algn="l">
                    <a:defRPr sz="2400">
                      <a:latin typeface="Times New Roman"/>
                    </a:defRPr>
                  </a:pPr>
                  <a:r>
                    <a:rPr lang="en-US" dirty="0"/>
                    <a:t>Millions of Aquatic Insects</a:t>
                  </a:r>
                </a:p>
              </c:rich>
            </c:tx>
          </c:dispUnitsLbl>
        </c:dispUnits>
      </c:valAx>
    </c:plotArea>
    <c:legend>
      <c:legendPos val="r"/>
      <c:layout>
        <c:manualLayout>
          <c:xMode val="edge"/>
          <c:yMode val="edge"/>
          <c:x val="0.71261063562706795"/>
          <c:y val="3.7745764733953698E-2"/>
          <c:w val="0.16042866805344599"/>
          <c:h val="0.181365009786148"/>
        </c:manualLayout>
      </c:layout>
      <c:overlay val="0"/>
      <c:txPr>
        <a:bodyPr/>
        <a:lstStyle/>
        <a:p>
          <a:pPr>
            <a:defRPr sz="2400">
              <a:latin typeface="Times New Roman"/>
            </a:defRPr>
          </a:pPr>
          <a:endParaRPr lang="en-US"/>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0630598878957"/>
          <c:y val="0.12352640211041201"/>
          <c:w val="0.85784540551135402"/>
          <c:h val="0.70276552292889105"/>
        </c:manualLayout>
      </c:layout>
      <c:lineChart>
        <c:grouping val="standard"/>
        <c:varyColors val="0"/>
        <c:ser>
          <c:idx val="0"/>
          <c:order val="0"/>
          <c:spPr>
            <a:ln w="50800" cap="rnd">
              <a:solidFill>
                <a:schemeClr val="tx1"/>
              </a:solidFill>
              <a:round/>
            </a:ln>
            <a:effectLst/>
          </c:spPr>
          <c:marker>
            <c:symbol val="none"/>
          </c:marker>
          <c:cat>
            <c:numRef>
              <c:f>Redfish!$D$56:$D$89</c:f>
              <c:numCache>
                <c:formatCode>0</c:formatCode>
                <c:ptCount val="34"/>
                <c:pt idx="0">
                  <c:v>1807.67967</c:v>
                </c:pt>
                <c:pt idx="1">
                  <c:v>1816.9923899999999</c:v>
                </c:pt>
                <c:pt idx="2">
                  <c:v>1823.16355</c:v>
                </c:pt>
                <c:pt idx="3">
                  <c:v>1829.4513899999999</c:v>
                </c:pt>
                <c:pt idx="4">
                  <c:v>1835.3556500000011</c:v>
                </c:pt>
                <c:pt idx="5">
                  <c:v>1841.50503</c:v>
                </c:pt>
                <c:pt idx="6">
                  <c:v>1847.99722</c:v>
                </c:pt>
                <c:pt idx="7">
                  <c:v>1853.392439999996</c:v>
                </c:pt>
                <c:pt idx="8">
                  <c:v>1858.8830800000001</c:v>
                </c:pt>
                <c:pt idx="9">
                  <c:v>1864.2410500000001</c:v>
                </c:pt>
                <c:pt idx="10">
                  <c:v>1869.674049999998</c:v>
                </c:pt>
                <c:pt idx="11">
                  <c:v>1875.28927</c:v>
                </c:pt>
                <c:pt idx="12">
                  <c:v>1880.7275400000001</c:v>
                </c:pt>
                <c:pt idx="13">
                  <c:v>1886.13787</c:v>
                </c:pt>
                <c:pt idx="14">
                  <c:v>1891.5334499999981</c:v>
                </c:pt>
                <c:pt idx="15">
                  <c:v>1897.8580099999999</c:v>
                </c:pt>
                <c:pt idx="16">
                  <c:v>1901.6894</c:v>
                </c:pt>
                <c:pt idx="17">
                  <c:v>1907.04123</c:v>
                </c:pt>
                <c:pt idx="18">
                  <c:v>1911.9224899999999</c:v>
                </c:pt>
                <c:pt idx="19">
                  <c:v>1916.8557699999999</c:v>
                </c:pt>
                <c:pt idx="20">
                  <c:v>1921.84809</c:v>
                </c:pt>
                <c:pt idx="21">
                  <c:v>1926.53432</c:v>
                </c:pt>
                <c:pt idx="22">
                  <c:v>1931.3198199999999</c:v>
                </c:pt>
                <c:pt idx="23">
                  <c:v>1935.9167900000009</c:v>
                </c:pt>
                <c:pt idx="24">
                  <c:v>1941.00838</c:v>
                </c:pt>
                <c:pt idx="25">
                  <c:v>1945.9072200000001</c:v>
                </c:pt>
                <c:pt idx="26">
                  <c:v>1950.4653499999999</c:v>
                </c:pt>
                <c:pt idx="27">
                  <c:v>1955.0076700000011</c:v>
                </c:pt>
                <c:pt idx="28">
                  <c:v>1959.27307</c:v>
                </c:pt>
                <c:pt idx="29">
                  <c:v>1962.99522</c:v>
                </c:pt>
                <c:pt idx="30">
                  <c:v>1969.7256400000001</c:v>
                </c:pt>
                <c:pt idx="31">
                  <c:v>1976.8274699999999</c:v>
                </c:pt>
                <c:pt idx="32">
                  <c:v>1983.96199</c:v>
                </c:pt>
                <c:pt idx="33">
                  <c:v>1989.53325</c:v>
                </c:pt>
              </c:numCache>
            </c:numRef>
          </c:cat>
          <c:val>
            <c:numRef>
              <c:f>Redfish!$F$56:$F$89</c:f>
              <c:numCache>
                <c:formatCode>General</c:formatCode>
                <c:ptCount val="34"/>
                <c:pt idx="0">
                  <c:v>14540.44200000001</c:v>
                </c:pt>
                <c:pt idx="1">
                  <c:v>16189.26</c:v>
                </c:pt>
                <c:pt idx="2">
                  <c:v>18342.213</c:v>
                </c:pt>
                <c:pt idx="3">
                  <c:v>17037.393</c:v>
                </c:pt>
                <c:pt idx="4">
                  <c:v>16948.428000000029</c:v>
                </c:pt>
                <c:pt idx="5">
                  <c:v>18069.387000000021</c:v>
                </c:pt>
                <c:pt idx="6">
                  <c:v>18484.557000000001</c:v>
                </c:pt>
                <c:pt idx="7">
                  <c:v>18164.283000000021</c:v>
                </c:pt>
                <c:pt idx="8">
                  <c:v>18887.865000000009</c:v>
                </c:pt>
                <c:pt idx="9">
                  <c:v>17019.599999999951</c:v>
                </c:pt>
                <c:pt idx="10">
                  <c:v>16183.32899999998</c:v>
                </c:pt>
                <c:pt idx="11">
                  <c:v>17594.906999999999</c:v>
                </c:pt>
                <c:pt idx="12">
                  <c:v>16930.634999999991</c:v>
                </c:pt>
                <c:pt idx="13">
                  <c:v>14955.61200000001</c:v>
                </c:pt>
                <c:pt idx="14">
                  <c:v>16420.569</c:v>
                </c:pt>
                <c:pt idx="15">
                  <c:v>15596.16</c:v>
                </c:pt>
                <c:pt idx="16">
                  <c:v>15086.093999999979</c:v>
                </c:pt>
                <c:pt idx="17">
                  <c:v>14404.029</c:v>
                </c:pt>
                <c:pt idx="18">
                  <c:v>14362.512000000001</c:v>
                </c:pt>
                <c:pt idx="19">
                  <c:v>11391.08099999998</c:v>
                </c:pt>
                <c:pt idx="20">
                  <c:v>12156.18</c:v>
                </c:pt>
                <c:pt idx="21">
                  <c:v>11082.669</c:v>
                </c:pt>
                <c:pt idx="22">
                  <c:v>8639.0970000000016</c:v>
                </c:pt>
                <c:pt idx="23">
                  <c:v>4475.5350000000026</c:v>
                </c:pt>
                <c:pt idx="24">
                  <c:v>5418.5640000000021</c:v>
                </c:pt>
                <c:pt idx="25">
                  <c:v>6302.2830000000004</c:v>
                </c:pt>
                <c:pt idx="26">
                  <c:v>6266.6970000000001</c:v>
                </c:pt>
                <c:pt idx="27">
                  <c:v>5471.9430000000002</c:v>
                </c:pt>
                <c:pt idx="28">
                  <c:v>4131.5369999999984</c:v>
                </c:pt>
                <c:pt idx="29">
                  <c:v>3099.543000000001</c:v>
                </c:pt>
                <c:pt idx="30">
                  <c:v>98.4569999999987</c:v>
                </c:pt>
                <c:pt idx="31">
                  <c:v>448.3859999999986</c:v>
                </c:pt>
                <c:pt idx="32">
                  <c:v>0</c:v>
                </c:pt>
                <c:pt idx="33">
                  <c:v>0</c:v>
                </c:pt>
              </c:numCache>
            </c:numRef>
          </c:val>
          <c:smooth val="0"/>
          <c:extLst>
            <c:ext xmlns:c16="http://schemas.microsoft.com/office/drawing/2014/chart" uri="{C3380CC4-5D6E-409C-BE32-E72D297353CC}">
              <c16:uniqueId val="{00000000-2978-CB40-9F64-D8A50EAECFEB}"/>
            </c:ext>
          </c:extLst>
        </c:ser>
        <c:dLbls>
          <c:showLegendKey val="0"/>
          <c:showVal val="0"/>
          <c:showCatName val="0"/>
          <c:showSerName val="0"/>
          <c:showPercent val="0"/>
          <c:showBubbleSize val="0"/>
        </c:dLbls>
        <c:smooth val="0"/>
        <c:axId val="2081677352"/>
        <c:axId val="2081683784"/>
      </c:lineChart>
      <c:catAx>
        <c:axId val="208167735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bg1"/>
                    </a:solidFill>
                    <a:latin typeface="Times New Roman"/>
                    <a:ea typeface="+mn-ea"/>
                    <a:cs typeface="+mn-cs"/>
                  </a:defRPr>
                </a:pPr>
                <a:r>
                  <a:rPr lang="en-US" sz="1600" dirty="0">
                    <a:solidFill>
                      <a:schemeClr val="bg1"/>
                    </a:solidFill>
                    <a:latin typeface="Times New Roman"/>
                  </a:rPr>
                  <a:t>Year</a:t>
                </a:r>
              </a:p>
            </c:rich>
          </c:tx>
          <c:overlay val="0"/>
          <c:spPr>
            <a:noFill/>
            <a:ln>
              <a:noFill/>
            </a:ln>
            <a:effectLst/>
          </c:spPr>
        </c:title>
        <c:numFmt formatCode="0"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Times New Roman"/>
                <a:ea typeface="+mn-ea"/>
                <a:cs typeface="+mn-cs"/>
              </a:defRPr>
            </a:pPr>
            <a:endParaRPr lang="en-US"/>
          </a:p>
        </c:txPr>
        <c:crossAx val="2081683784"/>
        <c:crosses val="autoZero"/>
        <c:auto val="1"/>
        <c:lblAlgn val="ctr"/>
        <c:lblOffset val="100"/>
        <c:noMultiLvlLbl val="0"/>
      </c:catAx>
      <c:valAx>
        <c:axId val="2081683784"/>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bg1"/>
                    </a:solidFill>
                    <a:latin typeface="Times New Roman"/>
                    <a:ea typeface="+mn-ea"/>
                    <a:cs typeface="+mn-cs"/>
                  </a:defRPr>
                </a:pPr>
                <a:r>
                  <a:rPr lang="en-US" sz="1600" dirty="0">
                    <a:solidFill>
                      <a:schemeClr val="bg1"/>
                    </a:solidFill>
                    <a:latin typeface="Times New Roman"/>
                  </a:rPr>
                  <a:t>Escapement</a:t>
                </a:r>
              </a:p>
            </c:rich>
          </c:tx>
          <c:overlay val="0"/>
          <c:spPr>
            <a:noFill/>
            <a:ln>
              <a:noFill/>
            </a:ln>
            <a:effectLst/>
          </c:sp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bg1"/>
                </a:solidFill>
                <a:latin typeface="Times New Roman"/>
                <a:ea typeface="+mn-ea"/>
                <a:cs typeface="+mn-cs"/>
              </a:defRPr>
            </a:pPr>
            <a:endParaRPr lang="en-US"/>
          </a:p>
        </c:txPr>
        <c:crossAx val="2081677352"/>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alpha val="10000"/>
      </a:schemeClr>
    </a:solidFill>
    <a:ln w="9525" cap="flat" cmpd="sng" algn="ctr">
      <a:noFill/>
      <a:round/>
    </a:ln>
    <a:effectLst/>
  </c:spPr>
  <c:txPr>
    <a:bodyPr/>
    <a:lstStyle/>
    <a:p>
      <a:pPr>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0.3913</cdr:x>
      <cdr:y>0.72138</cdr:y>
    </cdr:from>
    <cdr:to>
      <cdr:x>0.49565</cdr:x>
      <cdr:y>0.80092</cdr:y>
    </cdr:to>
    <cdr:sp macro="" textlink="">
      <cdr:nvSpPr>
        <cdr:cNvPr id="2" name="TextBox 1"/>
        <cdr:cNvSpPr txBox="1"/>
      </cdr:nvSpPr>
      <cdr:spPr>
        <a:xfrm xmlns:a="http://schemas.openxmlformats.org/drawingml/2006/main">
          <a:off x="3429000" y="4837289"/>
          <a:ext cx="914419" cy="53336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dirty="0">
              <a:solidFill>
                <a:srgbClr val="7F7F7F"/>
              </a:solidFill>
              <a:latin typeface="Times New Roman"/>
              <a:cs typeface="Times New Roman"/>
            </a:rPr>
            <a:t>3 fold increase </a:t>
          </a:r>
        </a:p>
      </cdr:txBody>
    </cdr:sp>
  </cdr:relSizeAnchor>
</c:userShapes>
</file>

<file path=ppt/drawings/drawing2.xml><?xml version="1.0" encoding="utf-8"?>
<c:userShapes xmlns:c="http://schemas.openxmlformats.org/drawingml/2006/chart">
  <cdr:relSizeAnchor xmlns:cdr="http://schemas.openxmlformats.org/drawingml/2006/chartDrawing">
    <cdr:from>
      <cdr:x>0.59777</cdr:x>
      <cdr:y>0.32202</cdr:y>
    </cdr:from>
    <cdr:to>
      <cdr:x>0.71039</cdr:x>
      <cdr:y>0.82605</cdr:y>
    </cdr:to>
    <cdr:sp macro="" textlink="">
      <cdr:nvSpPr>
        <cdr:cNvPr id="11" name="Rectangle 10"/>
        <cdr:cNvSpPr/>
      </cdr:nvSpPr>
      <cdr:spPr>
        <a:xfrm xmlns:a="http://schemas.openxmlformats.org/drawingml/2006/main">
          <a:off x="5257800" y="1752600"/>
          <a:ext cx="990600" cy="2743200"/>
        </a:xfrm>
        <a:prstGeom xmlns:a="http://schemas.openxmlformats.org/drawingml/2006/main" prst="rect">
          <a:avLst/>
        </a:prstGeom>
        <a:gradFill xmlns:a="http://schemas.openxmlformats.org/drawingml/2006/main">
          <a:gsLst>
            <a:gs pos="95000">
              <a:schemeClr val="accent1">
                <a:shade val="51000"/>
                <a:satMod val="130000"/>
                <a:alpha val="1000"/>
              </a:schemeClr>
            </a:gs>
            <a:gs pos="17000">
              <a:schemeClr val="accent1">
                <a:shade val="93000"/>
                <a:satMod val="130000"/>
              </a:schemeClr>
            </a:gs>
            <a:gs pos="36000">
              <a:schemeClr val="accent1">
                <a:shade val="94000"/>
                <a:satMod val="135000"/>
              </a:schemeClr>
            </a:gs>
          </a:gsLst>
        </a:gradFill>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0.59777</cdr:x>
      <cdr:y>0.31444</cdr:y>
    </cdr:from>
    <cdr:to>
      <cdr:x>0.59777</cdr:x>
      <cdr:y>0.82748</cdr:y>
    </cdr:to>
    <cdr:cxnSp macro="">
      <cdr:nvCxnSpPr>
        <cdr:cNvPr id="2" name="Straight Connector 1">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52578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0.87499</cdr:x>
      <cdr:y>0.31444</cdr:y>
    </cdr:from>
    <cdr:to>
      <cdr:x>0.87499</cdr:x>
      <cdr:y>0.82748</cdr:y>
    </cdr:to>
    <cdr:cxnSp macro="">
      <cdr:nvCxnSpPr>
        <cdr:cNvPr id="3" name="Straight Connector 2">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76962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0.89232</cdr:x>
      <cdr:y>0.31444</cdr:y>
    </cdr:from>
    <cdr:to>
      <cdr:x>0.89232</cdr:x>
      <cdr:y>0.82748</cdr:y>
    </cdr:to>
    <cdr:cxnSp macro="">
      <cdr:nvCxnSpPr>
        <cdr:cNvPr id="4" name="Straight Connector 3">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78486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0.90098</cdr:x>
      <cdr:y>0.31444</cdr:y>
    </cdr:from>
    <cdr:to>
      <cdr:x>0.90098</cdr:x>
      <cdr:y>0.82748</cdr:y>
    </cdr:to>
    <cdr:cxnSp macro="">
      <cdr:nvCxnSpPr>
        <cdr:cNvPr id="5" name="Straight Connector 4">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79248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0.91831</cdr:x>
      <cdr:y>0.31444</cdr:y>
    </cdr:from>
    <cdr:to>
      <cdr:x>0.91831</cdr:x>
      <cdr:y>0.82748</cdr:y>
    </cdr:to>
    <cdr:cxnSp macro="">
      <cdr:nvCxnSpPr>
        <cdr:cNvPr id="6" name="Straight Connector 5">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80772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0.72772</cdr:x>
      <cdr:y>0.31444</cdr:y>
    </cdr:from>
    <cdr:to>
      <cdr:x>0.72772</cdr:x>
      <cdr:y>0.82748</cdr:y>
    </cdr:to>
    <cdr:cxnSp macro="">
      <cdr:nvCxnSpPr>
        <cdr:cNvPr id="7" name="Straight Connector 6">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64008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0.82301</cdr:x>
      <cdr:y>0.31444</cdr:y>
    </cdr:from>
    <cdr:to>
      <cdr:x>0.82301</cdr:x>
      <cdr:y>0.82748</cdr:y>
    </cdr:to>
    <cdr:cxnSp macro="">
      <cdr:nvCxnSpPr>
        <cdr:cNvPr id="8" name="Straight Connector 7">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72390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0.84034</cdr:x>
      <cdr:y>0.31444</cdr:y>
    </cdr:from>
    <cdr:to>
      <cdr:x>0.84034</cdr:x>
      <cdr:y>0.82748</cdr:y>
    </cdr:to>
    <cdr:cxnSp macro="">
      <cdr:nvCxnSpPr>
        <cdr:cNvPr id="9" name="Straight Connector 8">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73914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0.90965</cdr:x>
      <cdr:y>0.31444</cdr:y>
    </cdr:from>
    <cdr:to>
      <cdr:x>0.90965</cdr:x>
      <cdr:y>0.82748</cdr:y>
    </cdr:to>
    <cdr:cxnSp macro="">
      <cdr:nvCxnSpPr>
        <cdr:cNvPr id="10" name="Straight Connector 9">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8001000" y="1447800"/>
          <a:ext cx="0" cy="2362207"/>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0.71039</cdr:x>
      <cdr:y>0.26602</cdr:y>
    </cdr:from>
    <cdr:to>
      <cdr:x>0.92697</cdr:x>
      <cdr:y>0.26602</cdr:y>
    </cdr:to>
    <cdr:cxnSp macro="">
      <cdr:nvCxnSpPr>
        <cdr:cNvPr id="13" name="Straight Arrow Connector 12">
          <a:extLst xmlns:a="http://schemas.openxmlformats.org/drawingml/2006/main">
            <a:ext uri="{FF2B5EF4-FFF2-40B4-BE49-F238E27FC236}">
              <a16:creationId xmlns:a16="http://schemas.microsoft.com/office/drawing/2014/main" id="{D33A6014-8A6E-45C4-90C4-984878EEAD31}"/>
            </a:ext>
          </a:extLst>
        </cdr:cNvPr>
        <cdr:cNvCxnSpPr/>
      </cdr:nvCxnSpPr>
      <cdr:spPr>
        <a:xfrm xmlns:a="http://schemas.openxmlformats.org/drawingml/2006/main">
          <a:off x="6248400" y="1447800"/>
          <a:ext cx="1905000" cy="0"/>
        </a:xfrm>
        <a:prstGeom xmlns:a="http://schemas.openxmlformats.org/drawingml/2006/main" prst="straightConnector1">
          <a:avLst/>
        </a:prstGeom>
        <a:ln xmlns:a="http://schemas.openxmlformats.org/drawingml/2006/main" w="50800">
          <a:solidFill>
            <a:schemeClr val="bg1"/>
          </a:solidFill>
          <a:headEnd type="arrow"/>
          <a:tailEnd type="arrow"/>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0.71039</cdr:x>
      <cdr:y>0.31418</cdr:y>
    </cdr:from>
    <cdr:to>
      <cdr:x>0.71039</cdr:x>
      <cdr:y>0.82661</cdr:y>
    </cdr:to>
    <cdr:cxnSp macro="">
      <cdr:nvCxnSpPr>
        <cdr:cNvPr id="15" name="Straight Connector 14">
          <a:extLst xmlns:a="http://schemas.openxmlformats.org/drawingml/2006/main">
            <a:ext uri="{FF2B5EF4-FFF2-40B4-BE49-F238E27FC236}">
              <a16:creationId xmlns:a16="http://schemas.microsoft.com/office/drawing/2014/main" id="{7CAC2302-379C-8849-BA5C-EBF5F48486CE}"/>
            </a:ext>
          </a:extLst>
        </cdr:cNvPr>
        <cdr:cNvCxnSpPr>
          <a:cxnSpLocks xmlns:a="http://schemas.openxmlformats.org/drawingml/2006/main"/>
        </cdr:cNvCxnSpPr>
      </cdr:nvCxnSpPr>
      <cdr:spPr>
        <a:xfrm xmlns:a="http://schemas.openxmlformats.org/drawingml/2006/main">
          <a:off x="6248400" y="1709928"/>
          <a:ext cx="0" cy="2788920"/>
        </a:xfrm>
        <a:prstGeom xmlns:a="http://schemas.openxmlformats.org/drawingml/2006/main" prst="line">
          <a:avLst/>
        </a:prstGeom>
        <a:ln xmlns:a="http://schemas.openxmlformats.org/drawingml/2006/main" w="508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0.36386</cdr:x>
      <cdr:y>0.51803</cdr:y>
    </cdr:from>
    <cdr:to>
      <cdr:x>0.67394</cdr:x>
      <cdr:y>0.59155</cdr:y>
    </cdr:to>
    <cdr:sp macro="" textlink="">
      <cdr:nvSpPr>
        <cdr:cNvPr id="18" name="TextBox 17"/>
        <cdr:cNvSpPr txBox="1"/>
      </cdr:nvSpPr>
      <cdr:spPr>
        <a:xfrm xmlns:a="http://schemas.openxmlformats.org/drawingml/2006/main">
          <a:off x="3200400" y="2819400"/>
          <a:ext cx="2727429"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2000" dirty="0">
              <a:solidFill>
                <a:schemeClr val="bg1"/>
              </a:solidFill>
              <a:latin typeface="Times New Roman"/>
            </a:rPr>
            <a:t>Period of intense harvest</a:t>
          </a:r>
        </a:p>
      </cdr:txBody>
    </cdr:sp>
  </cdr:relSizeAnchor>
  <cdr:relSizeAnchor xmlns:cdr="http://schemas.openxmlformats.org/drawingml/2006/chartDrawing">
    <cdr:from>
      <cdr:x>0.59452</cdr:x>
      <cdr:y>0.68604</cdr:y>
    </cdr:from>
    <cdr:to>
      <cdr:x>0.7132</cdr:x>
      <cdr:y>0.8048</cdr:y>
    </cdr:to>
    <cdr:sp macro="" textlink="">
      <cdr:nvSpPr>
        <cdr:cNvPr id="19" name="TextBox 18"/>
        <cdr:cNvSpPr txBox="1"/>
      </cdr:nvSpPr>
      <cdr:spPr>
        <a:xfrm xmlns:a="http://schemas.openxmlformats.org/drawingml/2006/main">
          <a:off x="5229264" y="3733800"/>
          <a:ext cx="1043876" cy="646331"/>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800" dirty="0">
              <a:solidFill>
                <a:schemeClr val="bg1"/>
              </a:solidFill>
              <a:latin typeface="Times New Roman"/>
            </a:rPr>
            <a:t>Sunbeam </a:t>
          </a:r>
        </a:p>
        <a:p xmlns:a="http://schemas.openxmlformats.org/drawingml/2006/main">
          <a:pPr algn="ctr"/>
          <a:r>
            <a:rPr lang="en-US" sz="1800" dirty="0">
              <a:solidFill>
                <a:schemeClr val="bg1"/>
              </a:solidFill>
              <a:latin typeface="Times New Roman"/>
            </a:rPr>
            <a:t>Dam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FC3161-027A-4593-BAE2-D185A754883D}" type="datetimeFigureOut">
              <a:rPr lang="en-US" smtClean="0"/>
              <a:pPr/>
              <a:t>7/16/2020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5D8FE3-8C0C-48C6-9EA6-38724659B7A2}" type="slidenum">
              <a:rPr lang="en-US" smtClean="0"/>
              <a:pPr/>
              <a:t>‹#›</a:t>
            </a:fld>
            <a:endParaRPr lang="en-US"/>
          </a:p>
        </p:txBody>
      </p:sp>
    </p:spTree>
    <p:extLst>
      <p:ext uri="{BB962C8B-B14F-4D97-AF65-F5344CB8AC3E}">
        <p14:creationId xmlns:p14="http://schemas.microsoft.com/office/powerpoint/2010/main" val="812998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486400" cy="4699000"/>
          </a:xfrm>
        </p:spPr>
        <p:txBody>
          <a:bodyPr>
            <a:noAutofit/>
          </a:bodyPr>
          <a:lstStyle/>
          <a:p>
            <a:r>
              <a:rPr lang="en-US" sz="1600" kern="1200" dirty="0">
                <a:solidFill>
                  <a:schemeClr val="tx1"/>
                </a:solidFill>
                <a:latin typeface="Times New Roman"/>
                <a:cs typeface="Times New Roman"/>
              </a:rPr>
              <a:t>Abundant populations of </a:t>
            </a:r>
            <a:r>
              <a:rPr lang="en-US" sz="1600" dirty="0">
                <a:latin typeface="Times New Roman"/>
                <a:cs typeface="Times New Roman"/>
              </a:rPr>
              <a:t>Pacific salmon, steelhead trout, and Pacific lamprey</a:t>
            </a:r>
            <a:r>
              <a:rPr lang="en-US" sz="1600" kern="1200" dirty="0">
                <a:solidFill>
                  <a:schemeClr val="tx1"/>
                </a:solidFill>
                <a:latin typeface="Times New Roman"/>
                <a:cs typeface="Times New Roman"/>
              </a:rPr>
              <a:t> historically contributed large amounts of marine-derived </a:t>
            </a:r>
            <a:r>
              <a:rPr lang="en-US" sz="1600" dirty="0">
                <a:latin typeface="Times New Roman"/>
                <a:cs typeface="Times New Roman"/>
              </a:rPr>
              <a:t>C</a:t>
            </a:r>
            <a:r>
              <a:rPr lang="en-US" sz="1600" kern="1200" dirty="0">
                <a:solidFill>
                  <a:schemeClr val="tx1"/>
                </a:solidFill>
                <a:latin typeface="Times New Roman"/>
                <a:cs typeface="Times New Roman"/>
              </a:rPr>
              <a:t>arbon, Nitrogen, and </a:t>
            </a:r>
            <a:r>
              <a:rPr lang="en-US" sz="1600" dirty="0">
                <a:latin typeface="Times New Roman"/>
                <a:cs typeface="Times New Roman"/>
              </a:rPr>
              <a:t>P</a:t>
            </a:r>
            <a:r>
              <a:rPr lang="en-US" sz="1600" kern="1200" dirty="0">
                <a:solidFill>
                  <a:schemeClr val="tx1"/>
                </a:solidFill>
                <a:latin typeface="Times New Roman"/>
                <a:cs typeface="Times New Roman"/>
              </a:rPr>
              <a:t>hosphorus to aquatic and terrestrial ecosystems </a:t>
            </a:r>
            <a:r>
              <a:rPr lang="en-US" sz="1600" dirty="0">
                <a:latin typeface="Times New Roman"/>
                <a:cs typeface="Times New Roman"/>
              </a:rPr>
              <a:t>throughout</a:t>
            </a:r>
            <a:r>
              <a:rPr lang="en-US" sz="1600" kern="1200" dirty="0">
                <a:solidFill>
                  <a:schemeClr val="tx1"/>
                </a:solidFill>
                <a:latin typeface="Times New Roman"/>
                <a:cs typeface="Times New Roman"/>
              </a:rPr>
              <a:t> the Pacific Northwest.  </a:t>
            </a:r>
          </a:p>
          <a:p>
            <a:endParaRPr lang="en-US" sz="1600" dirty="0">
              <a:latin typeface="Times New Roman"/>
              <a:cs typeface="Times New Roman"/>
            </a:endParaRPr>
          </a:p>
          <a:p>
            <a:r>
              <a:rPr lang="en-US" sz="1600" dirty="0">
                <a:latin typeface="Times New Roman"/>
                <a:cs typeface="Times New Roman"/>
              </a:rPr>
              <a:t>And in the Columbia River Basin, the world’s largest returns of </a:t>
            </a:r>
            <a:r>
              <a:rPr lang="en-US" sz="1600" dirty="0" err="1">
                <a:latin typeface="Times New Roman"/>
                <a:cs typeface="Times New Roman"/>
              </a:rPr>
              <a:t>anadromous</a:t>
            </a:r>
            <a:r>
              <a:rPr lang="en-US" sz="1600" dirty="0">
                <a:latin typeface="Times New Roman"/>
                <a:cs typeface="Times New Roman"/>
              </a:rPr>
              <a:t> fishes numbered in the 10 of millions on an annual basis and represented a massive influx of biomass from the Pacific Ocean to inland watersheds. </a:t>
            </a:r>
          </a:p>
          <a:p>
            <a:endParaRPr lang="en-US" sz="1600" dirty="0">
              <a:latin typeface="Times New Roman"/>
              <a:cs typeface="Times New Roman"/>
            </a:endParaRPr>
          </a:p>
          <a:p>
            <a:r>
              <a:rPr lang="en-US" sz="1600" dirty="0">
                <a:latin typeface="Times New Roman"/>
                <a:cs typeface="Times New Roman"/>
              </a:rPr>
              <a:t>This ecological process has been characterized as a pulsed resource subsidy that fuels both freshwater and terrestrial ecosystem productivity.</a:t>
            </a:r>
          </a:p>
          <a:p>
            <a:endParaRPr lang="en-US" sz="1600" dirty="0">
              <a:latin typeface="Times New Roman"/>
              <a:cs typeface="Times New Roman"/>
            </a:endParaRPr>
          </a:p>
          <a:p>
            <a:r>
              <a:rPr lang="en-US" sz="1600" dirty="0">
                <a:latin typeface="Times New Roman"/>
                <a:cs typeface="Times New Roman"/>
              </a:rPr>
              <a:t>Sadly, this ecosystem service has been severed or no longer functions to scale across much of the landscape following declines that coincide with intense harvest, hatchery production, habitat degradation, and the development of the Federal Columbia and Snake River </a:t>
            </a:r>
            <a:r>
              <a:rPr lang="en-US" sz="1600" dirty="0" err="1">
                <a:latin typeface="Times New Roman"/>
                <a:cs typeface="Times New Roman"/>
              </a:rPr>
              <a:t>Hydrosystem</a:t>
            </a:r>
            <a:r>
              <a:rPr lang="en-US" sz="1600" dirty="0">
                <a:latin typeface="Times New Roman"/>
                <a:cs typeface="Times New Roman"/>
              </a:rPr>
              <a:t>.</a:t>
            </a:r>
          </a:p>
        </p:txBody>
      </p:sp>
      <p:sp>
        <p:nvSpPr>
          <p:cNvPr id="4" name="Slide Number Placeholder 3"/>
          <p:cNvSpPr>
            <a:spLocks noGrp="1"/>
          </p:cNvSpPr>
          <p:nvPr>
            <p:ph type="sldNum" sz="quarter" idx="10"/>
          </p:nvPr>
        </p:nvSpPr>
        <p:spPr/>
        <p:txBody>
          <a:bodyPr/>
          <a:lstStyle/>
          <a:p>
            <a:fld id="{9900B221-2833-4F8C-B85A-F6FF24D47233}"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In addition to functional metabolism measures that give insight into basal food resources, we wanted to characterize fish food availability for stream dwelling </a:t>
            </a:r>
            <a:r>
              <a:rPr lang="en-US" sz="2000" dirty="0" err="1">
                <a:latin typeface="Times New Roman"/>
                <a:cs typeface="Times New Roman"/>
              </a:rPr>
              <a:t>salmonids</a:t>
            </a:r>
            <a:r>
              <a:rPr lang="en-US" sz="2000" dirty="0">
                <a:latin typeface="Times New Roman"/>
                <a:cs typeface="Times New Roman"/>
              </a:rPr>
              <a:t>.  To do this we sampled drifting invertebrates that represent a direct food resource available to sight-feeding predators such as </a:t>
            </a:r>
            <a:r>
              <a:rPr lang="en-US" sz="2000" dirty="0" err="1">
                <a:latin typeface="Times New Roman"/>
                <a:cs typeface="Times New Roman"/>
              </a:rPr>
              <a:t>salmonid</a:t>
            </a:r>
            <a:r>
              <a:rPr lang="en-US" sz="2000" dirty="0">
                <a:latin typeface="Times New Roman"/>
                <a:cs typeface="Times New Roman"/>
              </a:rPr>
              <a:t> fishes.</a:t>
            </a:r>
          </a:p>
        </p:txBody>
      </p:sp>
      <p:sp>
        <p:nvSpPr>
          <p:cNvPr id="4" name="Slide Number Placeholder 3"/>
          <p:cNvSpPr>
            <a:spLocks noGrp="1"/>
          </p:cNvSpPr>
          <p:nvPr>
            <p:ph type="sldNum" sz="quarter" idx="10"/>
          </p:nvPr>
        </p:nvSpPr>
        <p:spPr/>
        <p:txBody>
          <a:bodyPr/>
          <a:lstStyle/>
          <a:p>
            <a:fld id="{ED7F9F11-5547-41AB-9448-89F29DD70DB1}" type="slidenum">
              <a:rPr lang="en-US" smtClean="0">
                <a:solidFill>
                  <a:prstClr val="black"/>
                </a:solidFill>
              </a:rPr>
              <a:pPr/>
              <a:t>13</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We also measured benthic </a:t>
            </a:r>
            <a:r>
              <a:rPr lang="en-US" sz="2000" dirty="0" err="1">
                <a:latin typeface="Times New Roman"/>
                <a:cs typeface="Times New Roman"/>
              </a:rPr>
              <a:t>macroinvertebrate</a:t>
            </a:r>
            <a:r>
              <a:rPr lang="en-US" sz="2000" dirty="0">
                <a:latin typeface="Times New Roman"/>
                <a:cs typeface="Times New Roman"/>
              </a:rPr>
              <a:t> abundance, biomass, and community assemblage metrics before and after treatment additions.</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14</a:t>
            </a:fld>
            <a:endParaRPr lang="en-US"/>
          </a:p>
        </p:txBody>
      </p:sp>
      <p:sp>
        <p:nvSpPr>
          <p:cNvPr id="5" name="TextBox 4"/>
          <p:cNvSpPr txBox="1"/>
          <p:nvPr/>
        </p:nvSpPr>
        <p:spPr>
          <a:xfrm>
            <a:off x="3632211" y="3745468"/>
            <a:ext cx="2099733" cy="400110"/>
          </a:xfrm>
          <a:prstGeom prst="rect">
            <a:avLst/>
          </a:prstGeom>
          <a:noFill/>
        </p:spPr>
        <p:txBody>
          <a:bodyPr wrap="square" rtlCol="0">
            <a:spAutoFit/>
          </a:bodyPr>
          <a:lstStyle/>
          <a:p>
            <a:r>
              <a:rPr lang="en-US" sz="2000" b="1" dirty="0">
                <a:solidFill>
                  <a:schemeClr val="bg1"/>
                </a:solidFill>
                <a:latin typeface="Times New Roman"/>
                <a:cs typeface="Times New Roman"/>
              </a:rPr>
              <a:t>July and October</a:t>
            </a:r>
          </a:p>
        </p:txBody>
      </p:sp>
    </p:spTree>
    <p:extLst>
      <p:ext uri="{BB962C8B-B14F-4D97-AF65-F5344CB8AC3E}">
        <p14:creationId xmlns:p14="http://schemas.microsoft.com/office/powerpoint/2010/main" val="3467337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latin typeface="Times New Roman"/>
                <a:cs typeface="Times New Roman"/>
              </a:rPr>
              <a:t>Here’s a graphic that summarizes large effect size responses representing the change in benthic invertebrate communities from July to October in our Control, Live Salmon, Carcass, and Analog streams.  We note that while abundance and biomass increased seasonally in all our study streams, the streams receiving marine-derived subsidies show more and larger effect size responses.  </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15</a:t>
            </a:fld>
            <a:endParaRPr lang="en-US"/>
          </a:p>
        </p:txBody>
      </p:sp>
    </p:spTree>
    <p:extLst>
      <p:ext uri="{BB962C8B-B14F-4D97-AF65-F5344CB8AC3E}">
        <p14:creationId xmlns:p14="http://schemas.microsoft.com/office/powerpoint/2010/main" val="2866865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5D8FE3-8C0C-48C6-9EA6-38724659B7A2}" type="slidenum">
              <a:rPr lang="en-US" smtClean="0"/>
              <a:pPr/>
              <a:t>16</a:t>
            </a:fld>
            <a:endParaRPr lang="en-US"/>
          </a:p>
        </p:txBody>
      </p:sp>
    </p:spTree>
    <p:extLst>
      <p:ext uri="{BB962C8B-B14F-4D97-AF65-F5344CB8AC3E}">
        <p14:creationId xmlns:p14="http://schemas.microsoft.com/office/powerpoint/2010/main" val="3075716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Similarly, benthic </a:t>
            </a:r>
            <a:r>
              <a:rPr lang="en-US" sz="2000" dirty="0" err="1">
                <a:latin typeface="Times New Roman"/>
                <a:cs typeface="Times New Roman"/>
              </a:rPr>
              <a:t>macroinvertebrate</a:t>
            </a:r>
            <a:r>
              <a:rPr lang="en-US" sz="2000" dirty="0">
                <a:latin typeface="Times New Roman"/>
                <a:cs typeface="Times New Roman"/>
              </a:rPr>
              <a:t> biomass for small to mid-size class invertebrates was higher in treatment streams relative to our control.</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17</a:t>
            </a:fld>
            <a:endParaRPr lang="en-US"/>
          </a:p>
        </p:txBody>
      </p:sp>
    </p:spTree>
    <p:extLst>
      <p:ext uri="{BB962C8B-B14F-4D97-AF65-F5344CB8AC3E}">
        <p14:creationId xmlns:p14="http://schemas.microsoft.com/office/powerpoint/2010/main" val="4087125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a:latin typeface="Times New Roman"/>
                <a:cs typeface="Times New Roman"/>
              </a:rPr>
              <a:t>But to give you an idea for the scale of these effects, we estimated the reach level response in total abundance across stream types.  The grey portions of the bars represent the measured change in abundance from July to October derived from our Control stream while the green portions are speculated to be a response to our treatments.  The greatest effect was seen in our Live salmon stream.  Please note that treatment responses seem to suggest that even small resource subsidies have a large invertebrate response when expanded to the scale of our 500 meter study reaches.  In this case we estimate effect sizes of 4 to 8 million invertebrates.  And these estimates should be considered conservative, as they are expansions that were only applied to riffle habitat areas.</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18</a:t>
            </a:fld>
            <a:endParaRPr lang="en-US"/>
          </a:p>
        </p:txBody>
      </p:sp>
    </p:spTree>
    <p:extLst>
      <p:ext uri="{BB962C8B-B14F-4D97-AF65-F5344CB8AC3E}">
        <p14:creationId xmlns:p14="http://schemas.microsoft.com/office/powerpoint/2010/main" val="3284135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latin typeface="Times New Roman"/>
                <a:cs typeface="Times New Roman"/>
              </a:rPr>
              <a:t>Shown here are growth rate comparisons for Bull Char from our Control, Live Salmon, and Analog streams.  Interestingly, the Live Salmon stream exhibited the highest growth rates among stream types.  </a:t>
            </a:r>
          </a:p>
          <a:p>
            <a:endParaRPr lang="en-US" sz="1800" dirty="0">
              <a:latin typeface="Times New Roman"/>
              <a:cs typeface="Times New Roman"/>
            </a:endParaRPr>
          </a:p>
          <a:p>
            <a:r>
              <a:rPr lang="en-US" sz="1800" dirty="0">
                <a:latin typeface="Times New Roman"/>
                <a:cs typeface="Times New Roman"/>
              </a:rPr>
              <a:t>We hypothesize that this finding is due to the presence of lipid rich Chinook salmon eggs available to Bull Char in our Live Salmon stream. </a:t>
            </a:r>
          </a:p>
          <a:p>
            <a:endParaRPr lang="en-US" sz="1800" dirty="0">
              <a:latin typeface="Times New Roman"/>
              <a:cs typeface="Times New Roman"/>
            </a:endParaRPr>
          </a:p>
          <a:p>
            <a:r>
              <a:rPr lang="en-US" sz="1800" dirty="0">
                <a:latin typeface="Times New Roman"/>
                <a:cs typeface="Times New Roman"/>
              </a:rPr>
              <a:t>In fact, the direct consumption of salmon eggs may be one of the most profitable forage resources for stream dwelling consumers at a time when putting on weight is critical to overwinter survival.</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19</a:t>
            </a:fld>
            <a:endParaRPr lang="en-US"/>
          </a:p>
        </p:txBody>
      </p:sp>
    </p:spTree>
    <p:extLst>
      <p:ext uri="{BB962C8B-B14F-4D97-AF65-F5344CB8AC3E}">
        <p14:creationId xmlns:p14="http://schemas.microsoft.com/office/powerpoint/2010/main" val="1169000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And we documented a similar response when using change in mass per unit time as a measure of growth.</a:t>
            </a:r>
          </a:p>
        </p:txBody>
      </p:sp>
      <p:sp>
        <p:nvSpPr>
          <p:cNvPr id="4" name="Slide Number Placeholder 3"/>
          <p:cNvSpPr>
            <a:spLocks noGrp="1"/>
          </p:cNvSpPr>
          <p:nvPr>
            <p:ph type="sldNum" sz="quarter" idx="10"/>
          </p:nvPr>
        </p:nvSpPr>
        <p:spPr/>
        <p:txBody>
          <a:bodyPr/>
          <a:lstStyle/>
          <a:p>
            <a:fld id="{7C5D8FE3-8C0C-48C6-9EA6-38724659B7A2}" type="slidenum">
              <a:rPr lang="en-US" smtClean="0"/>
              <a:pPr/>
              <a:t>20</a:t>
            </a:fld>
            <a:endParaRPr lang="en-US"/>
          </a:p>
        </p:txBody>
      </p:sp>
    </p:spTree>
    <p:extLst>
      <p:ext uri="{BB962C8B-B14F-4D97-AF65-F5344CB8AC3E}">
        <p14:creationId xmlns:p14="http://schemas.microsoft.com/office/powerpoint/2010/main" val="2373868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51867"/>
            <a:ext cx="5486400" cy="4114800"/>
          </a:xfrm>
        </p:spPr>
        <p:txBody>
          <a:bodyPr>
            <a:noAutofit/>
          </a:bodyPr>
          <a:lstStyle/>
          <a:p>
            <a:r>
              <a:rPr lang="en-US" sz="1600" dirty="0">
                <a:latin typeface="Times New Roman"/>
                <a:cs typeface="Times New Roman"/>
              </a:rPr>
              <a:t>We also measured Carbon and Nitrogen stable isotope ratios before and after additions of marine-derived subsidies.  </a:t>
            </a:r>
          </a:p>
          <a:p>
            <a:endParaRPr lang="en-US" sz="1600" dirty="0">
              <a:latin typeface="Times New Roman"/>
              <a:cs typeface="Times New Roman"/>
            </a:endParaRPr>
          </a:p>
          <a:p>
            <a:r>
              <a:rPr lang="en-US" sz="1600" dirty="0">
                <a:latin typeface="Times New Roman"/>
                <a:cs typeface="Times New Roman"/>
              </a:rPr>
              <a:t>Isotope ratios can be used to track nutrients of marine-origin into specific consumer groups, in this case Bull Char and Rainbow Trout.</a:t>
            </a:r>
          </a:p>
          <a:p>
            <a:endParaRPr lang="en-US" sz="1600" dirty="0">
              <a:latin typeface="Times New Roman"/>
              <a:cs typeface="Times New Roman"/>
            </a:endParaRPr>
          </a:p>
          <a:p>
            <a:r>
              <a:rPr lang="en-US" sz="1600" dirty="0">
                <a:latin typeface="Times New Roman"/>
                <a:cs typeface="Times New Roman"/>
              </a:rPr>
              <a:t>In this graph, the size of the bubbles represents an effect size of Carbon and Nitrogen isotopes in </a:t>
            </a:r>
            <a:r>
              <a:rPr lang="en-US" sz="1600" dirty="0" err="1">
                <a:latin typeface="Times New Roman"/>
                <a:cs typeface="Times New Roman"/>
              </a:rPr>
              <a:t>salmonid</a:t>
            </a:r>
            <a:r>
              <a:rPr lang="en-US" sz="1600" dirty="0">
                <a:latin typeface="Times New Roman"/>
                <a:cs typeface="Times New Roman"/>
              </a:rPr>
              <a:t> fishes following resource subsidy additions and compared to a Control stream.</a:t>
            </a:r>
          </a:p>
          <a:p>
            <a:endParaRPr lang="en-US" sz="1600" dirty="0">
              <a:latin typeface="Times New Roman"/>
              <a:cs typeface="Times New Roman"/>
            </a:endParaRPr>
          </a:p>
          <a:p>
            <a:r>
              <a:rPr lang="en-US" sz="1600" dirty="0">
                <a:latin typeface="Times New Roman"/>
                <a:cs typeface="Times New Roman"/>
              </a:rPr>
              <a:t>As you can see, we only measured large effects in our treatment streams, with the largest response coming from the Live Salmon stream.  Again, we think this may be due to the availability of salmon eggs as well as carcass materials and enriched </a:t>
            </a:r>
            <a:r>
              <a:rPr lang="en-US" sz="1600" dirty="0" err="1">
                <a:latin typeface="Times New Roman"/>
                <a:cs typeface="Times New Roman"/>
              </a:rPr>
              <a:t>macroinvertebrates</a:t>
            </a:r>
            <a:r>
              <a:rPr lang="en-US" sz="1600" dirty="0">
                <a:latin typeface="Times New Roman"/>
                <a:cs typeface="Times New Roman"/>
              </a:rPr>
              <a:t>.</a:t>
            </a:r>
          </a:p>
          <a:p>
            <a:endParaRPr lang="en-US" sz="1600" dirty="0">
              <a:latin typeface="Times New Roman"/>
              <a:cs typeface="Times New Roman"/>
            </a:endParaRPr>
          </a:p>
          <a:p>
            <a:endParaRPr lang="en-US" sz="1600" dirty="0">
              <a:latin typeface="Times New Roman"/>
              <a:cs typeface="Times New Roman"/>
            </a:endParaRPr>
          </a:p>
        </p:txBody>
      </p:sp>
      <p:sp>
        <p:nvSpPr>
          <p:cNvPr id="4" name="Slide Number Placeholder 3"/>
          <p:cNvSpPr>
            <a:spLocks noGrp="1"/>
          </p:cNvSpPr>
          <p:nvPr>
            <p:ph type="sldNum" sz="quarter" idx="10"/>
          </p:nvPr>
        </p:nvSpPr>
        <p:spPr/>
        <p:txBody>
          <a:bodyPr/>
          <a:lstStyle/>
          <a:p>
            <a:fld id="{7C5D8FE3-8C0C-48C6-9EA6-38724659B7A2}" type="slidenum">
              <a:rPr lang="en-US" smtClean="0"/>
              <a:pPr/>
              <a:t>21</a:t>
            </a:fld>
            <a:endParaRPr lang="en-US"/>
          </a:p>
        </p:txBody>
      </p:sp>
    </p:spTree>
    <p:extLst>
      <p:ext uri="{BB962C8B-B14F-4D97-AF65-F5344CB8AC3E}">
        <p14:creationId xmlns:p14="http://schemas.microsoft.com/office/powerpoint/2010/main" val="184192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latin typeface="Times New Roman"/>
                <a:cs typeface="Times New Roman"/>
              </a:rPr>
              <a:t>And shown here are more results from Alaska streams that show the presence of spawning salmon having a profound influence on the physical stream environment.</a:t>
            </a:r>
          </a:p>
          <a:p>
            <a:endParaRPr lang="en-US" sz="1800" dirty="0">
              <a:latin typeface="Times New Roman"/>
              <a:cs typeface="Times New Roman"/>
            </a:endParaRPr>
          </a:p>
          <a:p>
            <a:r>
              <a:rPr lang="en-US" sz="1800" dirty="0">
                <a:latin typeface="Times New Roman"/>
                <a:cs typeface="Times New Roman"/>
              </a:rPr>
              <a:t>Salmon are known as Ecosystem Engineers because they modify physical habitat features as well as having a functional role.</a:t>
            </a:r>
          </a:p>
          <a:p>
            <a:endParaRPr lang="en-US" sz="1800" dirty="0">
              <a:latin typeface="Times New Roman"/>
              <a:cs typeface="Times New Roman"/>
            </a:endParaRPr>
          </a:p>
          <a:p>
            <a:r>
              <a:rPr lang="en-US" sz="1800" dirty="0">
                <a:latin typeface="Times New Roman"/>
                <a:cs typeface="Times New Roman"/>
              </a:rPr>
              <a:t>The top row of filters, pictured above the graph, show a </a:t>
            </a:r>
            <a:r>
              <a:rPr lang="en-US" sz="1800" dirty="0" err="1">
                <a:latin typeface="Times New Roman"/>
                <a:cs typeface="Times New Roman"/>
              </a:rPr>
              <a:t>bioturbation</a:t>
            </a:r>
            <a:r>
              <a:rPr lang="en-US" sz="1800" dirty="0">
                <a:latin typeface="Times New Roman"/>
                <a:cs typeface="Times New Roman"/>
              </a:rPr>
              <a:t> response where spawning activities have entrained sediment, organic matter, and invertebrates in the drift during spawning activities.</a:t>
            </a:r>
          </a:p>
        </p:txBody>
      </p:sp>
      <p:sp>
        <p:nvSpPr>
          <p:cNvPr id="4" name="Slide Number Placeholder 3"/>
          <p:cNvSpPr>
            <a:spLocks noGrp="1"/>
          </p:cNvSpPr>
          <p:nvPr>
            <p:ph type="sldNum" sz="quarter" idx="10"/>
          </p:nvPr>
        </p:nvSpPr>
        <p:spPr/>
        <p:txBody>
          <a:bodyPr/>
          <a:lstStyle/>
          <a:p>
            <a:fld id="{ED7F9F11-5547-41AB-9448-89F29DD70DB1}" type="slidenum">
              <a:rPr lang="en-US" smtClean="0">
                <a:solidFill>
                  <a:prstClr val="black"/>
                </a:solidFill>
              </a:rPr>
              <a:pPr/>
              <a:t>22</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73225" y="76200"/>
            <a:ext cx="3511550" cy="2633663"/>
          </a:xfrm>
        </p:spPr>
      </p:sp>
      <p:sp>
        <p:nvSpPr>
          <p:cNvPr id="3" name="Notes Placeholder 2"/>
          <p:cNvSpPr>
            <a:spLocks noGrp="1"/>
          </p:cNvSpPr>
          <p:nvPr>
            <p:ph type="body" idx="1"/>
          </p:nvPr>
        </p:nvSpPr>
        <p:spPr>
          <a:xfrm>
            <a:off x="685800" y="3336763"/>
            <a:ext cx="5486400" cy="4350969"/>
          </a:xfrm>
        </p:spPr>
        <p:txBody>
          <a:bodyPr>
            <a:noAutofit/>
          </a:bodyPr>
          <a:lstStyle/>
          <a:p>
            <a:r>
              <a:rPr lang="en-US" sz="1800" dirty="0">
                <a:latin typeface="Times New Roman"/>
                <a:cs typeface="Times New Roman"/>
              </a:rPr>
              <a:t>So I’d like to talk briefly about freshwater productivity and fish-rearing food webs, specifically the aquatic environments where salmon and steelhead spawn and rear.  These habitats are supported by what ecologists call resource subsidies.  And these subsidies represent significant energy sources for aquatic systems from:</a:t>
            </a:r>
          </a:p>
          <a:p>
            <a:endParaRPr lang="en-US" sz="1800" dirty="0">
              <a:latin typeface="Times New Roman"/>
              <a:cs typeface="Times New Roman"/>
            </a:endParaRPr>
          </a:p>
          <a:p>
            <a:r>
              <a:rPr lang="en-US" sz="1800" dirty="0">
                <a:latin typeface="Times New Roman"/>
                <a:cs typeface="Times New Roman"/>
              </a:rPr>
              <a:t>Headwater subsidies that contribute organic leaf litter and invertebrates, terrestrial subsidies that contribute fish food mainly from riparian habitats, local benthic and </a:t>
            </a:r>
            <a:r>
              <a:rPr lang="en-US" sz="1800" dirty="0" err="1">
                <a:latin typeface="Times New Roman"/>
                <a:cs typeface="Times New Roman"/>
              </a:rPr>
              <a:t>hyporheic</a:t>
            </a:r>
            <a:r>
              <a:rPr lang="en-US" sz="1800" dirty="0">
                <a:latin typeface="Times New Roman"/>
                <a:cs typeface="Times New Roman"/>
              </a:rPr>
              <a:t> production, and marine subsidies that contribute inorganic and organic forms of nutrients and energy that indirectly stimulate biofilm production as well as providing direct forms of energy such as salmon eggs and carcass flesh.  </a:t>
            </a:r>
          </a:p>
          <a:p>
            <a:endParaRPr lang="en-US" sz="1800" dirty="0">
              <a:latin typeface="Times New Roman"/>
              <a:cs typeface="Times New Roman"/>
            </a:endParaRPr>
          </a:p>
        </p:txBody>
      </p:sp>
      <p:sp>
        <p:nvSpPr>
          <p:cNvPr id="4" name="Slide Number Placeholder 3"/>
          <p:cNvSpPr>
            <a:spLocks noGrp="1"/>
          </p:cNvSpPr>
          <p:nvPr>
            <p:ph type="sldNum" sz="quarter" idx="10"/>
          </p:nvPr>
        </p:nvSpPr>
        <p:spPr/>
        <p:txBody>
          <a:bodyPr/>
          <a:lstStyle/>
          <a:p>
            <a:fld id="{ED7F9F11-5547-41AB-9448-89F29DD70DB1}"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s-IS" sz="2000" dirty="0">
                <a:latin typeface="Times New Roman"/>
                <a:cs typeface="Times New Roman"/>
              </a:rPr>
              <a:t>Shown here is a measured bioturbation response that very significantly distinguishes our live Chinook salmon effects from those of our </a:t>
            </a:r>
            <a:r>
              <a:rPr lang="en-US" sz="2000" dirty="0">
                <a:latin typeface="Times New Roman"/>
                <a:cs typeface="Times New Roman"/>
              </a:rPr>
              <a:t>inanimate Carcass and Analog subsidies</a:t>
            </a:r>
          </a:p>
          <a:p>
            <a:endParaRPr lang="en-US" sz="2000" dirty="0">
              <a:latin typeface="Times New Roman"/>
              <a:cs typeface="Times New Roman"/>
            </a:endParaRPr>
          </a:p>
          <a:p>
            <a:r>
              <a:rPr lang="en-US" sz="2000" dirty="0">
                <a:latin typeface="Times New Roman"/>
                <a:cs typeface="Times New Roman"/>
              </a:rPr>
              <a:t>Salmon are known as Ecosystem Engineers because they modify physical habitat features as well as playing a functional role.</a:t>
            </a:r>
          </a:p>
          <a:p>
            <a:endParaRPr lang="en-US" sz="2000" dirty="0">
              <a:latin typeface="Times New Roman"/>
              <a:cs typeface="Times New Roman"/>
            </a:endParaRPr>
          </a:p>
        </p:txBody>
      </p:sp>
      <p:sp>
        <p:nvSpPr>
          <p:cNvPr id="4" name="Slide Number Placeholder 3"/>
          <p:cNvSpPr>
            <a:spLocks noGrp="1"/>
          </p:cNvSpPr>
          <p:nvPr>
            <p:ph type="sldNum" sz="quarter" idx="10"/>
          </p:nvPr>
        </p:nvSpPr>
        <p:spPr/>
        <p:txBody>
          <a:bodyPr/>
          <a:lstStyle/>
          <a:p>
            <a:fld id="{7C5D8FE3-8C0C-48C6-9EA6-38724659B7A2}" type="slidenum">
              <a:rPr lang="en-US" smtClean="0"/>
              <a:pPr/>
              <a:t>23</a:t>
            </a:fld>
            <a:endParaRPr lang="en-US"/>
          </a:p>
        </p:txBody>
      </p:sp>
    </p:spTree>
    <p:extLst>
      <p:ext uri="{BB962C8B-B14F-4D97-AF65-F5344CB8AC3E}">
        <p14:creationId xmlns:p14="http://schemas.microsoft.com/office/powerpoint/2010/main" val="2496248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sz="2000" dirty="0">
                <a:latin typeface="Times New Roman"/>
                <a:cs typeface="Times New Roman"/>
              </a:rPr>
              <a:t>And to further drive home this concept of </a:t>
            </a:r>
            <a:r>
              <a:rPr lang="en-US" sz="2000" dirty="0" err="1">
                <a:latin typeface="Times New Roman"/>
                <a:cs typeface="Times New Roman"/>
              </a:rPr>
              <a:t>bioturbation</a:t>
            </a:r>
            <a:r>
              <a:rPr lang="en-US" sz="2000" dirty="0">
                <a:latin typeface="Times New Roman"/>
                <a:cs typeface="Times New Roman"/>
              </a:rPr>
              <a:t>, I’d like to share a picture I took a few weeks ago in the Salmon River.  Shown here are two Chinook salmon </a:t>
            </a:r>
            <a:r>
              <a:rPr lang="en-US" sz="2000" dirty="0" err="1">
                <a:latin typeface="Times New Roman"/>
                <a:cs typeface="Times New Roman"/>
              </a:rPr>
              <a:t>redds</a:t>
            </a:r>
            <a:r>
              <a:rPr lang="en-US" sz="2000" dirty="0">
                <a:latin typeface="Times New Roman"/>
                <a:cs typeface="Times New Roman"/>
              </a:rPr>
              <a:t> with long </a:t>
            </a:r>
            <a:r>
              <a:rPr lang="en-US" sz="2000" dirty="0" err="1">
                <a:latin typeface="Times New Roman"/>
                <a:cs typeface="Times New Roman"/>
              </a:rPr>
              <a:t>tailout</a:t>
            </a:r>
            <a:r>
              <a:rPr lang="en-US" sz="2000" dirty="0">
                <a:latin typeface="Times New Roman"/>
                <a:cs typeface="Times New Roman"/>
              </a:rPr>
              <a:t> plumes of fine sediment trailing at least 30 meters downstream of the nests.  So salmon are grooming and cleaning the gravel and cobble substrates of fine sediment to promote the exchange of oxygenated water and the removal of metabolic waste products for their incubating eggs that are buried in the stream substrate.  And over generations, salmon are maintaining the quantity and quality of spawning gravels, and making the habitat more profitable for future generations of fish.</a:t>
            </a:r>
          </a:p>
        </p:txBody>
      </p:sp>
      <p:sp>
        <p:nvSpPr>
          <p:cNvPr id="4" name="Slide Number Placeholder 3"/>
          <p:cNvSpPr>
            <a:spLocks noGrp="1"/>
          </p:cNvSpPr>
          <p:nvPr>
            <p:ph type="sldNum" sz="quarter" idx="10"/>
          </p:nvPr>
        </p:nvSpPr>
        <p:spPr/>
        <p:txBody>
          <a:bodyPr/>
          <a:lstStyle/>
          <a:p>
            <a:fld id="{7C5D8FE3-8C0C-48C6-9EA6-38724659B7A2}" type="slidenum">
              <a:rPr lang="en-US" smtClean="0"/>
              <a:pPr/>
              <a:t>24</a:t>
            </a:fld>
            <a:endParaRPr lang="en-US"/>
          </a:p>
        </p:txBody>
      </p:sp>
    </p:spTree>
    <p:extLst>
      <p:ext uri="{BB962C8B-B14F-4D97-AF65-F5344CB8AC3E}">
        <p14:creationId xmlns:p14="http://schemas.microsoft.com/office/powerpoint/2010/main" val="2502427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67200"/>
            <a:ext cx="5486400" cy="4876800"/>
          </a:xfrm>
        </p:spPr>
        <p:txBody>
          <a:bodyPr>
            <a:normAutofit/>
          </a:bodyPr>
          <a:lstStyle/>
          <a:p>
            <a:r>
              <a:rPr lang="en-US" sz="1800" dirty="0">
                <a:latin typeface="Times New Roman" pitchFamily="18" charset="0"/>
                <a:cs typeface="Times New Roman" pitchFamily="18" charset="0"/>
              </a:rPr>
              <a:t>We measured open-channel stream metabolism to better understand the functional response to our Dr. Seuss Study stream treatments.  </a:t>
            </a:r>
          </a:p>
          <a:p>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Stream ecosystem metabolism is a measure of how much organic carbon is produced and consumed in river ecosystems.  And stream metabolic rates have been shown to be dramatically affected by the presence of spawning salmon, both here in Alaska and in other PNW streams.</a:t>
            </a:r>
          </a:p>
          <a:p>
            <a:endParaRPr lang="en-US" sz="1400" dirty="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1EBECDE3-BDE3-48B7-8356-91CB5F8196BB}" type="slidenum">
              <a:rPr lang="en-US" smtClean="0"/>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399"/>
            <a:ext cx="5486400" cy="4799014"/>
          </a:xfrm>
        </p:spPr>
        <p:txBody>
          <a:bodyPr>
            <a:normAutofit/>
          </a:bodyPr>
          <a:lstStyle/>
          <a:p>
            <a:r>
              <a:rPr lang="en-US" sz="1600" dirty="0">
                <a:latin typeface="Times New Roman"/>
                <a:cs typeface="Times New Roman"/>
              </a:rPr>
              <a:t>We measured stream metabolic rates before, during, and after the addition of live Chinook salmon and other inanimate resource subsidy treatments.  Vertical lines show when Live Salmon were released and inanimate treatment forms were applied.  The shower lines indicate the period of active spawning.  Productivity to Respiration ratios that express the balance of metabolic processes in relative terms are shown on the y-axis.  P/R ratios less than one indicate a heterotrophic stream condition with a net loss of energy from the system.  This functional condition is very common in oligotrophic headwater streams and was generally expected among our study streams.  What appears unique is the pattern in P/R ratios through time in our live Chinook salmon stream compared to the other stream types.  The presence of live salmon appears to influence functional stream attributes like the balance between Gross Primary Production and Ecosystem Respiration.  In short, live Chinook salmon are directly influencing stream ecosystem metabolic rates.</a:t>
            </a:r>
          </a:p>
          <a:p>
            <a:endParaRPr lang="en-US" sz="1600" dirty="0"/>
          </a:p>
        </p:txBody>
      </p:sp>
      <p:sp>
        <p:nvSpPr>
          <p:cNvPr id="4" name="Slide Number Placeholder 3"/>
          <p:cNvSpPr>
            <a:spLocks noGrp="1"/>
          </p:cNvSpPr>
          <p:nvPr>
            <p:ph type="sldNum" sz="quarter" idx="10"/>
          </p:nvPr>
        </p:nvSpPr>
        <p:spPr/>
        <p:txBody>
          <a:bodyPr/>
          <a:lstStyle/>
          <a:p>
            <a:fld id="{7C5D8FE3-8C0C-48C6-9EA6-38724659B7A2}" type="slidenum">
              <a:rPr lang="en-US" smtClean="0"/>
              <a:pPr/>
              <a:t>27</a:t>
            </a:fld>
            <a:endParaRPr lang="en-US"/>
          </a:p>
        </p:txBody>
      </p:sp>
    </p:spTree>
    <p:extLst>
      <p:ext uri="{BB962C8B-B14F-4D97-AF65-F5344CB8AC3E}">
        <p14:creationId xmlns:p14="http://schemas.microsoft.com/office/powerpoint/2010/main" val="4148872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And now that I’ve shown empirical data that illustrates the suspended sediment response of physical </a:t>
            </a:r>
            <a:r>
              <a:rPr lang="en-US" sz="2000" dirty="0" err="1">
                <a:latin typeface="Times New Roman"/>
                <a:cs typeface="Times New Roman"/>
              </a:rPr>
              <a:t>bioturbation</a:t>
            </a:r>
            <a:r>
              <a:rPr lang="en-US" sz="2000" dirty="0">
                <a:latin typeface="Times New Roman"/>
                <a:cs typeface="Times New Roman"/>
              </a:rPr>
              <a:t>, I’m excited to play a small clip from our ‘Live Salmon’ stream that illustrates this concept perfectly.  Please notice the juvenile bull char, </a:t>
            </a:r>
            <a:r>
              <a:rPr lang="en-US" sz="2000" dirty="0" err="1">
                <a:latin typeface="Times New Roman"/>
                <a:cs typeface="Times New Roman"/>
              </a:rPr>
              <a:t>precocial</a:t>
            </a:r>
            <a:r>
              <a:rPr lang="en-US" sz="2000" dirty="0">
                <a:latin typeface="Times New Roman"/>
                <a:cs typeface="Times New Roman"/>
              </a:rPr>
              <a:t> Chinook salmon </a:t>
            </a:r>
            <a:r>
              <a:rPr lang="en-US" sz="2000" dirty="0" err="1">
                <a:latin typeface="Times New Roman"/>
                <a:cs typeface="Times New Roman"/>
              </a:rPr>
              <a:t>parr</a:t>
            </a:r>
            <a:r>
              <a:rPr lang="en-US" sz="2000" dirty="0">
                <a:latin typeface="Times New Roman"/>
                <a:cs typeface="Times New Roman"/>
              </a:rPr>
              <a:t>, and resident cutthroat trout that are actively keying in on the female </a:t>
            </a:r>
            <a:r>
              <a:rPr lang="en-US" sz="2000" dirty="0" err="1">
                <a:latin typeface="Times New Roman"/>
                <a:cs typeface="Times New Roman"/>
              </a:rPr>
              <a:t>spawner</a:t>
            </a:r>
            <a:r>
              <a:rPr lang="en-US" sz="2000" dirty="0">
                <a:latin typeface="Times New Roman"/>
                <a:cs typeface="Times New Roman"/>
              </a:rPr>
              <a:t> to gain access to eggs and invertebrates made available during spawning activities.</a:t>
            </a:r>
          </a:p>
        </p:txBody>
      </p:sp>
      <p:sp>
        <p:nvSpPr>
          <p:cNvPr id="4" name="Slide Number Placeholder 3"/>
          <p:cNvSpPr>
            <a:spLocks noGrp="1"/>
          </p:cNvSpPr>
          <p:nvPr>
            <p:ph type="sldNum" sz="quarter" idx="10"/>
          </p:nvPr>
        </p:nvSpPr>
        <p:spPr/>
        <p:txBody>
          <a:bodyPr/>
          <a:lstStyle/>
          <a:p>
            <a:fld id="{7C5D8FE3-8C0C-48C6-9EA6-38724659B7A2}" type="slidenum">
              <a:rPr lang="en-US" smtClean="0"/>
              <a:pPr/>
              <a:t>28</a:t>
            </a:fld>
            <a:endParaRPr lang="en-US"/>
          </a:p>
        </p:txBody>
      </p:sp>
    </p:spTree>
    <p:extLst>
      <p:ext uri="{BB962C8B-B14F-4D97-AF65-F5344CB8AC3E}">
        <p14:creationId xmlns:p14="http://schemas.microsoft.com/office/powerpoint/2010/main" val="1633380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pitchFamily="18" charset="0"/>
                <a:cs typeface="Times New Roman" pitchFamily="18" charset="0"/>
              </a:rPr>
              <a:t>So let’s take a look at some data.  These box and whisker plots show the adult import across study streams and years and the corresponding juvenile export by brood year.</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The top graph is Nitrogen data and ranges from 0 to 379 kilograms for adult import and from 0 to 67 kilograms for juvenile export.</a:t>
            </a: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The bottom graph is Phosphorus data and ranges from 0 to 47 kilograms for adult import and from 0 to12 kilograms for juvenile export.</a:t>
            </a:r>
          </a:p>
          <a:p>
            <a:endParaRPr lang="en-US" sz="1600" dirty="0">
              <a:latin typeface="Times New Roman" pitchFamily="18" charset="0"/>
              <a:cs typeface="Times New Roman" pitchFamily="18" charset="0"/>
            </a:endParaRPr>
          </a:p>
          <a:p>
            <a:endParaRPr lang="en-US" sz="16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4507A09F-4EE5-4FD4-92D5-3885620011B1}" type="slidenum">
              <a:rPr lang="en-US" smtClean="0"/>
              <a:pPr/>
              <a:t>31</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799" y="4343400"/>
            <a:ext cx="5788505" cy="4564668"/>
          </a:xfrm>
        </p:spPr>
        <p:txBody>
          <a:bodyPr>
            <a:noAutofit/>
          </a:bodyPr>
          <a:lstStyle/>
          <a:p>
            <a:r>
              <a:rPr lang="en-US" sz="2000" dirty="0">
                <a:latin typeface="Times New Roman"/>
                <a:cs typeface="Times New Roman"/>
              </a:rPr>
              <a:t>As you can see, for more than a millennium, Redfish Lake marine-derived Nitrogen stable isotopes, used here as a proxy for salmon abundance, chug along until around the early 20</a:t>
            </a:r>
            <a:r>
              <a:rPr lang="en-US" sz="2000" baseline="30000" dirty="0">
                <a:latin typeface="Times New Roman"/>
                <a:cs typeface="Times New Roman"/>
              </a:rPr>
              <a:t>th</a:t>
            </a:r>
            <a:r>
              <a:rPr lang="en-US" sz="2000" dirty="0">
                <a:latin typeface="Times New Roman"/>
                <a:cs typeface="Times New Roman"/>
              </a:rPr>
              <a:t> century when the marine-derived nutrient signal in Redfish Lake starts to fall precipitously.  This decline coincides with intense harvest and the development of the Federal Columbia and Snake River </a:t>
            </a:r>
            <a:r>
              <a:rPr lang="en-US" sz="2000" dirty="0" err="1">
                <a:latin typeface="Times New Roman"/>
                <a:cs typeface="Times New Roman"/>
              </a:rPr>
              <a:t>Hydrosystem</a:t>
            </a:r>
            <a:r>
              <a:rPr lang="en-US" sz="2000" dirty="0">
                <a:latin typeface="Times New Roman"/>
                <a:cs typeface="Times New Roman"/>
              </a:rPr>
              <a:t>.</a:t>
            </a:r>
          </a:p>
        </p:txBody>
      </p:sp>
      <p:sp>
        <p:nvSpPr>
          <p:cNvPr id="4" name="Slide Number Placeholder 3"/>
          <p:cNvSpPr>
            <a:spLocks noGrp="1"/>
          </p:cNvSpPr>
          <p:nvPr>
            <p:ph type="sldNum" sz="quarter" idx="10"/>
          </p:nvPr>
        </p:nvSpPr>
        <p:spPr/>
        <p:txBody>
          <a:bodyPr/>
          <a:lstStyle/>
          <a:p>
            <a:fld id="{7C5D8FE3-8C0C-48C6-9EA6-38724659B7A2}" type="slidenum">
              <a:rPr lang="en-US" smtClean="0"/>
              <a:pPr/>
              <a:t>36</a:t>
            </a:fld>
            <a:endParaRPr lang="en-US"/>
          </a:p>
        </p:txBody>
      </p:sp>
    </p:spTree>
    <p:extLst>
      <p:ext uri="{BB962C8B-B14F-4D97-AF65-F5344CB8AC3E}">
        <p14:creationId xmlns:p14="http://schemas.microsoft.com/office/powerpoint/2010/main" val="3495957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3"/>
            <a:ext cx="5486400" cy="4494210"/>
          </a:xfrm>
        </p:spPr>
        <p:txBody>
          <a:bodyPr>
            <a:noAutofit/>
          </a:bodyPr>
          <a:lstStyle/>
          <a:p>
            <a:r>
              <a:rPr lang="en-US" sz="1800" dirty="0">
                <a:latin typeface="Times New Roman"/>
                <a:cs typeface="Times New Roman"/>
              </a:rPr>
              <a:t>So currently, the contemporary situation across salmon country in the Pacific Northwest has been characterized as landscape scale cultural </a:t>
            </a:r>
            <a:r>
              <a:rPr lang="en-US" sz="1800" dirty="0" err="1">
                <a:latin typeface="Times New Roman"/>
                <a:cs typeface="Times New Roman"/>
              </a:rPr>
              <a:t>oligotrophication</a:t>
            </a:r>
            <a:r>
              <a:rPr lang="en-US" sz="1800" dirty="0">
                <a:latin typeface="Times New Roman"/>
                <a:cs typeface="Times New Roman"/>
              </a:rPr>
              <a:t> and the clear-water paradox.</a:t>
            </a:r>
          </a:p>
          <a:p>
            <a:endParaRPr lang="en-US" sz="1800" dirty="0">
              <a:latin typeface="Times New Roman"/>
              <a:cs typeface="Times New Roman"/>
            </a:endParaRPr>
          </a:p>
          <a:p>
            <a:r>
              <a:rPr lang="en-US" sz="1800" dirty="0">
                <a:latin typeface="Times New Roman"/>
                <a:cs typeface="Times New Roman"/>
              </a:rPr>
              <a:t>Many aquatic habitats have low levels of dissolved nutrients and low biologically productivity</a:t>
            </a:r>
            <a:r>
              <a:rPr lang="en-US" sz="1800">
                <a:latin typeface="Times New Roman"/>
                <a:cs typeface="Times New Roman"/>
              </a:rPr>
              <a:t>, and although </a:t>
            </a:r>
            <a:r>
              <a:rPr lang="en-US" sz="1800" dirty="0">
                <a:latin typeface="Times New Roman"/>
                <a:cs typeface="Times New Roman"/>
              </a:rPr>
              <a:t>they appear pristine, may no longer support the same numbers of juvenile fishes relative to historical conditions.  System productivity and habitat carrying capacities have diminished, growth rates and production of benthic biofilm, invertebrates, and fish have decreased, and this is expressed in reduced survival and downward trends in population dynamics of ESA listed species that make reaching meaningful recovery goals difficult.</a:t>
            </a:r>
          </a:p>
        </p:txBody>
      </p:sp>
      <p:sp>
        <p:nvSpPr>
          <p:cNvPr id="4" name="Slide Number Placeholder 3"/>
          <p:cNvSpPr>
            <a:spLocks noGrp="1"/>
          </p:cNvSpPr>
          <p:nvPr>
            <p:ph type="sldNum" sz="quarter" idx="10"/>
          </p:nvPr>
        </p:nvSpPr>
        <p:spPr/>
        <p:txBody>
          <a:bodyPr/>
          <a:lstStyle/>
          <a:p>
            <a:fld id="{ED7F9F11-5547-41AB-9448-89F29DD70DB1}" type="slidenum">
              <a:rPr lang="en-US" smtClean="0">
                <a:solidFill>
                  <a:prstClr val="black"/>
                </a:solidFill>
              </a:rPr>
              <a:pPr/>
              <a:t>47</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latin typeface="Times New Roman"/>
                <a:cs typeface="Times New Roman"/>
              </a:rPr>
              <a:t>Despite this type of news, salmon are extremely powerful and resilient creatures, and if provided healthy habitat, from the mountains in central Idaho, through the Snake and Columbia rivers, out to the Pacific Ocean and back again, salmon may well return in sufficient numbers to restore the structure and function of inland aquatic and terrestrial ecosystems.  </a:t>
            </a:r>
          </a:p>
          <a:p>
            <a:endParaRPr lang="en-US" sz="1800" dirty="0">
              <a:latin typeface="Times New Roman"/>
              <a:cs typeface="Times New Roman"/>
            </a:endParaRPr>
          </a:p>
          <a:p>
            <a:r>
              <a:rPr lang="en-US" sz="1800" dirty="0">
                <a:latin typeface="Times New Roman"/>
                <a:cs typeface="Times New Roman"/>
              </a:rPr>
              <a:t>And in so doing, all of us will benefit ecologically, culturally, and economically.</a:t>
            </a:r>
          </a:p>
          <a:p>
            <a:endParaRPr lang="en-US" sz="1800" dirty="0">
              <a:latin typeface="Times New Roman"/>
              <a:cs typeface="Times New Roman"/>
            </a:endParaRPr>
          </a:p>
          <a:p>
            <a:r>
              <a:rPr lang="en-US" sz="1800" dirty="0">
                <a:latin typeface="Times New Roman"/>
                <a:cs typeface="Times New Roman"/>
              </a:rPr>
              <a:t>I hope we can work towards this future while honoring these amazing fish.  </a:t>
            </a:r>
          </a:p>
        </p:txBody>
      </p:sp>
      <p:sp>
        <p:nvSpPr>
          <p:cNvPr id="4" name="Slide Number Placeholder 3"/>
          <p:cNvSpPr>
            <a:spLocks noGrp="1"/>
          </p:cNvSpPr>
          <p:nvPr>
            <p:ph type="sldNum" sz="quarter" idx="10"/>
          </p:nvPr>
        </p:nvSpPr>
        <p:spPr/>
        <p:txBody>
          <a:bodyPr/>
          <a:lstStyle/>
          <a:p>
            <a:fld id="{7C5D8FE3-8C0C-48C6-9EA6-38724659B7A2}" type="slidenum">
              <a:rPr lang="en-US" smtClean="0"/>
              <a:pPr/>
              <a:t>48</a:t>
            </a:fld>
            <a:endParaRPr lang="en-US"/>
          </a:p>
        </p:txBody>
      </p:sp>
    </p:spTree>
    <p:extLst>
      <p:ext uri="{BB962C8B-B14F-4D97-AF65-F5344CB8AC3E}">
        <p14:creationId xmlns:p14="http://schemas.microsoft.com/office/powerpoint/2010/main" val="27745714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Thank you.</a:t>
            </a:r>
          </a:p>
        </p:txBody>
      </p:sp>
      <p:sp>
        <p:nvSpPr>
          <p:cNvPr id="4" name="Slide Number Placeholder 3"/>
          <p:cNvSpPr>
            <a:spLocks noGrp="1"/>
          </p:cNvSpPr>
          <p:nvPr>
            <p:ph type="sldNum" sz="quarter" idx="10"/>
          </p:nvPr>
        </p:nvSpPr>
        <p:spPr/>
        <p:txBody>
          <a:bodyPr/>
          <a:lstStyle/>
          <a:p>
            <a:fld id="{7C5D8FE3-8C0C-48C6-9EA6-38724659B7A2}" type="slidenum">
              <a:rPr lang="en-US" smtClean="0"/>
              <a:pPr/>
              <a:t>49</a:t>
            </a:fld>
            <a:endParaRPr lang="en-US"/>
          </a:p>
        </p:txBody>
      </p:sp>
    </p:spTree>
    <p:extLst>
      <p:ext uri="{BB962C8B-B14F-4D97-AF65-F5344CB8AC3E}">
        <p14:creationId xmlns:p14="http://schemas.microsoft.com/office/powerpoint/2010/main" val="116271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84133"/>
            <a:ext cx="5486400" cy="4858279"/>
          </a:xfrm>
        </p:spPr>
        <p:txBody>
          <a:bodyPr>
            <a:normAutofit/>
          </a:bodyPr>
          <a:lstStyle/>
          <a:p>
            <a:r>
              <a:rPr lang="en-US" sz="1800" dirty="0">
                <a:latin typeface="Times New Roman"/>
                <a:cs typeface="Times New Roman"/>
              </a:rPr>
              <a:t>We started by asking some basic ecological questions??</a:t>
            </a:r>
          </a:p>
          <a:p>
            <a:endParaRPr lang="en-US" sz="1800" dirty="0">
              <a:latin typeface="Times New Roman"/>
              <a:cs typeface="Times New Roman"/>
            </a:endParaRPr>
          </a:p>
          <a:p>
            <a:r>
              <a:rPr lang="en-US" sz="1800" dirty="0">
                <a:latin typeface="Times New Roman"/>
                <a:cs typeface="Times New Roman"/>
              </a:rPr>
              <a:t>Are Salmon River streams limited by available nutrients?</a:t>
            </a:r>
          </a:p>
          <a:p>
            <a:endParaRPr lang="en-US" sz="1800" dirty="0">
              <a:latin typeface="Times New Roman"/>
              <a:cs typeface="Times New Roman"/>
            </a:endParaRPr>
          </a:p>
          <a:p>
            <a:r>
              <a:rPr lang="en-US" sz="1800" dirty="0">
                <a:latin typeface="Times New Roman"/>
                <a:cs typeface="Times New Roman"/>
              </a:rPr>
              <a:t>For example, is the base of the aquatic food web, what we call benthic biofilm production, limited by available nutrients</a:t>
            </a:r>
            <a:r>
              <a:rPr lang="is-IS" sz="1800" dirty="0">
                <a:latin typeface="Times New Roman"/>
                <a:cs typeface="Times New Roman"/>
              </a:rPr>
              <a:t>…...............</a:t>
            </a:r>
            <a:r>
              <a:rPr lang="en-US" sz="1800" dirty="0">
                <a:latin typeface="Times New Roman"/>
                <a:cs typeface="Times New Roman"/>
              </a:rPr>
              <a:t>specifically Nitrogen, Phosphorus, or a combination of the two?</a:t>
            </a:r>
          </a:p>
          <a:p>
            <a:endParaRPr lang="en-US" sz="1800" dirty="0">
              <a:latin typeface="Times New Roman"/>
              <a:cs typeface="Times New Roman"/>
            </a:endParaRPr>
          </a:p>
          <a:p>
            <a:r>
              <a:rPr lang="en-US" sz="1800" dirty="0">
                <a:latin typeface="Times New Roman"/>
                <a:cs typeface="Times New Roman"/>
              </a:rPr>
              <a:t>And the answer to this question, at least in our study streams, is yes</a:t>
            </a:r>
            <a:r>
              <a:rPr lang="is-IS" sz="1800" dirty="0">
                <a:latin typeface="Times New Roman"/>
                <a:cs typeface="Times New Roman"/>
              </a:rPr>
              <a:t>….they are.</a:t>
            </a:r>
          </a:p>
          <a:p>
            <a:endParaRPr lang="is-IS" sz="1800" dirty="0">
              <a:latin typeface="Times New Roman"/>
              <a:cs typeface="Times New Roman"/>
            </a:endParaRPr>
          </a:p>
          <a:p>
            <a:r>
              <a:rPr lang="is-IS" sz="1800" dirty="0">
                <a:latin typeface="Times New Roman"/>
                <a:cs typeface="Times New Roman"/>
              </a:rPr>
              <a:t>We tested this question with in situ assays called nutrient diffusing substrata experiments, shown here in the pictures above.</a:t>
            </a:r>
            <a:endParaRPr lang="en-US" sz="1800" dirty="0">
              <a:latin typeface="Times New Roman"/>
              <a:cs typeface="Times New Roman"/>
            </a:endParaRPr>
          </a:p>
        </p:txBody>
      </p:sp>
      <p:sp>
        <p:nvSpPr>
          <p:cNvPr id="4" name="Slide Number Placeholder 3"/>
          <p:cNvSpPr>
            <a:spLocks noGrp="1"/>
          </p:cNvSpPr>
          <p:nvPr>
            <p:ph type="sldNum" sz="quarter" idx="10"/>
          </p:nvPr>
        </p:nvSpPr>
        <p:spPr/>
        <p:txBody>
          <a:bodyPr/>
          <a:lstStyle/>
          <a:p>
            <a:fld id="{7C5D8FE3-8C0C-48C6-9EA6-38724659B7A2}" type="slidenum">
              <a:rPr lang="en-US" smtClean="0"/>
              <a:pPr/>
              <a:t>6</a:t>
            </a:fld>
            <a:endParaRPr lang="en-US"/>
          </a:p>
        </p:txBody>
      </p:sp>
    </p:spTree>
    <p:extLst>
      <p:ext uri="{BB962C8B-B14F-4D97-AF65-F5344CB8AC3E}">
        <p14:creationId xmlns:p14="http://schemas.microsoft.com/office/powerpoint/2010/main" val="3269896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a:latin typeface="Times New Roman"/>
                <a:cs typeface="Times New Roman"/>
              </a:rPr>
              <a:t>And here is a graphical representation of the results from our experiments.</a:t>
            </a:r>
          </a:p>
          <a:p>
            <a:endParaRPr lang="en-US" sz="1800" dirty="0">
              <a:latin typeface="Times New Roman"/>
              <a:cs typeface="Times New Roman"/>
            </a:endParaRPr>
          </a:p>
          <a:p>
            <a:r>
              <a:rPr lang="en-US" sz="1800" dirty="0">
                <a:latin typeface="Times New Roman"/>
                <a:cs typeface="Times New Roman"/>
              </a:rPr>
              <a:t>The vertical axis is the mean Chlorophyll a content of replicate samples from nutrient treatments after being incubated in the stream for 30 days.</a:t>
            </a:r>
          </a:p>
          <a:p>
            <a:endParaRPr lang="en-US" sz="1800" dirty="0">
              <a:latin typeface="Times New Roman"/>
              <a:cs typeface="Times New Roman"/>
            </a:endParaRPr>
          </a:p>
          <a:p>
            <a:r>
              <a:rPr lang="en-US" sz="1800" dirty="0">
                <a:latin typeface="Times New Roman"/>
                <a:cs typeface="Times New Roman"/>
              </a:rPr>
              <a:t>As you can clearly see, only groups with Nitrogen responded significantly, clear evidence that biofilm production was limited by available Nitrogen.</a:t>
            </a:r>
          </a:p>
          <a:p>
            <a:endParaRPr lang="en-US" sz="1800" dirty="0">
              <a:latin typeface="Times New Roman"/>
              <a:cs typeface="Times New Roman"/>
            </a:endParaRPr>
          </a:p>
        </p:txBody>
      </p:sp>
      <p:sp>
        <p:nvSpPr>
          <p:cNvPr id="4" name="Slide Number Placeholder 3"/>
          <p:cNvSpPr>
            <a:spLocks noGrp="1"/>
          </p:cNvSpPr>
          <p:nvPr>
            <p:ph type="sldNum" sz="quarter" idx="10"/>
          </p:nvPr>
        </p:nvSpPr>
        <p:spPr/>
        <p:txBody>
          <a:bodyPr/>
          <a:lstStyle/>
          <a:p>
            <a:fld id="{ED7F9F11-5547-41AB-9448-89F29DD70DB1}"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We are also trying to better understand how the different forms of various nutrient mitigation strategies affects the expected response.</a:t>
            </a:r>
          </a:p>
          <a:p>
            <a:endParaRPr lang="en-US" sz="2000" dirty="0">
              <a:latin typeface="Times New Roman"/>
              <a:cs typeface="Times New Roman"/>
            </a:endParaRPr>
          </a:p>
          <a:p>
            <a:r>
              <a:rPr lang="en-US" sz="2000" dirty="0">
                <a:latin typeface="Times New Roman"/>
                <a:cs typeface="Times New Roman"/>
              </a:rPr>
              <a:t>So I’d like to share some results from an experiment we conducted that we’re calling the Dr. Seuss Study: Live Fish, Dead Fish, Fake Fish, No Fish.</a:t>
            </a:r>
          </a:p>
        </p:txBody>
      </p:sp>
      <p:sp>
        <p:nvSpPr>
          <p:cNvPr id="4" name="Slide Number Placeholder 3"/>
          <p:cNvSpPr>
            <a:spLocks noGrp="1"/>
          </p:cNvSpPr>
          <p:nvPr>
            <p:ph type="sldNum" sz="quarter" idx="10"/>
          </p:nvPr>
        </p:nvSpPr>
        <p:spPr/>
        <p:txBody>
          <a:bodyPr/>
          <a:lstStyle/>
          <a:p>
            <a:fld id="{7C5D8FE3-8C0C-48C6-9EA6-38724659B7A2}" type="slidenum">
              <a:rPr lang="en-US" smtClean="0"/>
              <a:pPr/>
              <a:t>8</a:t>
            </a:fld>
            <a:endParaRPr lang="en-US"/>
          </a:p>
        </p:txBody>
      </p:sp>
    </p:spTree>
    <p:extLst>
      <p:ext uri="{BB962C8B-B14F-4D97-AF65-F5344CB8AC3E}">
        <p14:creationId xmlns:p14="http://schemas.microsoft.com/office/powerpoint/2010/main" val="4202585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We released 171 adult Chinook salmon into a closed, 500m reach in our ‘Live Salmon’ stream.</a:t>
            </a:r>
          </a:p>
        </p:txBody>
      </p:sp>
      <p:sp>
        <p:nvSpPr>
          <p:cNvPr id="4" name="Slide Number Placeholder 3"/>
          <p:cNvSpPr>
            <a:spLocks noGrp="1"/>
          </p:cNvSpPr>
          <p:nvPr>
            <p:ph type="sldNum" sz="quarter" idx="10"/>
          </p:nvPr>
        </p:nvSpPr>
        <p:spPr/>
        <p:txBody>
          <a:bodyPr/>
          <a:lstStyle/>
          <a:p>
            <a:fld id="{7C5D8FE3-8C0C-48C6-9EA6-38724659B7A2}" type="slidenum">
              <a:rPr lang="en-US" smtClean="0"/>
              <a:pPr/>
              <a:t>9</a:t>
            </a:fld>
            <a:endParaRPr lang="en-US"/>
          </a:p>
        </p:txBody>
      </p:sp>
    </p:spTree>
    <p:extLst>
      <p:ext uri="{BB962C8B-B14F-4D97-AF65-F5344CB8AC3E}">
        <p14:creationId xmlns:p14="http://schemas.microsoft.com/office/powerpoint/2010/main" val="773308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We added 66 Chinook salmon carcasses to a 500m reach in our ‘Dead fish’ stream.</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10</a:t>
            </a:fld>
            <a:endParaRPr lang="en-US"/>
          </a:p>
        </p:txBody>
      </p:sp>
    </p:spTree>
    <p:extLst>
      <p:ext uri="{BB962C8B-B14F-4D97-AF65-F5344CB8AC3E}">
        <p14:creationId xmlns:p14="http://schemas.microsoft.com/office/powerpoint/2010/main" val="2428838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We added 94 kilograms of Salmon Carcass Analog to a 500m reach in our ‘Fake fish’ stream.  </a:t>
            </a:r>
          </a:p>
          <a:p>
            <a:endParaRPr lang="en-US" sz="2000" dirty="0">
              <a:latin typeface="Times New Roman"/>
              <a:cs typeface="Times New Roman"/>
            </a:endParaRPr>
          </a:p>
          <a:p>
            <a:r>
              <a:rPr lang="en-US" sz="2000" dirty="0">
                <a:latin typeface="Times New Roman"/>
                <a:cs typeface="Times New Roman"/>
              </a:rPr>
              <a:t>Salmon carcass analog is a manufactured, pasteurized product designed to mimic the nutrient contribution and breakdown rates of salmon carcasses.</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11</a:t>
            </a:fld>
            <a:endParaRPr lang="en-US"/>
          </a:p>
        </p:txBody>
      </p:sp>
    </p:spTree>
    <p:extLst>
      <p:ext uri="{BB962C8B-B14F-4D97-AF65-F5344CB8AC3E}">
        <p14:creationId xmlns:p14="http://schemas.microsoft.com/office/powerpoint/2010/main" val="2717593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latin typeface="Times New Roman"/>
                <a:cs typeface="Times New Roman"/>
              </a:rPr>
              <a:t>And we added no subsidies to our ‘No fish’ stream.</a:t>
            </a:r>
          </a:p>
          <a:p>
            <a:endParaRPr lang="en-US" sz="2000" dirty="0">
              <a:latin typeface="Times New Roman"/>
              <a:cs typeface="Times New Roman"/>
            </a:endParaRPr>
          </a:p>
          <a:p>
            <a:r>
              <a:rPr lang="en-US" sz="2000" dirty="0">
                <a:latin typeface="Times New Roman"/>
                <a:cs typeface="Times New Roman"/>
              </a:rPr>
              <a:t>Loading rates in our treatment streams were standardized to the equivalent of salmon-derived N contributed per unit area in our ‘Live fish’ stream. </a:t>
            </a:r>
          </a:p>
        </p:txBody>
      </p:sp>
      <p:sp>
        <p:nvSpPr>
          <p:cNvPr id="4" name="Slide Number Placeholder 3"/>
          <p:cNvSpPr>
            <a:spLocks noGrp="1"/>
          </p:cNvSpPr>
          <p:nvPr>
            <p:ph type="sldNum" sz="quarter" idx="10"/>
          </p:nvPr>
        </p:nvSpPr>
        <p:spPr/>
        <p:txBody>
          <a:bodyPr/>
          <a:lstStyle/>
          <a:p>
            <a:fld id="{7C5D8FE3-8C0C-48C6-9EA6-38724659B7A2}" type="slidenum">
              <a:rPr lang="en-US" smtClean="0"/>
              <a:pPr/>
              <a:t>12</a:t>
            </a:fld>
            <a:endParaRPr lang="en-US"/>
          </a:p>
        </p:txBody>
      </p:sp>
    </p:spTree>
    <p:extLst>
      <p:ext uri="{BB962C8B-B14F-4D97-AF65-F5344CB8AC3E}">
        <p14:creationId xmlns:p14="http://schemas.microsoft.com/office/powerpoint/2010/main" val="1042401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AFA2C2F-D1B2-4508-8DF9-318EEAD26E3C}" type="datetimeFigureOut">
              <a:rPr lang="en-US" smtClean="0"/>
              <a:pPr/>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FA2C2F-D1B2-4508-8DF9-318EEAD26E3C}" type="datetimeFigureOut">
              <a:rPr lang="en-US" smtClean="0"/>
              <a:pPr/>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FA2C2F-D1B2-4508-8DF9-318EEAD26E3C}" type="datetimeFigureOut">
              <a:rPr lang="en-US" smtClean="0"/>
              <a:pPr/>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FA2C2F-D1B2-4508-8DF9-318EEAD26E3C}" type="datetimeFigureOut">
              <a:rPr lang="en-US" smtClean="0"/>
              <a:pPr/>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A2C2F-D1B2-4508-8DF9-318EEAD26E3C}" type="datetimeFigureOut">
              <a:rPr lang="en-US" smtClean="0"/>
              <a:pPr/>
              <a:t>7/16/2020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FA2C2F-D1B2-4508-8DF9-318EEAD26E3C}" type="datetimeFigureOut">
              <a:rPr lang="en-US" smtClean="0"/>
              <a:pPr/>
              <a:t>7/16/2020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FA2C2F-D1B2-4508-8DF9-318EEAD26E3C}" type="datetimeFigureOut">
              <a:rPr lang="en-US" smtClean="0"/>
              <a:pPr/>
              <a:t>7/16/2020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FA2C2F-D1B2-4508-8DF9-318EEAD26E3C}" type="datetimeFigureOut">
              <a:rPr lang="en-US" smtClean="0"/>
              <a:pPr/>
              <a:t>7/16/2020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FA2C2F-D1B2-4508-8DF9-318EEAD26E3C}" type="datetimeFigureOut">
              <a:rPr lang="en-US" smtClean="0"/>
              <a:pPr/>
              <a:t>7/16/2020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FA2C2F-D1B2-4508-8DF9-318EEAD26E3C}" type="datetimeFigureOut">
              <a:rPr lang="en-US" smtClean="0"/>
              <a:pPr/>
              <a:t>7/16/2020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FA2C2F-D1B2-4508-8DF9-318EEAD26E3C}" type="datetimeFigureOut">
              <a:rPr lang="en-US" smtClean="0"/>
              <a:pPr/>
              <a:t>7/16/2020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C7959-3E65-4036-979F-78E0F8B2779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A2C2F-D1B2-4508-8DF9-318EEAD26E3C}" type="datetimeFigureOut">
              <a:rPr lang="en-US" smtClean="0"/>
              <a:pPr/>
              <a:t>7/16/2020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C7959-3E65-4036-979F-78E0F8B2779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A9E24-C6D2-449A-9B93-6CC442580506}" type="datetimeFigureOut">
              <a:rPr lang="en-US" smtClean="0">
                <a:solidFill>
                  <a:prstClr val="black">
                    <a:tint val="75000"/>
                  </a:prstClr>
                </a:solidFill>
              </a:rPr>
              <a:pPr/>
              <a:t>7/16/2020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C6F4D-1D84-438B-8D6F-4C322E0C8E6D}"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7.xml"/><Relationship Id="rId1" Type="http://schemas.openxmlformats.org/officeDocument/2006/relationships/slideLayout" Target="../slideLayouts/slideLayout51.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40.xml"/><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pecies.idaho.gov/wp-content/uploads/sites/82/2020/07/SRBNE-Video_Copy.mp4" TargetMode="External"/><Relationship Id="rId2" Type="http://schemas.openxmlformats.org/officeDocument/2006/relationships/notesSlide" Target="../notesSlides/notesSlide24.xml"/><Relationship Id="rId1"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8.xml"/><Relationship Id="rId1" Type="http://schemas.openxmlformats.org/officeDocument/2006/relationships/slideLayout" Target="../slideLayouts/slideLayout51.xml"/></Relationships>
</file>

<file path=ppt/slides/_rels/slide4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0"/>
            <a:ext cx="9144000" cy="6858000"/>
          </a:xfrm>
        </p:spPr>
      </p:pic>
      <p:sp>
        <p:nvSpPr>
          <p:cNvPr id="5" name="Content Placeholder 2">
            <a:extLst>
              <a:ext uri="{FF2B5EF4-FFF2-40B4-BE49-F238E27FC236}">
                <a16:creationId xmlns:a16="http://schemas.microsoft.com/office/drawing/2014/main" id="{8C0BBD0B-5D1B-489F-A628-023C2BDFB4F5}"/>
              </a:ext>
            </a:extLst>
          </p:cNvPr>
          <p:cNvSpPr txBox="1">
            <a:spLocks/>
          </p:cNvSpPr>
          <p:nvPr/>
        </p:nvSpPr>
        <p:spPr>
          <a:xfrm>
            <a:off x="473476" y="152400"/>
            <a:ext cx="8229600" cy="3581400"/>
          </a:xfrm>
          <a:prstGeom prst="rect">
            <a:avLst/>
          </a:prstGeom>
          <a:solidFill>
            <a:schemeClr val="tx2">
              <a:lumMod val="60000"/>
              <a:lumOff val="40000"/>
              <a:alpha val="50000"/>
            </a:schemeClr>
          </a:solidFill>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bg1"/>
                </a:solidFill>
                <a:latin typeface="Times New Roman" panose="02020603050405020304" pitchFamily="18" charset="0"/>
                <a:cs typeface="Times New Roman" panose="02020603050405020304" pitchFamily="18" charset="0"/>
              </a:rPr>
              <a:t>Why are Marine-Derived Nutrients (MDN) important?</a:t>
            </a:r>
          </a:p>
          <a:p>
            <a:r>
              <a:rPr lang="en-US" dirty="0">
                <a:solidFill>
                  <a:schemeClr val="bg1"/>
                </a:solidFill>
                <a:latin typeface="Times New Roman" panose="02020603050405020304" pitchFamily="18" charset="0"/>
                <a:cs typeface="Times New Roman" panose="02020603050405020304" pitchFamily="18" charset="0"/>
              </a:rPr>
              <a:t>Forms of MDN…….are they all the same?</a:t>
            </a:r>
          </a:p>
          <a:p>
            <a:r>
              <a:rPr lang="en-US" dirty="0">
                <a:solidFill>
                  <a:schemeClr val="bg1"/>
                </a:solidFill>
                <a:latin typeface="Times New Roman" panose="02020603050405020304" pitchFamily="18" charset="0"/>
                <a:cs typeface="Times New Roman" panose="02020603050405020304" pitchFamily="18" charset="0"/>
              </a:rPr>
              <a:t>That was then……this is now</a:t>
            </a:r>
          </a:p>
          <a:p>
            <a:r>
              <a:rPr lang="en-US" dirty="0">
                <a:solidFill>
                  <a:schemeClr val="bg1"/>
                </a:solidFill>
                <a:latin typeface="Times New Roman" panose="02020603050405020304" pitchFamily="18" charset="0"/>
                <a:cs typeface="Times New Roman" panose="02020603050405020304" pitchFamily="18" charset="0"/>
              </a:rPr>
              <a:t>Nutrient flux evaluations in Alaska and Idaho</a:t>
            </a:r>
          </a:p>
          <a:p>
            <a:r>
              <a:rPr lang="en-US" dirty="0">
                <a:solidFill>
                  <a:schemeClr val="bg1"/>
                </a:solidFill>
                <a:latin typeface="Times New Roman" panose="02020603050405020304" pitchFamily="18" charset="0"/>
                <a:cs typeface="Times New Roman" panose="02020603050405020304" pitchFamily="18" charset="0"/>
              </a:rPr>
              <a:t>MDN mitigation tools used by managers</a:t>
            </a:r>
          </a:p>
          <a:p>
            <a:r>
              <a:rPr lang="en-US" dirty="0">
                <a:solidFill>
                  <a:schemeClr val="bg1"/>
                </a:solidFill>
                <a:latin typeface="Times New Roman" panose="02020603050405020304" pitchFamily="18" charset="0"/>
                <a:cs typeface="Times New Roman" panose="02020603050405020304" pitchFamily="18" charset="0"/>
              </a:rPr>
              <a:t>Cultural </a:t>
            </a:r>
            <a:r>
              <a:rPr lang="en-US" dirty="0" err="1">
                <a:solidFill>
                  <a:schemeClr val="bg1"/>
                </a:solidFill>
                <a:latin typeface="Times New Roman" panose="02020603050405020304" pitchFamily="18" charset="0"/>
                <a:cs typeface="Times New Roman" panose="02020603050405020304" pitchFamily="18" charset="0"/>
              </a:rPr>
              <a:t>oligotrophication</a:t>
            </a:r>
            <a:r>
              <a:rPr lang="en-US" dirty="0">
                <a:solidFill>
                  <a:schemeClr val="bg1"/>
                </a:solidFill>
                <a:latin typeface="Times New Roman" panose="02020603050405020304" pitchFamily="18" charset="0"/>
                <a:cs typeface="Times New Roman" panose="02020603050405020304" pitchFamily="18" charset="0"/>
              </a:rPr>
              <a:t> and why it matters</a:t>
            </a:r>
          </a:p>
          <a:p>
            <a:endParaRPr lang="en-US" dirty="0"/>
          </a:p>
        </p:txBody>
      </p:sp>
      <p:pic>
        <p:nvPicPr>
          <p:cNvPr id="6" name="Picture 5" descr="triballogo">
            <a:extLst>
              <a:ext uri="{FF2B5EF4-FFF2-40B4-BE49-F238E27FC236}">
                <a16:creationId xmlns:a16="http://schemas.microsoft.com/office/drawing/2014/main" id="{1FD3D8C6-DD83-4E06-B445-FE3C3684EA43}"/>
              </a:ext>
            </a:extLst>
          </p:cNvPr>
          <p:cNvPicPr/>
          <p:nvPr/>
        </p:nvPicPr>
        <p:blipFill>
          <a:blip r:embed="rId3" cstate="email">
            <a:alphaModFix amt="50000"/>
            <a:extLst>
              <a:ext uri="{28A0092B-C50C-407E-A947-70E740481C1C}">
                <a14:useLocalDpi xmlns:a14="http://schemas.microsoft.com/office/drawing/2010/main"/>
              </a:ext>
            </a:extLst>
          </a:blip>
          <a:srcRect/>
          <a:stretch>
            <a:fillRect/>
          </a:stretch>
        </p:blipFill>
        <p:spPr bwMode="auto">
          <a:xfrm>
            <a:off x="76200" y="5029200"/>
            <a:ext cx="1600200" cy="1746250"/>
          </a:xfrm>
          <a:prstGeom prst="rect">
            <a:avLst/>
          </a:prstGeom>
          <a:noFill/>
          <a:ln>
            <a:noFill/>
          </a:ln>
        </p:spPr>
      </p:pic>
      <p:pic>
        <p:nvPicPr>
          <p:cNvPr id="7" name="Picture 2" descr="logo">
            <a:extLst>
              <a:ext uri="{FF2B5EF4-FFF2-40B4-BE49-F238E27FC236}">
                <a16:creationId xmlns:a16="http://schemas.microsoft.com/office/drawing/2014/main" id="{CBE8CDA9-7694-4F73-9DD9-6567E1A34618}"/>
              </a:ext>
            </a:extLst>
          </p:cNvPr>
          <p:cNvPicPr>
            <a:picLocks noChangeAspect="1" noChangeArrowheads="1"/>
          </p:cNvPicPr>
          <p:nvPr/>
        </p:nvPicPr>
        <p:blipFill>
          <a:blip r:embed="rId4" cstate="email">
            <a:alphaModFix amt="70000"/>
            <a:extLst>
              <a:ext uri="{28A0092B-C50C-407E-A947-70E740481C1C}">
                <a14:useLocalDpi xmlns:a14="http://schemas.microsoft.com/office/drawing/2010/main"/>
              </a:ext>
            </a:extLst>
          </a:blip>
          <a:srcRect/>
          <a:stretch>
            <a:fillRect/>
          </a:stretch>
        </p:blipFill>
        <p:spPr bwMode="auto">
          <a:xfrm>
            <a:off x="7467600" y="4909162"/>
            <a:ext cx="1600200" cy="1872638"/>
          </a:xfrm>
          <a:prstGeom prst="rect">
            <a:avLst/>
          </a:prstGeom>
          <a:solidFill>
            <a:schemeClr val="bg1">
              <a:alpha val="25000"/>
            </a:schemeClr>
          </a:solidFill>
          <a:ln w="9525">
            <a:noFill/>
            <a:miter lim="800000"/>
            <a:headEnd/>
            <a:tailEnd/>
          </a:ln>
        </p:spPr>
      </p:pic>
    </p:spTree>
    <p:extLst>
      <p:ext uri="{BB962C8B-B14F-4D97-AF65-F5344CB8AC3E}">
        <p14:creationId xmlns:p14="http://schemas.microsoft.com/office/powerpoint/2010/main" val="4103709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a:cs typeface="Times New Roman"/>
              </a:rPr>
              <a:t>66 Chinook salmon carcasses added to a 500m reach in Ramey Creek</a:t>
            </a:r>
          </a:p>
        </p:txBody>
      </p:sp>
      <p:pic>
        <p:nvPicPr>
          <p:cNvPr id="6" name="Content Placeholder 5" descr="Carcass_addition.jp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172580" y="1600200"/>
            <a:ext cx="8742820" cy="5029200"/>
          </a:xfrm>
        </p:spPr>
      </p:pic>
    </p:spTree>
    <p:extLst>
      <p:ext uri="{BB962C8B-B14F-4D97-AF65-F5344CB8AC3E}">
        <p14:creationId xmlns:p14="http://schemas.microsoft.com/office/powerpoint/2010/main" val="916716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a:cs typeface="Times New Roman"/>
              </a:rPr>
              <a:t>94 Kilograms of SCA added to a 500m reach in </a:t>
            </a:r>
            <a:r>
              <a:rPr lang="en-US" dirty="0" err="1">
                <a:latin typeface="Times New Roman"/>
                <a:cs typeface="Times New Roman"/>
              </a:rPr>
              <a:t>Mckay</a:t>
            </a:r>
            <a:r>
              <a:rPr lang="en-US" dirty="0">
                <a:latin typeface="Times New Roman"/>
                <a:cs typeface="Times New Roman"/>
              </a:rPr>
              <a:t> Creek</a:t>
            </a:r>
          </a:p>
        </p:txBody>
      </p:sp>
      <p:pic>
        <p:nvPicPr>
          <p:cNvPr id="4" name="Content Placeholder 3" descr="SCA_MC_2014.jp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34935" y="1600200"/>
            <a:ext cx="8680465" cy="4996864"/>
          </a:xfrm>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58000" y="1714500"/>
            <a:ext cx="1676400" cy="1257300"/>
          </a:xfrm>
          <a:prstGeom prst="rect">
            <a:avLst/>
          </a:prstGeom>
          <a:noFill/>
          <a:ln w="9525">
            <a:noFill/>
            <a:round/>
            <a:headEnd/>
            <a:tailEnd/>
          </a:ln>
          <a:effectLst>
            <a:glow rad="101600">
              <a:schemeClr val="bg1">
                <a:alpha val="75000"/>
              </a:schemeClr>
            </a:glow>
            <a:outerShdw blurRad="50800" dist="38100" dir="2700000" algn="tl" rotWithShape="0">
              <a:schemeClr val="bg1">
                <a:alpha val="43000"/>
              </a:schemeClr>
            </a:outerShdw>
          </a:effectLst>
        </p:spPr>
      </p:pic>
      <p:pic>
        <p:nvPicPr>
          <p:cNvPr id="6" name="Picture 5"/>
          <p:cNvPicPr>
            <a:picLocks noChangeAspect="1"/>
          </p:cNvPicPr>
          <p:nvPr/>
        </p:nvPicPr>
        <p:blipFill>
          <a:blip r:embed="rId5" cstate="email">
            <a:alphaModFix/>
            <a:extLst>
              <a:ext uri="{28A0092B-C50C-407E-A947-70E740481C1C}">
                <a14:useLocalDpi xmlns:a14="http://schemas.microsoft.com/office/drawing/2010/main"/>
              </a:ext>
            </a:extLst>
          </a:blip>
          <a:stretch>
            <a:fillRect/>
          </a:stretch>
        </p:blipFill>
        <p:spPr>
          <a:xfrm>
            <a:off x="7086600" y="3184922"/>
            <a:ext cx="1676400" cy="1234678"/>
          </a:xfrm>
          <a:prstGeom prst="rect">
            <a:avLst/>
          </a:prstGeom>
          <a:ln w="25400">
            <a:noFill/>
          </a:ln>
          <a:effectLst>
            <a:glow rad="101600">
              <a:schemeClr val="bg1">
                <a:alpha val="75000"/>
              </a:schemeClr>
            </a:glow>
          </a:effectLst>
        </p:spPr>
      </p:pic>
    </p:spTree>
    <p:extLst>
      <p:ext uri="{BB962C8B-B14F-4D97-AF65-F5344CB8AC3E}">
        <p14:creationId xmlns:p14="http://schemas.microsoft.com/office/powerpoint/2010/main" val="4040983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a:cs typeface="Times New Roman"/>
              </a:rPr>
              <a:t>A 500m reach in Five-Mile Creek served as a Control</a:t>
            </a:r>
          </a:p>
        </p:txBody>
      </p:sp>
      <p:pic>
        <p:nvPicPr>
          <p:cNvPr id="4" name="Content Placeholder 3" descr="Five-mile Creek.JP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34934" y="1600199"/>
            <a:ext cx="8604265" cy="4960983"/>
          </a:xfrm>
        </p:spPr>
      </p:pic>
    </p:spTree>
    <p:extLst>
      <p:ext uri="{BB962C8B-B14F-4D97-AF65-F5344CB8AC3E}">
        <p14:creationId xmlns:p14="http://schemas.microsoft.com/office/powerpoint/2010/main" val="2147289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Phone_2013 176.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9" name="Picture 5" descr="PR0673158692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0"/>
            <a:ext cx="9144000" cy="6858000"/>
          </a:xfrm>
          <a:prstGeom prst="rect">
            <a:avLst/>
          </a:prstGeom>
          <a:noFill/>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5562600"/>
            <a:ext cx="1600200" cy="1219200"/>
          </a:xfrm>
          <a:prstGeom prst="rect">
            <a:avLst/>
          </a:prstGeom>
        </p:spPr>
      </p:pic>
      <p:pic>
        <p:nvPicPr>
          <p:cNvPr id="5" name="Picture 4"/>
          <p:cNvPicPr>
            <a:picLocks noChangeAspect="1"/>
          </p:cNvPicPr>
          <p:nvPr/>
        </p:nvPicPr>
        <p:blipFill>
          <a:blip r:embed="rId5"/>
          <a:stretch>
            <a:fillRect/>
          </a:stretch>
        </p:blipFill>
        <p:spPr>
          <a:xfrm>
            <a:off x="8047200" y="76200"/>
            <a:ext cx="1020600" cy="1600200"/>
          </a:xfrm>
          <a:prstGeom prst="rect">
            <a:avLst/>
          </a:prstGeom>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200" y="76200"/>
            <a:ext cx="1055267" cy="1600200"/>
          </a:xfrm>
          <a:prstGeom prst="rect">
            <a:avLst/>
          </a:prstGeom>
        </p:spPr>
      </p:pic>
    </p:spTree>
    <p:extLst>
      <p:ext uri="{BB962C8B-B14F-4D97-AF65-F5344CB8AC3E}">
        <p14:creationId xmlns:p14="http://schemas.microsoft.com/office/powerpoint/2010/main" val="3402349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nthic_Macro_After_minus_Before_Stream_ABS_DIFF_Barplot.pd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2100" y="0"/>
            <a:ext cx="8535930" cy="6858000"/>
          </a:xfrm>
          <a:prstGeom prst="rect">
            <a:avLst/>
          </a:prstGeom>
        </p:spPr>
      </p:pic>
      <p:sp>
        <p:nvSpPr>
          <p:cNvPr id="3" name="TextBox 2"/>
          <p:cNvSpPr txBox="1"/>
          <p:nvPr/>
        </p:nvSpPr>
        <p:spPr>
          <a:xfrm>
            <a:off x="2743200" y="76200"/>
            <a:ext cx="1143000" cy="461665"/>
          </a:xfrm>
          <a:prstGeom prst="rect">
            <a:avLst/>
          </a:prstGeom>
          <a:solidFill>
            <a:schemeClr val="bg1"/>
          </a:solidFill>
        </p:spPr>
        <p:txBody>
          <a:bodyPr wrap="square" rtlCol="0">
            <a:spAutoFit/>
          </a:bodyPr>
          <a:lstStyle/>
          <a:p>
            <a:r>
              <a:rPr lang="en-US" sz="2400" dirty="0">
                <a:latin typeface="Times New Roman"/>
                <a:cs typeface="Times New Roman"/>
              </a:rPr>
              <a:t>Control</a:t>
            </a:r>
          </a:p>
        </p:txBody>
      </p:sp>
      <p:sp>
        <p:nvSpPr>
          <p:cNvPr id="4" name="TextBox 3"/>
          <p:cNvSpPr txBox="1"/>
          <p:nvPr/>
        </p:nvSpPr>
        <p:spPr>
          <a:xfrm>
            <a:off x="6974532" y="76200"/>
            <a:ext cx="1331268" cy="461665"/>
          </a:xfrm>
          <a:prstGeom prst="rect">
            <a:avLst/>
          </a:prstGeom>
          <a:solidFill>
            <a:schemeClr val="bg1"/>
          </a:solidFill>
        </p:spPr>
        <p:txBody>
          <a:bodyPr wrap="square" rtlCol="0">
            <a:spAutoFit/>
          </a:bodyPr>
          <a:lstStyle/>
          <a:p>
            <a:r>
              <a:rPr lang="en-US" sz="2400" dirty="0">
                <a:latin typeface="Times New Roman"/>
                <a:cs typeface="Times New Roman"/>
              </a:rPr>
              <a:t>Salmon</a:t>
            </a:r>
          </a:p>
        </p:txBody>
      </p:sp>
      <p:sp>
        <p:nvSpPr>
          <p:cNvPr id="5" name="TextBox 4"/>
          <p:cNvSpPr txBox="1"/>
          <p:nvPr/>
        </p:nvSpPr>
        <p:spPr>
          <a:xfrm>
            <a:off x="2783532" y="3581400"/>
            <a:ext cx="1331268" cy="461665"/>
          </a:xfrm>
          <a:prstGeom prst="rect">
            <a:avLst/>
          </a:prstGeom>
          <a:solidFill>
            <a:schemeClr val="bg1"/>
          </a:solidFill>
        </p:spPr>
        <p:txBody>
          <a:bodyPr wrap="square" rtlCol="0">
            <a:spAutoFit/>
          </a:bodyPr>
          <a:lstStyle/>
          <a:p>
            <a:r>
              <a:rPr lang="en-US" sz="2400" dirty="0">
                <a:latin typeface="Times New Roman"/>
                <a:cs typeface="Times New Roman"/>
              </a:rPr>
              <a:t>Carcass</a:t>
            </a:r>
          </a:p>
        </p:txBody>
      </p:sp>
      <p:sp>
        <p:nvSpPr>
          <p:cNvPr id="6" name="TextBox 5"/>
          <p:cNvSpPr txBox="1"/>
          <p:nvPr/>
        </p:nvSpPr>
        <p:spPr>
          <a:xfrm>
            <a:off x="7050732" y="3581400"/>
            <a:ext cx="1331268" cy="461665"/>
          </a:xfrm>
          <a:prstGeom prst="rect">
            <a:avLst/>
          </a:prstGeom>
          <a:solidFill>
            <a:schemeClr val="bg1"/>
          </a:solidFill>
        </p:spPr>
        <p:txBody>
          <a:bodyPr wrap="square" rtlCol="0">
            <a:spAutoFit/>
          </a:bodyPr>
          <a:lstStyle/>
          <a:p>
            <a:r>
              <a:rPr lang="en-US" sz="2400" dirty="0">
                <a:latin typeface="Times New Roman"/>
                <a:cs typeface="Times New Roman"/>
              </a:rPr>
              <a:t>Analog</a:t>
            </a:r>
          </a:p>
        </p:txBody>
      </p:sp>
      <p:sp>
        <p:nvSpPr>
          <p:cNvPr id="7" name="Oval 6"/>
          <p:cNvSpPr/>
          <p:nvPr/>
        </p:nvSpPr>
        <p:spPr>
          <a:xfrm>
            <a:off x="1905000" y="1752600"/>
            <a:ext cx="990600" cy="1676400"/>
          </a:xfrm>
          <a:prstGeom prst="ellipse">
            <a:avLst/>
          </a:prstGeom>
          <a:solidFill>
            <a:schemeClr val="tx2">
              <a:lumMod val="40000"/>
              <a:lumOff val="6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1295400" y="3429000"/>
            <a:ext cx="2895600" cy="3276600"/>
          </a:xfrm>
          <a:prstGeom prst="ellipse">
            <a:avLst/>
          </a:prstGeom>
          <a:solidFill>
            <a:schemeClr val="accent3">
              <a:lumMod val="40000"/>
              <a:lumOff val="60000"/>
              <a:alpha val="2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5410200" y="152400"/>
            <a:ext cx="3276600" cy="3276600"/>
          </a:xfrm>
          <a:prstGeom prst="ellipse">
            <a:avLst/>
          </a:prstGeom>
          <a:solidFill>
            <a:schemeClr val="accent3">
              <a:lumMod val="40000"/>
              <a:lumOff val="60000"/>
              <a:alpha val="2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5867400" y="3886200"/>
            <a:ext cx="2819400" cy="2971800"/>
          </a:xfrm>
          <a:prstGeom prst="ellipse">
            <a:avLst/>
          </a:prstGeom>
          <a:solidFill>
            <a:schemeClr val="accent3">
              <a:lumMod val="40000"/>
              <a:lumOff val="60000"/>
              <a:alpha val="2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655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6800" y="5181600"/>
            <a:ext cx="1066800" cy="3048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2200" y="2667000"/>
            <a:ext cx="990600" cy="1676400"/>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57600" y="3124200"/>
            <a:ext cx="990600" cy="457200"/>
          </a:xfrm>
          <a:prstGeom prst="rect">
            <a:avLst/>
          </a:prstGeom>
        </p:spPr>
      </p:pic>
      <p:pic>
        <p:nvPicPr>
          <p:cNvPr id="4" name="Picture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86000" y="1600200"/>
            <a:ext cx="1081216" cy="1676400"/>
          </a:xfrm>
          <a:prstGeom prst="rect">
            <a:avLst/>
          </a:prstGeom>
        </p:spPr>
      </p:pic>
      <p:pic>
        <p:nvPicPr>
          <p:cNvPr id="2" name="Picture 1" descr="Rplot_Total_Abun_Boxplot.pdf"/>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219200" y="76200"/>
            <a:ext cx="6705600" cy="6705600"/>
          </a:xfrm>
          <a:prstGeom prst="rect">
            <a:avLst/>
          </a:prstGeom>
        </p:spPr>
      </p:pic>
      <p:sp>
        <p:nvSpPr>
          <p:cNvPr id="3" name="Oval 2"/>
          <p:cNvSpPr/>
          <p:nvPr/>
        </p:nvSpPr>
        <p:spPr>
          <a:xfrm>
            <a:off x="4648200" y="5029200"/>
            <a:ext cx="1524000" cy="685800"/>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rot="16200000">
            <a:off x="-131440" y="3148819"/>
            <a:ext cx="2918212" cy="369332"/>
          </a:xfrm>
          <a:prstGeom prst="rect">
            <a:avLst/>
          </a:prstGeom>
          <a:solidFill>
            <a:schemeClr val="bg1"/>
          </a:solidFill>
        </p:spPr>
        <p:txBody>
          <a:bodyPr wrap="none" rtlCol="0">
            <a:spAutoFit/>
          </a:bodyPr>
          <a:lstStyle/>
          <a:p>
            <a:r>
              <a:rPr lang="en-US" dirty="0">
                <a:latin typeface="Times New Roman"/>
                <a:cs typeface="Times New Roman"/>
              </a:rPr>
              <a:t>Total abundance (No. per m</a:t>
            </a:r>
            <a:r>
              <a:rPr lang="en-US" baseline="30000" dirty="0">
                <a:latin typeface="Times New Roman"/>
                <a:cs typeface="Times New Roman"/>
              </a:rPr>
              <a:t>2</a:t>
            </a:r>
            <a:r>
              <a:rPr lang="en-US" dirty="0">
                <a:latin typeface="Times New Roman"/>
                <a:cs typeface="Times New Roman"/>
              </a:rPr>
              <a:t>)</a:t>
            </a:r>
            <a:endParaRPr lang="en-US" baseline="30000" dirty="0">
              <a:latin typeface="Times New Roman"/>
              <a:cs typeface="Times New Roman"/>
            </a:endParaRPr>
          </a:p>
        </p:txBody>
      </p:sp>
    </p:spTree>
    <p:extLst>
      <p:ext uri="{BB962C8B-B14F-4D97-AF65-F5344CB8AC3E}">
        <p14:creationId xmlns:p14="http://schemas.microsoft.com/office/powerpoint/2010/main" val="219581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76800" y="5181600"/>
            <a:ext cx="1005016" cy="2286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10000" y="1143000"/>
            <a:ext cx="625664" cy="948752"/>
          </a:xfrm>
          <a:prstGeom prst="rect">
            <a:avLst/>
          </a:prstGeom>
        </p:spPr>
      </p:pic>
      <p:pic>
        <p:nvPicPr>
          <p:cNvPr id="5" name="Picture 4"/>
          <p:cNvPicPr>
            <a:picLocks noChangeAspect="1"/>
          </p:cNvPicPr>
          <p:nvPr/>
        </p:nvPicPr>
        <p:blipFill>
          <a:blip r:embed="rId5"/>
          <a:stretch>
            <a:fillRect/>
          </a:stretch>
        </p:blipFill>
        <p:spPr>
          <a:xfrm>
            <a:off x="2438400" y="2209800"/>
            <a:ext cx="1005016" cy="1828800"/>
          </a:xfrm>
          <a:prstGeom prst="rect">
            <a:avLst/>
          </a:prstGeom>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96000" y="2819400"/>
            <a:ext cx="1005016" cy="762000"/>
          </a:xfrm>
          <a:prstGeom prst="rect">
            <a:avLst/>
          </a:prstGeom>
        </p:spPr>
      </p:pic>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71600" y="228600"/>
            <a:ext cx="6400800" cy="6400800"/>
          </a:xfrm>
          <a:prstGeom prst="rect">
            <a:avLst/>
          </a:prstGeom>
        </p:spPr>
      </p:pic>
      <p:sp>
        <p:nvSpPr>
          <p:cNvPr id="3" name="Oval 2"/>
          <p:cNvSpPr/>
          <p:nvPr/>
        </p:nvSpPr>
        <p:spPr>
          <a:xfrm>
            <a:off x="4648200" y="4953000"/>
            <a:ext cx="1447800" cy="685800"/>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rot="16200000">
            <a:off x="172098" y="3148819"/>
            <a:ext cx="2463535" cy="369332"/>
          </a:xfrm>
          <a:prstGeom prst="rect">
            <a:avLst/>
          </a:prstGeom>
          <a:solidFill>
            <a:schemeClr val="bg1"/>
          </a:solidFill>
        </p:spPr>
        <p:txBody>
          <a:bodyPr wrap="none" rtlCol="0">
            <a:spAutoFit/>
          </a:bodyPr>
          <a:lstStyle/>
          <a:p>
            <a:r>
              <a:rPr lang="en-US" dirty="0">
                <a:latin typeface="Times New Roman"/>
                <a:cs typeface="Times New Roman"/>
              </a:rPr>
              <a:t>Total biomass (g per m</a:t>
            </a:r>
            <a:r>
              <a:rPr lang="en-US" baseline="30000" dirty="0">
                <a:latin typeface="Times New Roman"/>
                <a:cs typeface="Times New Roman"/>
              </a:rPr>
              <a:t>2</a:t>
            </a:r>
            <a:r>
              <a:rPr lang="en-US" dirty="0">
                <a:latin typeface="Times New Roman"/>
                <a:cs typeface="Times New Roman"/>
              </a:rPr>
              <a:t>)</a:t>
            </a:r>
            <a:endParaRPr lang="en-US" baseline="30000" dirty="0">
              <a:latin typeface="Times New Roman"/>
              <a:cs typeface="Times New Roman"/>
            </a:endParaRPr>
          </a:p>
        </p:txBody>
      </p:sp>
    </p:spTree>
    <p:extLst>
      <p:ext uri="{BB962C8B-B14F-4D97-AF65-F5344CB8AC3E}">
        <p14:creationId xmlns:p14="http://schemas.microsoft.com/office/powerpoint/2010/main" val="272614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977464054"/>
              </p:ext>
            </p:extLst>
          </p:nvPr>
        </p:nvGraphicFramePr>
        <p:xfrm>
          <a:off x="228600" y="115711"/>
          <a:ext cx="8763000" cy="67056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810000" y="2133600"/>
            <a:ext cx="914419" cy="5334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800" dirty="0">
                <a:solidFill>
                  <a:schemeClr val="tx1">
                    <a:lumMod val="50000"/>
                    <a:lumOff val="50000"/>
                  </a:schemeClr>
                </a:solidFill>
                <a:latin typeface="Times New Roman"/>
                <a:cs typeface="Times New Roman"/>
              </a:rPr>
              <a:t>3.4 fold increase </a:t>
            </a:r>
          </a:p>
        </p:txBody>
      </p:sp>
      <p:sp>
        <p:nvSpPr>
          <p:cNvPr id="5" name="TextBox 4"/>
          <p:cNvSpPr txBox="1"/>
          <p:nvPr/>
        </p:nvSpPr>
        <p:spPr>
          <a:xfrm>
            <a:off x="2362200" y="3505200"/>
            <a:ext cx="914419" cy="53343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800" dirty="0">
                <a:solidFill>
                  <a:srgbClr val="7F7F7F"/>
                </a:solidFill>
                <a:latin typeface="Times New Roman"/>
                <a:cs typeface="Times New Roman"/>
              </a:rPr>
              <a:t>2.2 fold increase </a:t>
            </a:r>
          </a:p>
        </p:txBody>
      </p:sp>
    </p:spTree>
    <p:extLst>
      <p:ext uri="{BB962C8B-B14F-4D97-AF65-F5344CB8AC3E}">
        <p14:creationId xmlns:p14="http://schemas.microsoft.com/office/powerpoint/2010/main" val="3055551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alphaModFix amt="51000"/>
            <a:extLst>
              <a:ext uri="{28A0092B-C50C-407E-A947-70E740481C1C}">
                <a14:useLocalDpi xmlns:a14="http://schemas.microsoft.com/office/drawing/2010/main"/>
              </a:ext>
            </a:extLst>
          </a:blip>
          <a:stretch>
            <a:fillRect/>
          </a:stretch>
        </p:blipFill>
        <p:spPr>
          <a:xfrm>
            <a:off x="2286000" y="5105400"/>
            <a:ext cx="1752600" cy="609600"/>
          </a:xfrm>
          <a:prstGeom prst="rect">
            <a:avLst/>
          </a:prstGeom>
        </p:spPr>
      </p:pic>
      <p:pic>
        <p:nvPicPr>
          <p:cNvPr id="14" name="Picture 13" descr="Rplot_Plot_Means_SE_BT_Mass.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43000" y="-76200"/>
            <a:ext cx="6858000" cy="6858000"/>
          </a:xfrm>
          <a:prstGeom prst="rect">
            <a:avLst/>
          </a:prstGeom>
        </p:spPr>
      </p:pic>
      <p:sp>
        <p:nvSpPr>
          <p:cNvPr id="12" name="Oval 11"/>
          <p:cNvSpPr/>
          <p:nvPr/>
        </p:nvSpPr>
        <p:spPr>
          <a:xfrm>
            <a:off x="2286000" y="5105400"/>
            <a:ext cx="1828800" cy="685800"/>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5" cstate="email">
            <a:alphaModFix amt="50000"/>
            <a:extLst>
              <a:ext uri="{28A0092B-C50C-407E-A947-70E740481C1C}">
                <a14:useLocalDpi xmlns:a14="http://schemas.microsoft.com/office/drawing/2010/main"/>
              </a:ext>
            </a:extLst>
          </a:blip>
          <a:stretch>
            <a:fillRect/>
          </a:stretch>
        </p:blipFill>
        <p:spPr>
          <a:xfrm>
            <a:off x="5562600" y="2819400"/>
            <a:ext cx="3738107" cy="1447800"/>
          </a:xfrm>
          <a:prstGeom prst="rect">
            <a:avLst/>
          </a:prstGeom>
        </p:spPr>
      </p:pic>
      <p:pic>
        <p:nvPicPr>
          <p:cNvPr id="3" name="Picture 2"/>
          <p:cNvPicPr>
            <a:picLocks noChangeAspect="1"/>
          </p:cNvPicPr>
          <p:nvPr/>
        </p:nvPicPr>
        <p:blipFill>
          <a:blip r:embed="rId6">
            <a:alphaModFix amt="51000"/>
          </a:blip>
          <a:stretch>
            <a:fillRect/>
          </a:stretch>
        </p:blipFill>
        <p:spPr>
          <a:xfrm>
            <a:off x="2209800" y="1430626"/>
            <a:ext cx="4569416" cy="1769774"/>
          </a:xfrm>
          <a:prstGeom prst="rect">
            <a:avLst/>
          </a:prstGeom>
        </p:spPr>
      </p:pic>
      <p:sp>
        <p:nvSpPr>
          <p:cNvPr id="15" name="TextBox 14"/>
          <p:cNvSpPr txBox="1"/>
          <p:nvPr/>
        </p:nvSpPr>
        <p:spPr>
          <a:xfrm>
            <a:off x="2590800" y="86380"/>
            <a:ext cx="4800600" cy="523220"/>
          </a:xfrm>
          <a:prstGeom prst="rect">
            <a:avLst/>
          </a:prstGeom>
          <a:solidFill>
            <a:schemeClr val="bg1"/>
          </a:solidFill>
        </p:spPr>
        <p:txBody>
          <a:bodyPr wrap="square" rtlCol="0">
            <a:spAutoFit/>
          </a:bodyPr>
          <a:lstStyle/>
          <a:p>
            <a:r>
              <a:rPr lang="en-US" sz="2800" dirty="0">
                <a:latin typeface="Times New Roman"/>
                <a:cs typeface="Times New Roman"/>
              </a:rPr>
              <a:t>     Bull Char Growth Rates</a:t>
            </a:r>
          </a:p>
        </p:txBody>
      </p:sp>
      <p:sp>
        <p:nvSpPr>
          <p:cNvPr id="16" name="TextBox 15"/>
          <p:cNvSpPr txBox="1"/>
          <p:nvPr/>
        </p:nvSpPr>
        <p:spPr>
          <a:xfrm rot="16200000">
            <a:off x="-347988" y="3121968"/>
            <a:ext cx="3200400" cy="461665"/>
          </a:xfrm>
          <a:prstGeom prst="rect">
            <a:avLst/>
          </a:prstGeom>
          <a:solidFill>
            <a:schemeClr val="bg1"/>
          </a:solidFill>
        </p:spPr>
        <p:txBody>
          <a:bodyPr wrap="square" rtlCol="0">
            <a:spAutoFit/>
          </a:bodyPr>
          <a:lstStyle/>
          <a:p>
            <a:r>
              <a:rPr lang="en-US" sz="2400" dirty="0">
                <a:latin typeface="Times New Roman"/>
                <a:cs typeface="Times New Roman"/>
              </a:rPr>
              <a:t>Growth Rate (g per day)</a:t>
            </a:r>
          </a:p>
        </p:txBody>
      </p:sp>
      <p:sp>
        <p:nvSpPr>
          <p:cNvPr id="17" name="TextBox 16"/>
          <p:cNvSpPr txBox="1"/>
          <p:nvPr/>
        </p:nvSpPr>
        <p:spPr>
          <a:xfrm>
            <a:off x="4267200" y="6396335"/>
            <a:ext cx="1102668" cy="461665"/>
          </a:xfrm>
          <a:prstGeom prst="rect">
            <a:avLst/>
          </a:prstGeom>
          <a:solidFill>
            <a:schemeClr val="bg1"/>
          </a:solidFill>
        </p:spPr>
        <p:txBody>
          <a:bodyPr wrap="square" rtlCol="0">
            <a:spAutoFit/>
          </a:bodyPr>
          <a:lstStyle/>
          <a:p>
            <a:r>
              <a:rPr lang="en-US" sz="2400" dirty="0">
                <a:latin typeface="Times New Roman"/>
                <a:cs typeface="Times New Roman"/>
              </a:rPr>
              <a:t>Stream</a:t>
            </a:r>
          </a:p>
        </p:txBody>
      </p:sp>
      <p:sp>
        <p:nvSpPr>
          <p:cNvPr id="18" name="TextBox 17"/>
          <p:cNvSpPr txBox="1"/>
          <p:nvPr/>
        </p:nvSpPr>
        <p:spPr>
          <a:xfrm>
            <a:off x="1600200" y="5867400"/>
            <a:ext cx="1143000" cy="461665"/>
          </a:xfrm>
          <a:prstGeom prst="rect">
            <a:avLst/>
          </a:prstGeom>
          <a:solidFill>
            <a:schemeClr val="bg1"/>
          </a:solidFill>
        </p:spPr>
        <p:txBody>
          <a:bodyPr wrap="square" rtlCol="0">
            <a:spAutoFit/>
          </a:bodyPr>
          <a:lstStyle/>
          <a:p>
            <a:r>
              <a:rPr lang="en-US" sz="2400" dirty="0">
                <a:latin typeface="Times New Roman"/>
                <a:cs typeface="Times New Roman"/>
              </a:rPr>
              <a:t>Control</a:t>
            </a:r>
          </a:p>
        </p:txBody>
      </p:sp>
      <p:sp>
        <p:nvSpPr>
          <p:cNvPr id="19" name="TextBox 18"/>
          <p:cNvSpPr txBox="1"/>
          <p:nvPr/>
        </p:nvSpPr>
        <p:spPr>
          <a:xfrm>
            <a:off x="6822132" y="5867400"/>
            <a:ext cx="1331268" cy="461665"/>
          </a:xfrm>
          <a:prstGeom prst="rect">
            <a:avLst/>
          </a:prstGeom>
          <a:solidFill>
            <a:schemeClr val="bg1"/>
          </a:solidFill>
        </p:spPr>
        <p:txBody>
          <a:bodyPr wrap="square" rtlCol="0">
            <a:spAutoFit/>
          </a:bodyPr>
          <a:lstStyle/>
          <a:p>
            <a:r>
              <a:rPr lang="en-US" sz="2400" dirty="0">
                <a:latin typeface="Times New Roman"/>
                <a:cs typeface="Times New Roman"/>
              </a:rPr>
              <a:t>Analog</a:t>
            </a:r>
          </a:p>
        </p:txBody>
      </p:sp>
      <p:sp>
        <p:nvSpPr>
          <p:cNvPr id="20" name="TextBox 19"/>
          <p:cNvSpPr txBox="1"/>
          <p:nvPr/>
        </p:nvSpPr>
        <p:spPr>
          <a:xfrm>
            <a:off x="4231332" y="5867400"/>
            <a:ext cx="1331268" cy="461665"/>
          </a:xfrm>
          <a:prstGeom prst="rect">
            <a:avLst/>
          </a:prstGeom>
          <a:solidFill>
            <a:schemeClr val="bg1"/>
          </a:solidFill>
        </p:spPr>
        <p:txBody>
          <a:bodyPr wrap="square" rtlCol="0">
            <a:spAutoFit/>
          </a:bodyPr>
          <a:lstStyle/>
          <a:p>
            <a:r>
              <a:rPr lang="en-US" sz="2400" dirty="0">
                <a:latin typeface="Times New Roman"/>
                <a:cs typeface="Times New Roman"/>
              </a:rPr>
              <a:t>Salmon</a:t>
            </a:r>
          </a:p>
        </p:txBody>
      </p:sp>
    </p:spTree>
    <p:extLst>
      <p:ext uri="{BB962C8B-B14F-4D97-AF65-F5344CB8AC3E}">
        <p14:creationId xmlns:p14="http://schemas.microsoft.com/office/powerpoint/2010/main" val="25142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bstract sockeye salmon.jpg"/>
          <p:cNvPicPr>
            <a:picLocks noChangeAspect="1"/>
          </p:cNvPicPr>
          <p:nvPr/>
        </p:nvPicPr>
        <p:blipFill>
          <a:blip r:embed="rId3" cstate="print"/>
          <a:stretch>
            <a:fillRect/>
          </a:stretch>
        </p:blipFill>
        <p:spPr>
          <a:xfrm>
            <a:off x="-6865" y="0"/>
            <a:ext cx="9157730" cy="6858000"/>
          </a:xfrm>
          <a:prstGeom prst="rect">
            <a:avLst/>
          </a:prstGeom>
        </p:spPr>
      </p:pic>
      <p:sp>
        <p:nvSpPr>
          <p:cNvPr id="4" name="TextBox 3"/>
          <p:cNvSpPr txBox="1"/>
          <p:nvPr/>
        </p:nvSpPr>
        <p:spPr>
          <a:xfrm>
            <a:off x="228600" y="304800"/>
            <a:ext cx="8686800" cy="2308324"/>
          </a:xfrm>
          <a:prstGeom prst="rect">
            <a:avLst/>
          </a:prstGeom>
          <a:noFill/>
        </p:spPr>
        <p:txBody>
          <a:bodyPr wrap="square" rtlCol="0">
            <a:spAutoFit/>
          </a:bodyPr>
          <a:lstStyle/>
          <a:p>
            <a:pPr algn="ctr"/>
            <a:r>
              <a:rPr lang="en-US" sz="3600" dirty="0">
                <a:solidFill>
                  <a:schemeClr val="bg1"/>
                </a:solidFill>
                <a:latin typeface="Times New Roman" pitchFamily="18" charset="0"/>
              </a:rPr>
              <a:t>Pacific salmon and steelhead once contributed large amounts of marine-derived carbon, </a:t>
            </a:r>
          </a:p>
          <a:p>
            <a:pPr algn="ctr"/>
            <a:r>
              <a:rPr lang="en-US" sz="3600" dirty="0">
                <a:solidFill>
                  <a:schemeClr val="bg1"/>
                </a:solidFill>
                <a:latin typeface="Times New Roman" pitchFamily="18" charset="0"/>
              </a:rPr>
              <a:t>nitrogen, and phosphorus to freshwater ecosystems across the Pacific Northwest </a:t>
            </a:r>
          </a:p>
        </p:txBody>
      </p:sp>
    </p:spTree>
    <p:extLst>
      <p:ext uri="{BB962C8B-B14F-4D97-AF65-F5344CB8AC3E}">
        <p14:creationId xmlns:p14="http://schemas.microsoft.com/office/powerpoint/2010/main" val="1804455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plot_Plot_Means_SE_RBT_Weight.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63792" y="4038600"/>
            <a:ext cx="2132008" cy="838200"/>
          </a:xfrm>
          <a:prstGeom prst="rect">
            <a:avLst/>
          </a:prstGeom>
        </p:spPr>
      </p:pic>
      <p:sp>
        <p:nvSpPr>
          <p:cNvPr id="10" name="Oval 9"/>
          <p:cNvSpPr/>
          <p:nvPr/>
        </p:nvSpPr>
        <p:spPr>
          <a:xfrm>
            <a:off x="2209800" y="4038600"/>
            <a:ext cx="2590800" cy="838200"/>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5" cstate="email">
            <a:alphaModFix amt="66000"/>
            <a:extLst>
              <a:ext uri="{28A0092B-C50C-407E-A947-70E740481C1C}">
                <a14:useLocalDpi xmlns:a14="http://schemas.microsoft.com/office/drawing/2010/main"/>
              </a:ext>
            </a:extLst>
          </a:blip>
          <a:stretch>
            <a:fillRect/>
          </a:stretch>
        </p:blipFill>
        <p:spPr>
          <a:xfrm>
            <a:off x="4876800" y="2057400"/>
            <a:ext cx="3581400" cy="1408030"/>
          </a:xfrm>
          <a:prstGeom prst="rect">
            <a:avLst/>
          </a:prstGeom>
        </p:spPr>
      </p:pic>
      <p:sp>
        <p:nvSpPr>
          <p:cNvPr id="5" name="TextBox 4"/>
          <p:cNvSpPr txBox="1"/>
          <p:nvPr/>
        </p:nvSpPr>
        <p:spPr>
          <a:xfrm>
            <a:off x="2590800" y="152400"/>
            <a:ext cx="4800600" cy="523220"/>
          </a:xfrm>
          <a:prstGeom prst="rect">
            <a:avLst/>
          </a:prstGeom>
          <a:solidFill>
            <a:schemeClr val="bg1"/>
          </a:solidFill>
        </p:spPr>
        <p:txBody>
          <a:bodyPr wrap="square" rtlCol="0">
            <a:spAutoFit/>
          </a:bodyPr>
          <a:lstStyle/>
          <a:p>
            <a:r>
              <a:rPr lang="en-US" sz="2800" dirty="0">
                <a:latin typeface="Times New Roman"/>
                <a:cs typeface="Times New Roman"/>
              </a:rPr>
              <a:t>Rainbow Trout Growth Rates</a:t>
            </a:r>
          </a:p>
        </p:txBody>
      </p:sp>
      <p:sp>
        <p:nvSpPr>
          <p:cNvPr id="6" name="TextBox 5"/>
          <p:cNvSpPr txBox="1"/>
          <p:nvPr/>
        </p:nvSpPr>
        <p:spPr>
          <a:xfrm rot="16200000">
            <a:off x="-386089" y="3083867"/>
            <a:ext cx="3276599" cy="461665"/>
          </a:xfrm>
          <a:prstGeom prst="rect">
            <a:avLst/>
          </a:prstGeom>
          <a:solidFill>
            <a:schemeClr val="bg1"/>
          </a:solidFill>
        </p:spPr>
        <p:txBody>
          <a:bodyPr wrap="square" rtlCol="0">
            <a:spAutoFit/>
          </a:bodyPr>
          <a:lstStyle/>
          <a:p>
            <a:r>
              <a:rPr lang="en-US" sz="2400" dirty="0">
                <a:latin typeface="Times New Roman"/>
                <a:cs typeface="Times New Roman"/>
              </a:rPr>
              <a:t>Growth Rate (g per day)</a:t>
            </a:r>
          </a:p>
        </p:txBody>
      </p:sp>
      <p:sp>
        <p:nvSpPr>
          <p:cNvPr id="7" name="TextBox 6"/>
          <p:cNvSpPr txBox="1"/>
          <p:nvPr/>
        </p:nvSpPr>
        <p:spPr>
          <a:xfrm>
            <a:off x="1600200" y="6019800"/>
            <a:ext cx="1143000" cy="461665"/>
          </a:xfrm>
          <a:prstGeom prst="rect">
            <a:avLst/>
          </a:prstGeom>
          <a:solidFill>
            <a:schemeClr val="bg1"/>
          </a:solidFill>
        </p:spPr>
        <p:txBody>
          <a:bodyPr wrap="square" rtlCol="0">
            <a:spAutoFit/>
          </a:bodyPr>
          <a:lstStyle/>
          <a:p>
            <a:r>
              <a:rPr lang="en-US" sz="2400" dirty="0">
                <a:latin typeface="Times New Roman"/>
                <a:cs typeface="Times New Roman"/>
              </a:rPr>
              <a:t>Control</a:t>
            </a:r>
          </a:p>
        </p:txBody>
      </p:sp>
      <p:sp>
        <p:nvSpPr>
          <p:cNvPr id="8" name="TextBox 7"/>
          <p:cNvSpPr txBox="1"/>
          <p:nvPr/>
        </p:nvSpPr>
        <p:spPr>
          <a:xfrm>
            <a:off x="6705600" y="6019800"/>
            <a:ext cx="1331268" cy="461665"/>
          </a:xfrm>
          <a:prstGeom prst="rect">
            <a:avLst/>
          </a:prstGeom>
          <a:solidFill>
            <a:schemeClr val="bg1"/>
          </a:solidFill>
        </p:spPr>
        <p:txBody>
          <a:bodyPr wrap="square" rtlCol="0">
            <a:spAutoFit/>
          </a:bodyPr>
          <a:lstStyle/>
          <a:p>
            <a:r>
              <a:rPr lang="en-US" sz="2400" dirty="0">
                <a:latin typeface="Times New Roman"/>
                <a:cs typeface="Times New Roman"/>
              </a:rPr>
              <a:t>Carcass</a:t>
            </a:r>
          </a:p>
        </p:txBody>
      </p:sp>
      <p:sp>
        <p:nvSpPr>
          <p:cNvPr id="9" name="TextBox 8"/>
          <p:cNvSpPr txBox="1"/>
          <p:nvPr/>
        </p:nvSpPr>
        <p:spPr>
          <a:xfrm>
            <a:off x="4267200" y="6324600"/>
            <a:ext cx="1102668" cy="461665"/>
          </a:xfrm>
          <a:prstGeom prst="rect">
            <a:avLst/>
          </a:prstGeom>
          <a:solidFill>
            <a:schemeClr val="bg1"/>
          </a:solidFill>
        </p:spPr>
        <p:txBody>
          <a:bodyPr wrap="square" rtlCol="0">
            <a:spAutoFit/>
          </a:bodyPr>
          <a:lstStyle/>
          <a:p>
            <a:r>
              <a:rPr lang="en-US" sz="2400" dirty="0">
                <a:latin typeface="Times New Roman"/>
                <a:cs typeface="Times New Roman"/>
              </a:rPr>
              <a:t>Stream</a:t>
            </a:r>
          </a:p>
        </p:txBody>
      </p:sp>
      <p:cxnSp>
        <p:nvCxnSpPr>
          <p:cNvPr id="12" name="Straight Connector 11"/>
          <p:cNvCxnSpPr/>
          <p:nvPr/>
        </p:nvCxnSpPr>
        <p:spPr>
          <a:xfrm>
            <a:off x="1981200" y="4267200"/>
            <a:ext cx="5562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040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3">
            <a:extLst>
              <a:ext uri="{28A0092B-C50C-407E-A947-70E740481C1C}">
                <a14:useLocalDpi xmlns:a14="http://schemas.microsoft.com/office/drawing/2010/main"/>
              </a:ext>
            </a:extLst>
          </a:blip>
          <a:srcRect/>
          <a:stretch>
            <a:fillRect/>
          </a:stretch>
        </p:blipFill>
        <p:spPr bwMode="auto">
          <a:xfrm>
            <a:off x="533400" y="457200"/>
            <a:ext cx="8305800" cy="6324600"/>
          </a:xfrm>
          <a:prstGeom prst="rect">
            <a:avLst/>
          </a:prstGeom>
          <a:noFill/>
          <a:ln>
            <a:noFill/>
          </a:ln>
        </p:spPr>
      </p:pic>
      <p:sp>
        <p:nvSpPr>
          <p:cNvPr id="8" name="TextBox 7"/>
          <p:cNvSpPr txBox="1"/>
          <p:nvPr/>
        </p:nvSpPr>
        <p:spPr>
          <a:xfrm>
            <a:off x="1588725" y="152400"/>
            <a:ext cx="6441562" cy="369332"/>
          </a:xfrm>
          <a:prstGeom prst="rect">
            <a:avLst/>
          </a:prstGeom>
          <a:noFill/>
        </p:spPr>
        <p:txBody>
          <a:bodyPr wrap="none" rtlCol="0">
            <a:spAutoFit/>
          </a:bodyPr>
          <a:lstStyle/>
          <a:p>
            <a:pPr algn="ctr"/>
            <a:r>
              <a:rPr lang="en-US" dirty="0" err="1">
                <a:latin typeface="Times New Roman"/>
                <a:cs typeface="Times New Roman"/>
              </a:rPr>
              <a:t>Salmonid</a:t>
            </a:r>
            <a:r>
              <a:rPr lang="en-US" dirty="0">
                <a:latin typeface="Times New Roman"/>
                <a:cs typeface="Times New Roman"/>
              </a:rPr>
              <a:t> Nitrogen (δ</a:t>
            </a:r>
            <a:r>
              <a:rPr lang="en-US" baseline="30000" dirty="0">
                <a:latin typeface="Times New Roman"/>
                <a:cs typeface="Times New Roman"/>
              </a:rPr>
              <a:t>15</a:t>
            </a:r>
            <a:r>
              <a:rPr lang="en-US" dirty="0">
                <a:latin typeface="Times New Roman"/>
                <a:cs typeface="Times New Roman"/>
              </a:rPr>
              <a:t>N) and Carbon (δ</a:t>
            </a:r>
            <a:r>
              <a:rPr lang="en-US" baseline="30000" dirty="0">
                <a:latin typeface="Times New Roman"/>
                <a:cs typeface="Times New Roman"/>
              </a:rPr>
              <a:t>13</a:t>
            </a:r>
            <a:r>
              <a:rPr lang="en-US" dirty="0">
                <a:latin typeface="Times New Roman"/>
                <a:cs typeface="Times New Roman"/>
              </a:rPr>
              <a:t>C) Stable Isotope </a:t>
            </a:r>
            <a:r>
              <a:rPr lang="en-US" dirty="0" err="1">
                <a:latin typeface="Times New Roman"/>
                <a:cs typeface="Times New Roman"/>
              </a:rPr>
              <a:t>Biplots</a:t>
            </a:r>
            <a:r>
              <a:rPr lang="en-US" dirty="0">
                <a:latin typeface="Times New Roman"/>
                <a:cs typeface="Times New Roman"/>
              </a:rPr>
              <a:t> </a:t>
            </a:r>
          </a:p>
        </p:txBody>
      </p:sp>
      <p:sp>
        <p:nvSpPr>
          <p:cNvPr id="2" name="Oval 1"/>
          <p:cNvSpPr/>
          <p:nvPr/>
        </p:nvSpPr>
        <p:spPr>
          <a:xfrm rot="19454741">
            <a:off x="5814573" y="4940101"/>
            <a:ext cx="982286" cy="467575"/>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rot="18924601">
            <a:off x="5579553" y="5029480"/>
            <a:ext cx="1110934" cy="474642"/>
          </a:xfrm>
          <a:prstGeom prst="ellipse">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rot="20159351">
            <a:off x="6002638" y="873038"/>
            <a:ext cx="1927100" cy="699985"/>
          </a:xfrm>
          <a:prstGeom prst="ellipse">
            <a:avLst/>
          </a:prstGeom>
          <a:solidFill>
            <a:schemeClr val="accent3">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rot="19835660">
            <a:off x="1773541" y="1628715"/>
            <a:ext cx="3264407" cy="1351819"/>
          </a:xfrm>
          <a:prstGeom prst="ellipse">
            <a:avLst/>
          </a:prstGeom>
          <a:solidFill>
            <a:schemeClr val="accent3">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rot="19148788">
            <a:off x="939680" y="4455232"/>
            <a:ext cx="2794506" cy="937102"/>
          </a:xfrm>
          <a:prstGeom prst="ellipse">
            <a:avLst/>
          </a:prstGeom>
          <a:solidFill>
            <a:schemeClr val="accent3">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4191000" y="6324600"/>
            <a:ext cx="1361821" cy="523220"/>
          </a:xfrm>
          <a:prstGeom prst="rect">
            <a:avLst/>
          </a:prstGeom>
          <a:noFill/>
        </p:spPr>
        <p:txBody>
          <a:bodyPr wrap="none" rtlCol="0">
            <a:spAutoFit/>
          </a:bodyPr>
          <a:lstStyle/>
          <a:p>
            <a:r>
              <a:rPr lang="en-US" sz="2800" b="1" dirty="0">
                <a:latin typeface="Times New Roman"/>
                <a:cs typeface="Times New Roman"/>
              </a:rPr>
              <a:t>Carbon</a:t>
            </a:r>
          </a:p>
        </p:txBody>
      </p:sp>
      <p:sp>
        <p:nvSpPr>
          <p:cNvPr id="11" name="TextBox 10"/>
          <p:cNvSpPr txBox="1"/>
          <p:nvPr/>
        </p:nvSpPr>
        <p:spPr>
          <a:xfrm rot="16200000">
            <a:off x="-331185" y="3146192"/>
            <a:ext cx="1534344" cy="523220"/>
          </a:xfrm>
          <a:prstGeom prst="rect">
            <a:avLst/>
          </a:prstGeom>
          <a:noFill/>
        </p:spPr>
        <p:txBody>
          <a:bodyPr wrap="none" rtlCol="0">
            <a:spAutoFit/>
          </a:bodyPr>
          <a:lstStyle/>
          <a:p>
            <a:r>
              <a:rPr lang="en-US" sz="2800" b="1" dirty="0">
                <a:latin typeface="Times New Roman"/>
                <a:cs typeface="Times New Roman"/>
              </a:rPr>
              <a:t>Nitrogen</a:t>
            </a:r>
          </a:p>
        </p:txBody>
      </p:sp>
    </p:spTree>
    <p:extLst>
      <p:ext uri="{BB962C8B-B14F-4D97-AF65-F5344CB8AC3E}">
        <p14:creationId xmlns:p14="http://schemas.microsoft.com/office/powerpoint/2010/main" val="11130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2201" y="0"/>
            <a:ext cx="6781800" cy="6391275"/>
          </a:xfrm>
          <a:prstGeom prst="rect">
            <a:avLst/>
          </a:prstGeom>
          <a:noFill/>
          <a:ln w="9525">
            <a:noFill/>
            <a:miter lim="800000"/>
            <a:headEnd/>
            <a:tailEnd/>
          </a:ln>
        </p:spPr>
      </p:pic>
      <p:sp>
        <p:nvSpPr>
          <p:cNvPr id="3" name="TextBox 2"/>
          <p:cNvSpPr txBox="1"/>
          <p:nvPr/>
        </p:nvSpPr>
        <p:spPr>
          <a:xfrm>
            <a:off x="228600" y="0"/>
            <a:ext cx="2438400" cy="2862322"/>
          </a:xfrm>
          <a:prstGeom prst="rect">
            <a:avLst/>
          </a:prstGeom>
          <a:noFill/>
        </p:spPr>
        <p:txBody>
          <a:bodyPr wrap="square" rtlCol="0">
            <a:spAutoFit/>
          </a:bodyPr>
          <a:lstStyle/>
          <a:p>
            <a:pPr algn="ctr"/>
            <a:r>
              <a:rPr lang="en-US" sz="3600" dirty="0">
                <a:solidFill>
                  <a:prstClr val="black"/>
                </a:solidFill>
                <a:latin typeface="Times New Roman" pitchFamily="18" charset="0"/>
                <a:cs typeface="Times New Roman" pitchFamily="18" charset="0"/>
              </a:rPr>
              <a:t>Animal Ecosystem </a:t>
            </a:r>
          </a:p>
          <a:p>
            <a:pPr algn="ctr"/>
            <a:r>
              <a:rPr lang="en-US" sz="3600" dirty="0">
                <a:solidFill>
                  <a:prstClr val="black"/>
                </a:solidFill>
                <a:latin typeface="Times New Roman" pitchFamily="18" charset="0"/>
                <a:cs typeface="Times New Roman" pitchFamily="18" charset="0"/>
              </a:rPr>
              <a:t>Engineers in Streams</a:t>
            </a:r>
          </a:p>
          <a:p>
            <a:endParaRPr lang="en-US" dirty="0">
              <a:solidFill>
                <a:prstClr val="black"/>
              </a:solidFill>
              <a:latin typeface="Times New Roman" pitchFamily="18" charset="0"/>
              <a:cs typeface="Times New Roman" pitchFamily="18" charset="0"/>
            </a:endParaRPr>
          </a:p>
          <a:p>
            <a:endParaRPr lang="en-US" dirty="0">
              <a:solidFill>
                <a:prstClr val="black"/>
              </a:solidFill>
              <a:latin typeface="Times New Roman" pitchFamily="18" charset="0"/>
              <a:cs typeface="Times New Roman" pitchFamily="18" charset="0"/>
            </a:endParaRPr>
          </a:p>
        </p:txBody>
      </p:sp>
      <p:pic>
        <p:nvPicPr>
          <p:cNvPr id="23555" name="Picture 3"/>
          <p:cNvPicPr>
            <a:picLocks noChangeAspect="1" noChangeArrowheads="1"/>
          </p:cNvPicPr>
          <p:nvPr/>
        </p:nvPicPr>
        <p:blipFill>
          <a:blip r:embed="rId4" cstate="print"/>
          <a:srcRect/>
          <a:stretch>
            <a:fillRect/>
          </a:stretch>
        </p:blipFill>
        <p:spPr bwMode="auto">
          <a:xfrm>
            <a:off x="209550" y="2409825"/>
            <a:ext cx="2457450" cy="333375"/>
          </a:xfrm>
          <a:prstGeom prst="rect">
            <a:avLst/>
          </a:prstGeom>
          <a:noFill/>
          <a:ln w="9525">
            <a:noFill/>
            <a:miter lim="800000"/>
            <a:headEnd/>
            <a:tailEnd/>
          </a:ln>
        </p:spPr>
      </p:pic>
      <p:pic>
        <p:nvPicPr>
          <p:cNvPr id="23556" name="Picture 4"/>
          <p:cNvPicPr>
            <a:picLocks noChangeAspect="1" noChangeArrowheads="1"/>
          </p:cNvPicPr>
          <p:nvPr/>
        </p:nvPicPr>
        <p:blipFill>
          <a:blip r:embed="rId5" cstate="print"/>
          <a:srcRect/>
          <a:stretch>
            <a:fillRect/>
          </a:stretch>
        </p:blipFill>
        <p:spPr bwMode="auto">
          <a:xfrm>
            <a:off x="152400" y="6477000"/>
            <a:ext cx="3562350" cy="2667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43000" y="0"/>
            <a:ext cx="6858000" cy="6858000"/>
          </a:xfrm>
          <a:prstGeom prst="rect">
            <a:avLst/>
          </a:prstGeom>
        </p:spPr>
      </p:pic>
      <p:sp>
        <p:nvSpPr>
          <p:cNvPr id="3" name="Rounded Rectangle 2"/>
          <p:cNvSpPr/>
          <p:nvPr/>
        </p:nvSpPr>
        <p:spPr>
          <a:xfrm>
            <a:off x="2743200" y="457200"/>
            <a:ext cx="2362200" cy="5867400"/>
          </a:xfrm>
          <a:prstGeom prst="roundRect">
            <a:avLst/>
          </a:prstGeom>
          <a:solidFill>
            <a:schemeClr val="accent3">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5562600" y="2057400"/>
            <a:ext cx="2959100" cy="1130300"/>
          </a:xfrm>
          <a:prstGeom prst="rect">
            <a:avLst/>
          </a:prstGeom>
        </p:spPr>
      </p:pic>
    </p:spTree>
    <p:extLst>
      <p:ext uri="{BB962C8B-B14F-4D97-AF65-F5344CB8AC3E}">
        <p14:creationId xmlns:p14="http://schemas.microsoft.com/office/powerpoint/2010/main" val="375361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2"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Oval 2"/>
          <p:cNvSpPr/>
          <p:nvPr/>
        </p:nvSpPr>
        <p:spPr>
          <a:xfrm rot="553207">
            <a:off x="6254867" y="3348782"/>
            <a:ext cx="2299295" cy="950733"/>
          </a:xfrm>
          <a:prstGeom prst="ellipse">
            <a:avLst/>
          </a:prstGeom>
          <a:solidFill>
            <a:schemeClr val="accent3">
              <a:lumMod val="40000"/>
              <a:lumOff val="6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rot="686060">
            <a:off x="4615059" y="3833666"/>
            <a:ext cx="2804805" cy="914400"/>
          </a:xfrm>
          <a:prstGeom prst="ellipse">
            <a:avLst/>
          </a:prstGeom>
          <a:solidFill>
            <a:schemeClr val="accent3">
              <a:lumMod val="40000"/>
              <a:lumOff val="6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Left Arrow 3"/>
          <p:cNvSpPr/>
          <p:nvPr/>
        </p:nvSpPr>
        <p:spPr>
          <a:xfrm rot="1331013">
            <a:off x="7663763" y="4635390"/>
            <a:ext cx="1368367" cy="4572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54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xit" presetSubtype="0" fill="hold" grpId="1" nodeType="clickEffect">
                                  <p:stCondLst>
                                    <p:cond delay="0"/>
                                  </p:stCondLst>
                                  <p:childTnLst>
                                    <p:animEffect transition="out" filter="dissolv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9" presetClass="exit" presetSubtype="0" fill="hold" grpId="1" nodeType="withEffect">
                                  <p:stCondLst>
                                    <p:cond delay="0"/>
                                  </p:stCondLst>
                                  <p:childTnLst>
                                    <p:animEffect transition="out" filter="dissolv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par>
                                <p:cTn id="22" presetID="9" presetClass="exit" presetSubtype="0" fill="hold" grpId="1" nodeType="withEffect">
                                  <p:stCondLst>
                                    <p:cond delay="0"/>
                                  </p:stCondLst>
                                  <p:childTnLst>
                                    <p:animEffect transition="out" filter="dissolve">
                                      <p:cBhvr>
                                        <p:cTn id="23" dur="500"/>
                                        <p:tgtEl>
                                          <p:spTgt spid="4"/>
                                        </p:tgtEl>
                                      </p:cBhvr>
                                    </p:animEffect>
                                    <p:set>
                                      <p:cBhvr>
                                        <p:cTn id="2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4" grpId="0" animBg="1"/>
      <p:bldP spid="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33FDAE-A0FF-407C-A7C7-CCD7875D51E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19" y="0"/>
            <a:ext cx="9151038" cy="6858000"/>
          </a:xfrm>
          <a:prstGeom prst="rect">
            <a:avLst/>
          </a:prstGeom>
        </p:spPr>
      </p:pic>
    </p:spTree>
    <p:extLst>
      <p:ext uri="{BB962C8B-B14F-4D97-AF65-F5344CB8AC3E}">
        <p14:creationId xmlns:p14="http://schemas.microsoft.com/office/powerpoint/2010/main" val="300804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C:\Documents and Settings\akohler\Streamfert\SRBNE Project\Salmon River Basin Nutrient Enhancement Project\SRBNE Images\P811035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9400" y="209550"/>
            <a:ext cx="8559800" cy="6419850"/>
          </a:xfrm>
          <a:prstGeom prst="rect">
            <a:avLst/>
          </a:prstGeom>
          <a:noFill/>
        </p:spPr>
      </p:pic>
      <p:sp>
        <p:nvSpPr>
          <p:cNvPr id="3" name="TextBox 2"/>
          <p:cNvSpPr txBox="1"/>
          <p:nvPr/>
        </p:nvSpPr>
        <p:spPr>
          <a:xfrm>
            <a:off x="764862" y="304800"/>
            <a:ext cx="7845738" cy="707886"/>
          </a:xfrm>
          <a:prstGeom prst="rect">
            <a:avLst/>
          </a:prstGeom>
          <a:noFill/>
        </p:spPr>
        <p:txBody>
          <a:bodyPr wrap="none" rtlCol="0">
            <a:spAutoFit/>
          </a:bodyPr>
          <a:lstStyle/>
          <a:p>
            <a:r>
              <a:rPr lang="en-US" sz="4000" b="1" dirty="0">
                <a:solidFill>
                  <a:srgbClr val="FFFF00"/>
                </a:solidFill>
                <a:latin typeface="Times New Roman" pitchFamily="18" charset="0"/>
                <a:cs typeface="Times New Roman" pitchFamily="18" charset="0"/>
              </a:rPr>
              <a:t>Open-Channel Stream Metabolism</a:t>
            </a:r>
          </a:p>
        </p:txBody>
      </p:sp>
      <p:sp>
        <p:nvSpPr>
          <p:cNvPr id="4" name="TextBox 3"/>
          <p:cNvSpPr txBox="1"/>
          <p:nvPr/>
        </p:nvSpPr>
        <p:spPr>
          <a:xfrm>
            <a:off x="1262538" y="1066800"/>
            <a:ext cx="6699143" cy="1384995"/>
          </a:xfrm>
          <a:prstGeom prst="rect">
            <a:avLst/>
          </a:prstGeom>
          <a:noFill/>
        </p:spPr>
        <p:txBody>
          <a:bodyPr wrap="none" rtlCol="0">
            <a:spAutoFit/>
          </a:bodyPr>
          <a:lstStyle/>
          <a:p>
            <a:pPr algn="ctr">
              <a:buFont typeface="Arial" charset="0"/>
              <a:buChar char="•"/>
            </a:pPr>
            <a:r>
              <a:rPr lang="en-US" sz="2400" dirty="0">
                <a:solidFill>
                  <a:schemeClr val="bg1"/>
                </a:solidFill>
                <a:latin typeface="Times New Roman" pitchFamily="18" charset="0"/>
                <a:cs typeface="Times New Roman" pitchFamily="18" charset="0"/>
              </a:rPr>
              <a:t>  </a:t>
            </a:r>
            <a:r>
              <a:rPr lang="en-US" sz="2800" b="1" dirty="0">
                <a:solidFill>
                  <a:schemeClr val="bg1"/>
                </a:solidFill>
                <a:latin typeface="Times New Roman" pitchFamily="18" charset="0"/>
                <a:cs typeface="Times New Roman" pitchFamily="18" charset="0"/>
              </a:rPr>
              <a:t>Gross Primary Productivity (g 0</a:t>
            </a:r>
            <a:r>
              <a:rPr lang="en-US" sz="2800" b="1" baseline="-25000" dirty="0">
                <a:solidFill>
                  <a:schemeClr val="bg1"/>
                </a:solidFill>
                <a:latin typeface="Times New Roman" pitchFamily="18" charset="0"/>
                <a:cs typeface="Times New Roman" pitchFamily="18" charset="0"/>
              </a:rPr>
              <a:t>2</a:t>
            </a:r>
            <a:r>
              <a:rPr lang="en-US" sz="2800" b="1" dirty="0">
                <a:solidFill>
                  <a:schemeClr val="bg1"/>
                </a:solidFill>
                <a:latin typeface="Times New Roman" pitchFamily="18" charset="0"/>
                <a:cs typeface="Times New Roman" pitchFamily="18" charset="0"/>
              </a:rPr>
              <a:t> m</a:t>
            </a:r>
            <a:r>
              <a:rPr lang="en-US" sz="2800" b="1" baseline="30000" dirty="0">
                <a:solidFill>
                  <a:schemeClr val="bg1"/>
                </a:solidFill>
                <a:latin typeface="Times New Roman" pitchFamily="18" charset="0"/>
                <a:cs typeface="Times New Roman" pitchFamily="18" charset="0"/>
              </a:rPr>
              <a:t>-2</a:t>
            </a:r>
            <a:r>
              <a:rPr lang="en-US" sz="2800" b="1" dirty="0">
                <a:solidFill>
                  <a:schemeClr val="bg1"/>
                </a:solidFill>
                <a:latin typeface="Times New Roman" pitchFamily="18" charset="0"/>
                <a:cs typeface="Times New Roman" pitchFamily="18" charset="0"/>
              </a:rPr>
              <a:t> d</a:t>
            </a:r>
            <a:r>
              <a:rPr lang="en-US" sz="2800" b="1" baseline="30000" dirty="0">
                <a:solidFill>
                  <a:schemeClr val="bg1"/>
                </a:solidFill>
                <a:latin typeface="Times New Roman" pitchFamily="18" charset="0"/>
                <a:cs typeface="Times New Roman" pitchFamily="18" charset="0"/>
              </a:rPr>
              <a:t>-1</a:t>
            </a:r>
            <a:r>
              <a:rPr lang="en-US" sz="2800" b="1" dirty="0">
                <a:solidFill>
                  <a:schemeClr val="bg1"/>
                </a:solidFill>
                <a:latin typeface="Times New Roman" pitchFamily="18" charset="0"/>
                <a:cs typeface="Times New Roman" pitchFamily="18" charset="0"/>
              </a:rPr>
              <a:t>)</a:t>
            </a:r>
          </a:p>
          <a:p>
            <a:pPr algn="ctr"/>
            <a:r>
              <a:rPr lang="en-US" sz="2800" b="1" dirty="0">
                <a:solidFill>
                  <a:schemeClr val="bg1"/>
                </a:solidFill>
                <a:latin typeface="Times New Roman" pitchFamily="18" charset="0"/>
                <a:cs typeface="Times New Roman" pitchFamily="18" charset="0"/>
              </a:rPr>
              <a:t>and</a:t>
            </a:r>
          </a:p>
          <a:p>
            <a:pPr algn="ctr">
              <a:buFont typeface="Arial" charset="0"/>
              <a:buChar char="•"/>
            </a:pPr>
            <a:r>
              <a:rPr lang="en-US" sz="2800" b="1" dirty="0">
                <a:solidFill>
                  <a:schemeClr val="bg1"/>
                </a:solidFill>
                <a:latin typeface="Times New Roman" pitchFamily="18" charset="0"/>
                <a:cs typeface="Times New Roman" pitchFamily="18" charset="0"/>
              </a:rPr>
              <a:t>  Ecosystem Respiration (g 0</a:t>
            </a:r>
            <a:r>
              <a:rPr lang="en-US" sz="2800" b="1" baseline="-25000" dirty="0">
                <a:solidFill>
                  <a:schemeClr val="bg1"/>
                </a:solidFill>
                <a:latin typeface="Times New Roman" pitchFamily="18" charset="0"/>
                <a:cs typeface="Times New Roman" pitchFamily="18" charset="0"/>
              </a:rPr>
              <a:t>2</a:t>
            </a:r>
            <a:r>
              <a:rPr lang="en-US" sz="2800" b="1" dirty="0">
                <a:solidFill>
                  <a:schemeClr val="bg1"/>
                </a:solidFill>
                <a:latin typeface="Times New Roman" pitchFamily="18" charset="0"/>
                <a:cs typeface="Times New Roman" pitchFamily="18" charset="0"/>
              </a:rPr>
              <a:t> m</a:t>
            </a:r>
            <a:r>
              <a:rPr lang="en-US" sz="2800" b="1" baseline="30000" dirty="0">
                <a:solidFill>
                  <a:schemeClr val="bg1"/>
                </a:solidFill>
                <a:latin typeface="Times New Roman" pitchFamily="18" charset="0"/>
                <a:cs typeface="Times New Roman" pitchFamily="18" charset="0"/>
              </a:rPr>
              <a:t>-2</a:t>
            </a:r>
            <a:r>
              <a:rPr lang="en-US" sz="2800" b="1" dirty="0">
                <a:solidFill>
                  <a:schemeClr val="bg1"/>
                </a:solidFill>
                <a:latin typeface="Times New Roman" pitchFamily="18" charset="0"/>
                <a:cs typeface="Times New Roman" pitchFamily="18" charset="0"/>
              </a:rPr>
              <a:t> d</a:t>
            </a:r>
            <a:r>
              <a:rPr lang="en-US" sz="2800" b="1" baseline="30000" dirty="0">
                <a:solidFill>
                  <a:schemeClr val="bg1"/>
                </a:solidFill>
                <a:latin typeface="Times New Roman" pitchFamily="18" charset="0"/>
                <a:cs typeface="Times New Roman" pitchFamily="18" charset="0"/>
              </a:rPr>
              <a:t>-1</a:t>
            </a:r>
            <a:r>
              <a:rPr lang="en-US" sz="2800" b="1" dirty="0">
                <a:solidFill>
                  <a:schemeClr val="bg1"/>
                </a:solidFill>
                <a:latin typeface="Times New Roman" pitchFamily="18" charset="0"/>
                <a:cs typeface="Times New Roman" pitchFamily="18" charset="0"/>
              </a:rPr>
              <a:t>)</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a:ext>
            </a:extLst>
          </a:blip>
          <a:stretch>
            <a:fillRect/>
          </a:stretch>
        </p:blipFill>
        <p:spPr>
          <a:xfrm>
            <a:off x="609600" y="0"/>
            <a:ext cx="7924800" cy="6858000"/>
          </a:xfrm>
          <a:prstGeom prst="rect">
            <a:avLst/>
          </a:prstGeom>
        </p:spPr>
      </p:pic>
      <p:sp>
        <p:nvSpPr>
          <p:cNvPr id="3" name="TextBox 2"/>
          <p:cNvSpPr txBox="1"/>
          <p:nvPr/>
        </p:nvSpPr>
        <p:spPr>
          <a:xfrm rot="16200000">
            <a:off x="581887" y="2999513"/>
            <a:ext cx="607936" cy="400110"/>
          </a:xfrm>
          <a:prstGeom prst="rect">
            <a:avLst/>
          </a:prstGeom>
          <a:solidFill>
            <a:schemeClr val="bg1"/>
          </a:solidFill>
        </p:spPr>
        <p:txBody>
          <a:bodyPr wrap="square" rtlCol="0">
            <a:spAutoFit/>
          </a:bodyPr>
          <a:lstStyle/>
          <a:p>
            <a:r>
              <a:rPr lang="en-US" sz="2000" dirty="0"/>
              <a:t>P/R</a:t>
            </a:r>
          </a:p>
        </p:txBody>
      </p:sp>
      <p:sp>
        <p:nvSpPr>
          <p:cNvPr id="4" name="TextBox 3"/>
          <p:cNvSpPr txBox="1"/>
          <p:nvPr/>
        </p:nvSpPr>
        <p:spPr>
          <a:xfrm>
            <a:off x="3733800" y="457200"/>
            <a:ext cx="883250" cy="369332"/>
          </a:xfrm>
          <a:prstGeom prst="rect">
            <a:avLst/>
          </a:prstGeom>
          <a:solidFill>
            <a:schemeClr val="bg1"/>
          </a:solidFill>
        </p:spPr>
        <p:txBody>
          <a:bodyPr wrap="none" rtlCol="0">
            <a:spAutoFit/>
          </a:bodyPr>
          <a:lstStyle/>
          <a:p>
            <a:r>
              <a:rPr lang="en-US" dirty="0"/>
              <a:t>Control</a:t>
            </a:r>
          </a:p>
        </p:txBody>
      </p:sp>
      <p:sp>
        <p:nvSpPr>
          <p:cNvPr id="5" name="TextBox 4"/>
          <p:cNvSpPr txBox="1"/>
          <p:nvPr/>
        </p:nvSpPr>
        <p:spPr>
          <a:xfrm>
            <a:off x="3733800" y="3429000"/>
            <a:ext cx="889987" cy="369332"/>
          </a:xfrm>
          <a:prstGeom prst="rect">
            <a:avLst/>
          </a:prstGeom>
          <a:solidFill>
            <a:schemeClr val="bg1"/>
          </a:solidFill>
        </p:spPr>
        <p:txBody>
          <a:bodyPr wrap="none" rtlCol="0">
            <a:spAutoFit/>
          </a:bodyPr>
          <a:lstStyle/>
          <a:p>
            <a:r>
              <a:rPr lang="en-US" dirty="0"/>
              <a:t>Carcass</a:t>
            </a:r>
          </a:p>
        </p:txBody>
      </p:sp>
      <p:sp>
        <p:nvSpPr>
          <p:cNvPr id="6" name="TextBox 5"/>
          <p:cNvSpPr txBox="1"/>
          <p:nvPr/>
        </p:nvSpPr>
        <p:spPr>
          <a:xfrm>
            <a:off x="7162800" y="457200"/>
            <a:ext cx="881672" cy="369332"/>
          </a:xfrm>
          <a:prstGeom prst="rect">
            <a:avLst/>
          </a:prstGeom>
          <a:solidFill>
            <a:schemeClr val="bg1"/>
          </a:solidFill>
        </p:spPr>
        <p:txBody>
          <a:bodyPr wrap="none" rtlCol="0">
            <a:spAutoFit/>
          </a:bodyPr>
          <a:lstStyle/>
          <a:p>
            <a:r>
              <a:rPr lang="en-US" dirty="0"/>
              <a:t>Salmon</a:t>
            </a:r>
          </a:p>
        </p:txBody>
      </p:sp>
      <p:sp>
        <p:nvSpPr>
          <p:cNvPr id="7" name="TextBox 6"/>
          <p:cNvSpPr txBox="1"/>
          <p:nvPr/>
        </p:nvSpPr>
        <p:spPr>
          <a:xfrm>
            <a:off x="7162800" y="3352800"/>
            <a:ext cx="833431" cy="369332"/>
          </a:xfrm>
          <a:prstGeom prst="rect">
            <a:avLst/>
          </a:prstGeom>
          <a:solidFill>
            <a:schemeClr val="bg1"/>
          </a:solidFill>
        </p:spPr>
        <p:txBody>
          <a:bodyPr wrap="none" rtlCol="0">
            <a:spAutoFit/>
          </a:bodyPr>
          <a:lstStyle/>
          <a:p>
            <a:r>
              <a:rPr lang="en-US" dirty="0"/>
              <a:t>Analog</a:t>
            </a:r>
          </a:p>
        </p:txBody>
      </p:sp>
      <p:sp>
        <p:nvSpPr>
          <p:cNvPr id="8" name="TextBox 7"/>
          <p:cNvSpPr txBox="1"/>
          <p:nvPr/>
        </p:nvSpPr>
        <p:spPr>
          <a:xfrm rot="5400000">
            <a:off x="4821290" y="1743579"/>
            <a:ext cx="2332489" cy="369332"/>
          </a:xfrm>
          <a:prstGeom prst="rect">
            <a:avLst/>
          </a:prstGeom>
          <a:noFill/>
        </p:spPr>
        <p:txBody>
          <a:bodyPr wrap="none" rtlCol="0">
            <a:spAutoFit/>
          </a:bodyPr>
          <a:lstStyle/>
          <a:p>
            <a:r>
              <a:rPr lang="en-US" dirty="0">
                <a:latin typeface="Times New Roman"/>
                <a:cs typeface="Times New Roman"/>
              </a:rPr>
              <a:t>Spawning           period</a:t>
            </a:r>
          </a:p>
        </p:txBody>
      </p:sp>
    </p:spTree>
    <p:extLst>
      <p:ext uri="{BB962C8B-B14F-4D97-AF65-F5344CB8AC3E}">
        <p14:creationId xmlns:p14="http://schemas.microsoft.com/office/powerpoint/2010/main" val="3302597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3E61CB-337E-45FC-AE75-1398AD28CCFF}"/>
              </a:ext>
            </a:extLst>
          </p:cNvPr>
          <p:cNvSpPr txBox="1"/>
          <p:nvPr/>
        </p:nvSpPr>
        <p:spPr>
          <a:xfrm>
            <a:off x="3352800" y="2690336"/>
            <a:ext cx="3200400" cy="1200329"/>
          </a:xfrm>
          <a:prstGeom prst="rect">
            <a:avLst/>
          </a:prstGeom>
          <a:noFill/>
        </p:spPr>
        <p:txBody>
          <a:bodyPr wrap="square" rtlCol="0">
            <a:spAutoFit/>
          </a:bodyPr>
          <a:lstStyle/>
          <a:p>
            <a:pPr algn="ctr"/>
            <a:r>
              <a:rPr lang="en-US" dirty="0"/>
              <a:t>Click here to watch video: </a:t>
            </a:r>
            <a:r>
              <a:rPr lang="en-US" dirty="0">
                <a:hlinkClick r:id="rId3"/>
              </a:rPr>
              <a:t>http://species.idaho.gov/wp-content/uploads/sites/82/2020/07/SRBNE-Video_Copy.mp4 </a:t>
            </a:r>
            <a:endParaRPr lang="en-US" dirty="0"/>
          </a:p>
        </p:txBody>
      </p:sp>
    </p:spTree>
    <p:extLst>
      <p:ext uri="{BB962C8B-B14F-4D97-AF65-F5344CB8AC3E}">
        <p14:creationId xmlns:p14="http://schemas.microsoft.com/office/powerpoint/2010/main" val="19297075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71" y="280851"/>
            <a:ext cx="9144000" cy="4154658"/>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2785" y="3862251"/>
            <a:ext cx="3715666" cy="2971800"/>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8385" y="4634218"/>
            <a:ext cx="3886200" cy="2188544"/>
          </a:xfrm>
          <a:prstGeom prst="rect">
            <a:avLst/>
          </a:prstGeom>
        </p:spPr>
      </p:pic>
    </p:spTree>
    <p:extLst>
      <p:ext uri="{BB962C8B-B14F-4D97-AF65-F5344CB8AC3E}">
        <p14:creationId xmlns:p14="http://schemas.microsoft.com/office/powerpoint/2010/main" val="2939352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400" y="987677"/>
            <a:ext cx="6705600" cy="5805397"/>
          </a:xfrm>
          <a:prstGeom prst="rect">
            <a:avLst/>
          </a:prstGeom>
          <a:noFill/>
          <a:ln w="9525">
            <a:noFill/>
            <a:miter lim="800000"/>
            <a:headEnd/>
            <a:tailEnd/>
          </a:ln>
        </p:spPr>
      </p:pic>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9144000" cy="960536"/>
          </a:xfrm>
          <a:prstGeom prst="rect">
            <a:avLst/>
          </a:prstGeom>
          <a:noFill/>
          <a:ln w="9525">
            <a:noFill/>
            <a:miter lim="800000"/>
            <a:headEnd/>
            <a:tailEnd/>
          </a:ln>
        </p:spPr>
      </p:pic>
      <p:sp>
        <p:nvSpPr>
          <p:cNvPr id="4" name="TextBox 3"/>
          <p:cNvSpPr txBox="1"/>
          <p:nvPr/>
        </p:nvSpPr>
        <p:spPr>
          <a:xfrm>
            <a:off x="6553200" y="457200"/>
            <a:ext cx="2478243" cy="369332"/>
          </a:xfrm>
          <a:prstGeom prst="rect">
            <a:avLst/>
          </a:prstGeom>
          <a:noFill/>
        </p:spPr>
        <p:txBody>
          <a:bodyPr wrap="none" rtlCol="0">
            <a:spAutoFit/>
          </a:bodyPr>
          <a:lstStyle/>
          <a:p>
            <a:r>
              <a:rPr lang="en-US" b="1" dirty="0" err="1">
                <a:latin typeface="Times New Roman" pitchFamily="18" charset="0"/>
                <a:cs typeface="Times New Roman" pitchFamily="18" charset="0"/>
              </a:rPr>
              <a:t>Wipfli</a:t>
            </a:r>
            <a:r>
              <a:rPr lang="en-US" b="1" dirty="0">
                <a:latin typeface="Times New Roman" pitchFamily="18" charset="0"/>
                <a:cs typeface="Times New Roman" pitchFamily="18" charset="0"/>
              </a:rPr>
              <a:t> and Baxter 2010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8600"/>
            <a:ext cx="9144000" cy="2630466"/>
          </a:xfrm>
          <a:prstGeom prst="rect">
            <a:avLst/>
          </a:prstGeom>
        </p:spPr>
      </p:pic>
      <p:pic>
        <p:nvPicPr>
          <p:cNvPr id="3" name="Picture 2"/>
          <p:cNvPicPr>
            <a:picLocks noChangeAspect="1"/>
          </p:cNvPicPr>
          <p:nvPr/>
        </p:nvPicPr>
        <p:blipFill>
          <a:blip r:embed="rId3" cstate="email">
            <a:alphaModFix amt="40000"/>
            <a:extLst>
              <a:ext uri="{28A0092B-C50C-407E-A947-70E740481C1C}">
                <a14:useLocalDpi xmlns:a14="http://schemas.microsoft.com/office/drawing/2010/main"/>
              </a:ext>
            </a:extLst>
          </a:blip>
          <a:stretch>
            <a:fillRect/>
          </a:stretch>
        </p:blipFill>
        <p:spPr>
          <a:xfrm>
            <a:off x="1" y="1600200"/>
            <a:ext cx="9205834" cy="5257800"/>
          </a:xfrm>
          <a:prstGeom prst="rect">
            <a:avLst/>
          </a:prstGeom>
        </p:spPr>
      </p:pic>
    </p:spTree>
    <p:extLst>
      <p:ext uri="{BB962C8B-B14F-4D97-AF65-F5344CB8AC3E}">
        <p14:creationId xmlns:p14="http://schemas.microsoft.com/office/powerpoint/2010/main" val="2939352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129024"/>
          <p:cNvSpPr/>
          <p:nvPr/>
        </p:nvSpPr>
        <p:spPr>
          <a:xfrm>
            <a:off x="304800" y="3429000"/>
            <a:ext cx="8458200" cy="990600"/>
          </a:xfrm>
          <a:prstGeom prst="rect">
            <a:avLst/>
          </a:prstGeom>
          <a:gradFill>
            <a:gsLst>
              <a:gs pos="0">
                <a:schemeClr val="accent1">
                  <a:shade val="51000"/>
                  <a:satMod val="130000"/>
                  <a:alpha val="10000"/>
                </a:schemeClr>
              </a:gs>
              <a:gs pos="99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stretch>
            <a:fillRect/>
          </a:stretch>
        </p:blipFill>
        <p:spPr>
          <a:xfrm rot="10800000" flipV="1">
            <a:off x="-23949" y="1"/>
            <a:ext cx="7374193" cy="2743200"/>
          </a:xfrm>
          <a:prstGeom prst="rect">
            <a:avLst/>
          </a:prstGeom>
        </p:spPr>
      </p:pic>
      <p:sp>
        <p:nvSpPr>
          <p:cNvPr id="5" name="TextBox 4"/>
          <p:cNvSpPr txBox="1"/>
          <p:nvPr/>
        </p:nvSpPr>
        <p:spPr>
          <a:xfrm>
            <a:off x="1641678" y="2438400"/>
            <a:ext cx="4378122" cy="830997"/>
          </a:xfrm>
          <a:prstGeom prst="rect">
            <a:avLst/>
          </a:prstGeom>
          <a:noFill/>
        </p:spPr>
        <p:txBody>
          <a:bodyPr wrap="none" rtlCol="0">
            <a:spAutoFit/>
          </a:bodyPr>
          <a:lstStyle/>
          <a:p>
            <a:pPr algn="ctr"/>
            <a:r>
              <a:rPr lang="en-US" sz="2400" dirty="0">
                <a:latin typeface="Times New Roman"/>
                <a:cs typeface="Times New Roman"/>
              </a:rPr>
              <a:t>4 kilogram adult Chinook Salmon</a:t>
            </a:r>
          </a:p>
          <a:p>
            <a:pPr algn="ctr"/>
            <a:r>
              <a:rPr lang="en-US" sz="2400" dirty="0">
                <a:latin typeface="Times New Roman"/>
                <a:cs typeface="Times New Roman"/>
              </a:rPr>
              <a:t>(3.04% N and 0.38% P)</a:t>
            </a:r>
          </a:p>
        </p:txBody>
      </p:sp>
      <p:sp>
        <p:nvSpPr>
          <p:cNvPr id="37" name="TextBox 36"/>
          <p:cNvSpPr txBox="1"/>
          <p:nvPr/>
        </p:nvSpPr>
        <p:spPr>
          <a:xfrm>
            <a:off x="4572000" y="6019800"/>
            <a:ext cx="4429418" cy="830997"/>
          </a:xfrm>
          <a:prstGeom prst="rect">
            <a:avLst/>
          </a:prstGeom>
          <a:noFill/>
        </p:spPr>
        <p:txBody>
          <a:bodyPr wrap="none" rtlCol="0">
            <a:spAutoFit/>
          </a:bodyPr>
          <a:lstStyle/>
          <a:p>
            <a:pPr algn="ctr"/>
            <a:r>
              <a:rPr lang="en-US" sz="2400" dirty="0">
                <a:latin typeface="Times New Roman"/>
                <a:cs typeface="Times New Roman"/>
              </a:rPr>
              <a:t>10 gram juvenile Chinook Salmon</a:t>
            </a:r>
          </a:p>
          <a:p>
            <a:pPr algn="ctr"/>
            <a:r>
              <a:rPr lang="en-US" sz="2400" dirty="0">
                <a:latin typeface="Times New Roman"/>
                <a:cs typeface="Times New Roman"/>
              </a:rPr>
              <a:t>(2.49% N and 0.43% P)</a:t>
            </a:r>
          </a:p>
        </p:txBody>
      </p:sp>
      <p:sp>
        <p:nvSpPr>
          <p:cNvPr id="129024" name="TextBox 129023"/>
          <p:cNvSpPr txBox="1"/>
          <p:nvPr/>
        </p:nvSpPr>
        <p:spPr>
          <a:xfrm>
            <a:off x="6442956" y="76200"/>
            <a:ext cx="2687830" cy="954107"/>
          </a:xfrm>
          <a:prstGeom prst="rect">
            <a:avLst/>
          </a:prstGeom>
          <a:noFill/>
        </p:spPr>
        <p:txBody>
          <a:bodyPr wrap="none" rtlCol="0">
            <a:spAutoFit/>
          </a:bodyPr>
          <a:lstStyle/>
          <a:p>
            <a:pPr algn="ctr"/>
            <a:r>
              <a:rPr lang="en-US" sz="2800" b="1" dirty="0">
                <a:latin typeface="Times New Roman"/>
                <a:cs typeface="Times New Roman"/>
              </a:rPr>
              <a:t>Nutrient Import</a:t>
            </a:r>
          </a:p>
          <a:p>
            <a:pPr algn="ctr"/>
            <a:r>
              <a:rPr lang="en-US" sz="2800" dirty="0">
                <a:latin typeface="Times New Roman"/>
                <a:cs typeface="Times New Roman"/>
              </a:rPr>
              <a:t>from adults</a:t>
            </a:r>
          </a:p>
        </p:txBody>
      </p:sp>
      <p:sp>
        <p:nvSpPr>
          <p:cNvPr id="39" name="TextBox 38"/>
          <p:cNvSpPr txBox="1"/>
          <p:nvPr/>
        </p:nvSpPr>
        <p:spPr>
          <a:xfrm>
            <a:off x="52062" y="4800600"/>
            <a:ext cx="2668018" cy="954107"/>
          </a:xfrm>
          <a:prstGeom prst="rect">
            <a:avLst/>
          </a:prstGeom>
          <a:noFill/>
        </p:spPr>
        <p:txBody>
          <a:bodyPr wrap="none" rtlCol="0">
            <a:spAutoFit/>
          </a:bodyPr>
          <a:lstStyle/>
          <a:p>
            <a:pPr algn="ctr"/>
            <a:r>
              <a:rPr lang="en-US" sz="2800" b="1" dirty="0">
                <a:latin typeface="Times New Roman"/>
                <a:cs typeface="Times New Roman"/>
              </a:rPr>
              <a:t>Nutrient Export</a:t>
            </a:r>
          </a:p>
          <a:p>
            <a:pPr algn="ctr"/>
            <a:r>
              <a:rPr lang="en-US" sz="2800" dirty="0">
                <a:latin typeface="Times New Roman"/>
                <a:cs typeface="Times New Roman"/>
              </a:rPr>
              <a:t>from </a:t>
            </a:r>
            <a:r>
              <a:rPr lang="en-US" sz="2800" dirty="0" err="1">
                <a:latin typeface="Times New Roman"/>
                <a:cs typeface="Times New Roman"/>
              </a:rPr>
              <a:t>smolts</a:t>
            </a:r>
            <a:endParaRPr lang="en-US" sz="2800" dirty="0">
              <a:latin typeface="Times New Roman"/>
              <a:cs typeface="Times New Roman"/>
            </a:endParaRPr>
          </a:p>
        </p:txBody>
      </p:sp>
      <p:sp>
        <p:nvSpPr>
          <p:cNvPr id="40" name="TextBox 39"/>
          <p:cNvSpPr txBox="1"/>
          <p:nvPr/>
        </p:nvSpPr>
        <p:spPr>
          <a:xfrm>
            <a:off x="357051" y="3581400"/>
            <a:ext cx="8372805" cy="584776"/>
          </a:xfrm>
          <a:prstGeom prst="rect">
            <a:avLst/>
          </a:prstGeom>
          <a:noFill/>
        </p:spPr>
        <p:txBody>
          <a:bodyPr wrap="none" rtlCol="0">
            <a:spAutoFit/>
          </a:bodyPr>
          <a:lstStyle/>
          <a:p>
            <a:r>
              <a:rPr lang="en-US" sz="3200" dirty="0">
                <a:latin typeface="Times New Roman"/>
                <a:cs typeface="Times New Roman"/>
              </a:rPr>
              <a:t>Nutrient Import - Nutrient Export = Nutrient Flux</a:t>
            </a:r>
          </a:p>
        </p:txBody>
      </p:sp>
      <p:sp>
        <p:nvSpPr>
          <p:cNvPr id="129026" name="Rectangle 129025"/>
          <p:cNvSpPr/>
          <p:nvPr/>
        </p:nvSpPr>
        <p:spPr>
          <a:xfrm>
            <a:off x="7620000" y="990600"/>
            <a:ext cx="389850" cy="584776"/>
          </a:xfrm>
          <a:prstGeom prst="rect">
            <a:avLst/>
          </a:prstGeom>
        </p:spPr>
        <p:txBody>
          <a:bodyPr wrap="none">
            <a:spAutoFit/>
          </a:bodyPr>
          <a:lstStyle/>
          <a:p>
            <a:r>
              <a:rPr lang="en-US" sz="3200" dirty="0">
                <a:latin typeface="ＭＳ ゴシック"/>
                <a:ea typeface="ＭＳ ゴシック"/>
                <a:cs typeface="ＭＳ ゴシック"/>
              </a:rPr>
              <a:t>+</a:t>
            </a:r>
            <a:endParaRPr lang="en-US" sz="3200" dirty="0"/>
          </a:p>
        </p:txBody>
      </p:sp>
      <p:sp>
        <p:nvSpPr>
          <p:cNvPr id="129027" name="Rectangle 129026"/>
          <p:cNvSpPr/>
          <p:nvPr/>
        </p:nvSpPr>
        <p:spPr>
          <a:xfrm>
            <a:off x="1143000" y="5663624"/>
            <a:ext cx="389850" cy="584776"/>
          </a:xfrm>
          <a:prstGeom prst="rect">
            <a:avLst/>
          </a:prstGeom>
        </p:spPr>
        <p:txBody>
          <a:bodyPr wrap="none">
            <a:spAutoFit/>
          </a:bodyPr>
          <a:lstStyle/>
          <a:p>
            <a:r>
              <a:rPr lang="en-US" sz="3200" dirty="0">
                <a:latin typeface="ＭＳ ゴシック"/>
                <a:ea typeface="ＭＳ ゴシック"/>
                <a:cs typeface="ＭＳ ゴシック"/>
              </a:rPr>
              <a:t>−</a:t>
            </a:r>
            <a:endParaRPr lang="en-US" sz="3200" dirty="0"/>
          </a:p>
        </p:txBody>
      </p:sp>
      <p:sp>
        <p:nvSpPr>
          <p:cNvPr id="129033" name="Right Arrow 129032"/>
          <p:cNvSpPr/>
          <p:nvPr/>
        </p:nvSpPr>
        <p:spPr>
          <a:xfrm>
            <a:off x="6629400" y="1981200"/>
            <a:ext cx="2362200" cy="5334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9034" name="Left Arrow 129033"/>
          <p:cNvSpPr/>
          <p:nvPr/>
        </p:nvSpPr>
        <p:spPr>
          <a:xfrm>
            <a:off x="533400" y="6172200"/>
            <a:ext cx="1828800" cy="152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9035" name="TextBox 129034"/>
          <p:cNvSpPr txBox="1"/>
          <p:nvPr/>
        </p:nvSpPr>
        <p:spPr>
          <a:xfrm>
            <a:off x="7086600" y="2514600"/>
            <a:ext cx="1381207" cy="461665"/>
          </a:xfrm>
          <a:prstGeom prst="rect">
            <a:avLst/>
          </a:prstGeom>
          <a:noFill/>
        </p:spPr>
        <p:txBody>
          <a:bodyPr wrap="none" rtlCol="0">
            <a:spAutoFit/>
          </a:bodyPr>
          <a:lstStyle/>
          <a:p>
            <a:r>
              <a:rPr lang="en-US" sz="2400" dirty="0">
                <a:latin typeface="Times New Roman"/>
                <a:cs typeface="Times New Roman"/>
              </a:rPr>
              <a:t>Upstream</a:t>
            </a:r>
          </a:p>
        </p:txBody>
      </p:sp>
      <p:sp>
        <p:nvSpPr>
          <p:cNvPr id="52" name="TextBox 51"/>
          <p:cNvSpPr txBox="1"/>
          <p:nvPr/>
        </p:nvSpPr>
        <p:spPr>
          <a:xfrm>
            <a:off x="604838" y="6324600"/>
            <a:ext cx="1757362" cy="461665"/>
          </a:xfrm>
          <a:prstGeom prst="rect">
            <a:avLst/>
          </a:prstGeom>
          <a:noFill/>
        </p:spPr>
        <p:txBody>
          <a:bodyPr wrap="none" rtlCol="0">
            <a:spAutoFit/>
          </a:bodyPr>
          <a:lstStyle/>
          <a:p>
            <a:r>
              <a:rPr lang="en-US" sz="2400" dirty="0">
                <a:latin typeface="Times New Roman"/>
                <a:cs typeface="Times New Roman"/>
              </a:rPr>
              <a:t>Downstream</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02031" y="4572001"/>
            <a:ext cx="1708219" cy="609600"/>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81800" y="5105400"/>
            <a:ext cx="1562100" cy="557455"/>
          </a:xfrm>
          <a:prstGeom prst="rect">
            <a:avLst/>
          </a:prstGeom>
        </p:spPr>
      </p:pic>
      <p:pic>
        <p:nvPicPr>
          <p:cNvPr id="21" name="Picture 2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81188" y="6263856"/>
            <a:ext cx="1562100" cy="557455"/>
          </a:xfrm>
          <a:prstGeom prst="rect">
            <a:avLst/>
          </a:prstGeom>
        </p:spPr>
      </p:pic>
      <p:pic>
        <p:nvPicPr>
          <p:cNvPr id="22" name="Picture 2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05251" y="5486401"/>
            <a:ext cx="1494693" cy="533400"/>
          </a:xfrm>
          <a:prstGeom prst="rect">
            <a:avLst/>
          </a:prstGeom>
        </p:spPr>
      </p:pic>
      <p:pic>
        <p:nvPicPr>
          <p:cNvPr id="23" name="Picture 2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73433" y="5562600"/>
            <a:ext cx="1562100" cy="557455"/>
          </a:xfrm>
          <a:prstGeom prst="rect">
            <a:avLst/>
          </a:prstGeom>
        </p:spPr>
      </p:pic>
      <p:pic>
        <p:nvPicPr>
          <p:cNvPr id="24" name="Picture 2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28851" y="5257800"/>
            <a:ext cx="1562100" cy="557455"/>
          </a:xfrm>
          <a:prstGeom prst="rect">
            <a:avLst/>
          </a:prstGeom>
        </p:spPr>
      </p:pic>
    </p:spTree>
    <p:extLst>
      <p:ext uri="{BB962C8B-B14F-4D97-AF65-F5344CB8AC3E}">
        <p14:creationId xmlns:p14="http://schemas.microsoft.com/office/powerpoint/2010/main" val="3040819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2657"/>
            <a:ext cx="9144000" cy="6858000"/>
          </a:xfrm>
          <a:prstGeom prst="rect">
            <a:avLst/>
          </a:prstGeom>
        </p:spPr>
      </p:pic>
      <p:pic>
        <p:nvPicPr>
          <p:cNvPr id="3" name="Picture 2"/>
          <p:cNvPicPr>
            <a:picLocks noChangeAspect="1"/>
          </p:cNvPicPr>
          <p:nvPr/>
        </p:nvPicPr>
        <p:blipFill>
          <a:blip r:embed="rId3">
            <a:alphaModFix amt="54000"/>
          </a:blip>
          <a:stretch>
            <a:fillRect/>
          </a:stretch>
        </p:blipFill>
        <p:spPr>
          <a:xfrm>
            <a:off x="838200" y="4800600"/>
            <a:ext cx="7505700" cy="1945922"/>
          </a:xfrm>
          <a:prstGeom prst="rect">
            <a:avLst/>
          </a:prstGeom>
        </p:spPr>
      </p:pic>
    </p:spTree>
    <p:extLst>
      <p:ext uri="{BB962C8B-B14F-4D97-AF65-F5344CB8AC3E}">
        <p14:creationId xmlns:p14="http://schemas.microsoft.com/office/powerpoint/2010/main" val="3848360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1263D70-28E6-4221-8940-E953143381AE}"/>
              </a:ext>
            </a:extLst>
          </p:cNvPr>
          <p:cNvSpPr txBox="1"/>
          <p:nvPr/>
        </p:nvSpPr>
        <p:spPr>
          <a:xfrm>
            <a:off x="990600" y="228600"/>
            <a:ext cx="7409801" cy="2554545"/>
          </a:xfrm>
          <a:prstGeom prst="rect">
            <a:avLst/>
          </a:prstGeom>
          <a:noFill/>
        </p:spPr>
        <p:txBody>
          <a:bodyPr wrap="none" rtlCol="0">
            <a:spAutoFit/>
          </a:bodyPr>
          <a:lstStyle/>
          <a:p>
            <a:r>
              <a:rPr lang="en-US" sz="3200" dirty="0">
                <a:solidFill>
                  <a:schemeClr val="bg1"/>
                </a:solidFill>
                <a:latin typeface="Times New Roman" panose="02020603050405020304" pitchFamily="18" charset="0"/>
                <a:cs typeface="Times New Roman" panose="02020603050405020304" pitchFamily="18" charset="0"/>
              </a:rPr>
              <a:t>In 67 lake/year evaluations Moore et al. </a:t>
            </a:r>
          </a:p>
          <a:p>
            <a:r>
              <a:rPr lang="en-US" sz="3200" dirty="0">
                <a:solidFill>
                  <a:schemeClr val="bg1"/>
                </a:solidFill>
                <a:latin typeface="Times New Roman" panose="02020603050405020304" pitchFamily="18" charset="0"/>
                <a:cs typeface="Times New Roman" panose="02020603050405020304" pitchFamily="18" charset="0"/>
              </a:rPr>
              <a:t>never documented a single case of negative </a:t>
            </a:r>
          </a:p>
          <a:p>
            <a:r>
              <a:rPr lang="en-US" sz="3200" dirty="0">
                <a:solidFill>
                  <a:schemeClr val="bg1"/>
                </a:solidFill>
                <a:latin typeface="Times New Roman" panose="02020603050405020304" pitchFamily="18" charset="0"/>
                <a:cs typeface="Times New Roman" panose="02020603050405020304" pitchFamily="18" charset="0"/>
              </a:rPr>
              <a:t>nutrient flux, where juvenile </a:t>
            </a:r>
            <a:r>
              <a:rPr lang="en-US" sz="3200" dirty="0" err="1">
                <a:solidFill>
                  <a:schemeClr val="bg1"/>
                </a:solidFill>
                <a:latin typeface="Times New Roman" panose="02020603050405020304" pitchFamily="18" charset="0"/>
                <a:cs typeface="Times New Roman" panose="02020603050405020304" pitchFamily="18" charset="0"/>
              </a:rPr>
              <a:t>smolt</a:t>
            </a:r>
            <a:r>
              <a:rPr lang="en-US" sz="3200" dirty="0">
                <a:solidFill>
                  <a:schemeClr val="bg1"/>
                </a:solidFill>
                <a:latin typeface="Times New Roman" panose="02020603050405020304" pitchFamily="18" charset="0"/>
                <a:cs typeface="Times New Roman" panose="02020603050405020304" pitchFamily="18" charset="0"/>
              </a:rPr>
              <a:t> exported </a:t>
            </a:r>
          </a:p>
          <a:p>
            <a:r>
              <a:rPr lang="en-US" sz="3200" dirty="0">
                <a:solidFill>
                  <a:schemeClr val="bg1"/>
                </a:solidFill>
                <a:latin typeface="Times New Roman" panose="02020603050405020304" pitchFamily="18" charset="0"/>
                <a:cs typeface="Times New Roman" panose="02020603050405020304" pitchFamily="18" charset="0"/>
              </a:rPr>
              <a:t>more nutrients than their parents imported, </a:t>
            </a:r>
          </a:p>
          <a:p>
            <a:r>
              <a:rPr lang="en-US" sz="3200" dirty="0">
                <a:solidFill>
                  <a:schemeClr val="bg1"/>
                </a:solidFill>
                <a:latin typeface="Times New Roman" panose="02020603050405020304" pitchFamily="18" charset="0"/>
                <a:cs typeface="Times New Roman" panose="02020603050405020304" pitchFamily="18" charset="0"/>
              </a:rPr>
              <a:t>despite harvest rates of up to 67%.</a:t>
            </a:r>
          </a:p>
        </p:txBody>
      </p:sp>
    </p:spTree>
    <p:extLst>
      <p:ext uri="{BB962C8B-B14F-4D97-AF65-F5344CB8AC3E}">
        <p14:creationId xmlns:p14="http://schemas.microsoft.com/office/powerpoint/2010/main" val="1558276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ED, PET, ALT Nutrient Flux.pd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08107"/>
            <a:ext cx="6934200" cy="7987553"/>
          </a:xfrm>
          <a:prstGeom prst="rect">
            <a:avLst/>
          </a:prstGeom>
        </p:spPr>
      </p:pic>
      <p:pic>
        <p:nvPicPr>
          <p:cNvPr id="3" name="Picture 2" descr="Redfish.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7000" y="3810000"/>
            <a:ext cx="2336800" cy="1752600"/>
          </a:xfrm>
          <a:prstGeom prst="rect">
            <a:avLst/>
          </a:prstGeom>
        </p:spPr>
      </p:pic>
      <p:pic>
        <p:nvPicPr>
          <p:cNvPr id="4" name="Picture 3" descr="Pettit.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7000" y="1981200"/>
            <a:ext cx="2336800" cy="1752600"/>
          </a:xfrm>
          <a:prstGeom prst="rect">
            <a:avLst/>
          </a:prstGeom>
        </p:spPr>
      </p:pic>
      <p:pic>
        <p:nvPicPr>
          <p:cNvPr id="5" name="Picture 4" descr="Alturas.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7000" y="152400"/>
            <a:ext cx="2336800" cy="1752600"/>
          </a:xfrm>
          <a:prstGeom prst="rect">
            <a:avLst/>
          </a:prstGeom>
        </p:spPr>
      </p:pic>
      <p:sp>
        <p:nvSpPr>
          <p:cNvPr id="2" name="TextBox 1"/>
          <p:cNvSpPr txBox="1"/>
          <p:nvPr/>
        </p:nvSpPr>
        <p:spPr>
          <a:xfrm>
            <a:off x="7620000" y="6477000"/>
            <a:ext cx="1421170" cy="307777"/>
          </a:xfrm>
          <a:prstGeom prst="rect">
            <a:avLst/>
          </a:prstGeom>
          <a:noFill/>
        </p:spPr>
        <p:txBody>
          <a:bodyPr wrap="none" rtlCol="0">
            <a:spAutoFit/>
          </a:bodyPr>
          <a:lstStyle/>
          <a:p>
            <a:r>
              <a:rPr lang="en-US" sz="1400" dirty="0">
                <a:latin typeface="Times New Roman"/>
                <a:cs typeface="Times New Roman"/>
              </a:rPr>
              <a:t>Evans et al. 2019</a:t>
            </a:r>
          </a:p>
        </p:txBody>
      </p:sp>
    </p:spTree>
    <p:extLst>
      <p:ext uri="{BB962C8B-B14F-4D97-AF65-F5344CB8AC3E}">
        <p14:creationId xmlns:p14="http://schemas.microsoft.com/office/powerpoint/2010/main" val="3069944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plot_Heat Flux Map_2004-2011.pd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9200" y="-533400"/>
            <a:ext cx="6400800" cy="6400800"/>
          </a:xfrm>
          <a:prstGeom prst="rect">
            <a:avLst/>
          </a:prstGeom>
        </p:spPr>
      </p:pic>
      <p:sp>
        <p:nvSpPr>
          <p:cNvPr id="14" name="TextBox 13"/>
          <p:cNvSpPr txBox="1"/>
          <p:nvPr/>
        </p:nvSpPr>
        <p:spPr>
          <a:xfrm>
            <a:off x="2743200" y="3048000"/>
            <a:ext cx="364202" cy="523220"/>
          </a:xfrm>
          <a:prstGeom prst="rect">
            <a:avLst/>
          </a:prstGeom>
          <a:noFill/>
        </p:spPr>
        <p:txBody>
          <a:bodyPr wrap="none" rtlCol="0">
            <a:spAutoFit/>
          </a:bodyPr>
          <a:lstStyle/>
          <a:p>
            <a:r>
              <a:rPr lang="en-US" sz="2800" b="1" dirty="0">
                <a:solidFill>
                  <a:srgbClr val="FFFFFF"/>
                </a:solidFill>
              </a:rPr>
              <a:t>+</a:t>
            </a:r>
          </a:p>
        </p:txBody>
      </p:sp>
      <p:sp>
        <p:nvSpPr>
          <p:cNvPr id="13" name="TextBox 12"/>
          <p:cNvSpPr txBox="1"/>
          <p:nvPr/>
        </p:nvSpPr>
        <p:spPr>
          <a:xfrm>
            <a:off x="2057400" y="2967335"/>
            <a:ext cx="338554" cy="461665"/>
          </a:xfrm>
          <a:prstGeom prst="rect">
            <a:avLst/>
          </a:prstGeom>
          <a:noFill/>
        </p:spPr>
        <p:txBody>
          <a:bodyPr wrap="none" rtlCol="0">
            <a:spAutoFit/>
          </a:bodyPr>
          <a:lstStyle/>
          <a:p>
            <a:r>
              <a:rPr lang="en-US" sz="2400" b="1" dirty="0">
                <a:solidFill>
                  <a:srgbClr val="FFFFFF"/>
                </a:solidFill>
              </a:rPr>
              <a:t>_</a:t>
            </a:r>
          </a:p>
        </p:txBody>
      </p:sp>
      <p:sp>
        <p:nvSpPr>
          <p:cNvPr id="11" name="Rectangle 10"/>
          <p:cNvSpPr/>
          <p:nvPr/>
        </p:nvSpPr>
        <p:spPr>
          <a:xfrm rot="5400000">
            <a:off x="895029" y="1609683"/>
            <a:ext cx="2717411" cy="369332"/>
          </a:xfrm>
          <a:prstGeom prst="rect">
            <a:avLst/>
          </a:prstGeom>
        </p:spPr>
        <p:txBody>
          <a:bodyPr wrap="none">
            <a:spAutoFit/>
          </a:bodyPr>
          <a:lstStyle/>
          <a:p>
            <a:r>
              <a:rPr lang="en-US" dirty="0">
                <a:solidFill>
                  <a:schemeClr val="bg1"/>
                </a:solidFill>
                <a:latin typeface="Times New Roman"/>
                <a:cs typeface="Times New Roman"/>
              </a:rPr>
              <a:t>Net Negative Nutrient Flux</a:t>
            </a:r>
          </a:p>
        </p:txBody>
      </p:sp>
      <p:sp>
        <p:nvSpPr>
          <p:cNvPr id="17" name="TextBox 16"/>
          <p:cNvSpPr txBox="1"/>
          <p:nvPr/>
        </p:nvSpPr>
        <p:spPr>
          <a:xfrm rot="2248325">
            <a:off x="2969828" y="2316077"/>
            <a:ext cx="2817092" cy="1220080"/>
          </a:xfrm>
          <a:prstGeom prst="rect">
            <a:avLst/>
          </a:prstGeom>
          <a:noFill/>
        </p:spPr>
        <p:txBody>
          <a:bodyPr wrap="none" rtlCol="0">
            <a:prstTxWarp prst="textArchDown">
              <a:avLst>
                <a:gd name="adj" fmla="val 931025"/>
              </a:avLst>
            </a:prstTxWarp>
            <a:spAutoFit/>
          </a:bodyPr>
          <a:lstStyle/>
          <a:p>
            <a:r>
              <a:rPr lang="en-US" dirty="0">
                <a:solidFill>
                  <a:schemeClr val="bg1"/>
                </a:solidFill>
                <a:latin typeface="Times New Roman"/>
                <a:cs typeface="Times New Roman"/>
              </a:rPr>
              <a:t>Population Replacement Curve</a:t>
            </a:r>
          </a:p>
        </p:txBody>
      </p:sp>
      <p:sp>
        <p:nvSpPr>
          <p:cNvPr id="2" name="Title 1"/>
          <p:cNvSpPr>
            <a:spLocks noGrp="1"/>
          </p:cNvSpPr>
          <p:nvPr>
            <p:ph type="title"/>
          </p:nvPr>
        </p:nvSpPr>
        <p:spPr>
          <a:xfrm>
            <a:off x="457200" y="5867399"/>
            <a:ext cx="8229600" cy="956733"/>
          </a:xfrm>
        </p:spPr>
        <p:txBody>
          <a:bodyPr/>
          <a:lstStyle/>
          <a:p>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791200"/>
            <a:ext cx="9152466" cy="1066800"/>
          </a:xfrm>
          <a:prstGeom prst="rect">
            <a:avLst/>
          </a:prstGeom>
        </p:spPr>
      </p:pic>
    </p:spTree>
    <p:extLst>
      <p:ext uri="{BB962C8B-B14F-4D97-AF65-F5344CB8AC3E}">
        <p14:creationId xmlns:p14="http://schemas.microsoft.com/office/powerpoint/2010/main" val="4139248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alphaModFix amt="50000"/>
            <a:extLst>
              <a:ext uri="{28A0092B-C50C-407E-A947-70E740481C1C}">
                <a14:useLocalDpi xmlns:a14="http://schemas.microsoft.com/office/drawing/2010/main"/>
              </a:ext>
            </a:extLst>
          </a:blip>
          <a:stretch>
            <a:fillRect/>
          </a:stretch>
        </p:blipFill>
        <p:spPr>
          <a:xfrm>
            <a:off x="838200" y="609600"/>
            <a:ext cx="7924800" cy="4876800"/>
          </a:xfrm>
          <a:prstGeom prst="rect">
            <a:avLst/>
          </a:prstGeom>
        </p:spPr>
      </p:pic>
      <p:pic>
        <p:nvPicPr>
          <p:cNvPr id="28675" name="Picture 3"/>
          <p:cNvPicPr>
            <a:picLocks noChangeAspect="1" noChangeArrowheads="1"/>
          </p:cNvPicPr>
          <p:nvPr/>
        </p:nvPicPr>
        <p:blipFill>
          <a:blip r:embed="rId4" cstate="print">
            <a:alphaModFix amt="50000"/>
          </a:blip>
          <a:srcRect/>
          <a:stretch>
            <a:fillRect/>
          </a:stretch>
        </p:blipFill>
        <p:spPr bwMode="auto">
          <a:xfrm>
            <a:off x="0" y="314325"/>
            <a:ext cx="9144000" cy="6238875"/>
          </a:xfrm>
          <a:prstGeom prst="rect">
            <a:avLst/>
          </a:prstGeom>
          <a:noFill/>
          <a:ln w="9525">
            <a:noFill/>
            <a:miter lim="800000"/>
            <a:headEnd/>
            <a:tailEnd/>
          </a:ln>
        </p:spPr>
      </p:pic>
      <p:sp>
        <p:nvSpPr>
          <p:cNvPr id="4" name="TextBox 3"/>
          <p:cNvSpPr txBox="1"/>
          <p:nvPr/>
        </p:nvSpPr>
        <p:spPr>
          <a:xfrm>
            <a:off x="6822481" y="6396335"/>
            <a:ext cx="2321519" cy="461665"/>
          </a:xfrm>
          <a:prstGeom prst="rect">
            <a:avLst/>
          </a:prstGeom>
          <a:noFill/>
        </p:spPr>
        <p:txBody>
          <a:bodyPr wrap="none" rtlCol="0">
            <a:spAutoFit/>
          </a:bodyPr>
          <a:lstStyle/>
          <a:p>
            <a:r>
              <a:rPr lang="en-US" sz="2400" dirty="0" err="1">
                <a:solidFill>
                  <a:prstClr val="black"/>
                </a:solidFill>
                <a:latin typeface="Times New Roman" pitchFamily="18" charset="0"/>
                <a:cs typeface="Times New Roman" pitchFamily="18" charset="0"/>
              </a:rPr>
              <a:t>Selbie</a:t>
            </a:r>
            <a:r>
              <a:rPr lang="en-US" sz="2400" dirty="0">
                <a:solidFill>
                  <a:prstClr val="black"/>
                </a:solidFill>
                <a:latin typeface="Times New Roman" pitchFamily="18" charset="0"/>
                <a:cs typeface="Times New Roman" pitchFamily="18" charset="0"/>
              </a:rPr>
              <a:t> et al. 2007</a:t>
            </a:r>
          </a:p>
        </p:txBody>
      </p:sp>
      <p:sp>
        <p:nvSpPr>
          <p:cNvPr id="2" name="TextBox 1"/>
          <p:cNvSpPr txBox="1"/>
          <p:nvPr/>
        </p:nvSpPr>
        <p:spPr>
          <a:xfrm>
            <a:off x="968793" y="5024735"/>
            <a:ext cx="2688807" cy="461665"/>
          </a:xfrm>
          <a:prstGeom prst="rect">
            <a:avLst/>
          </a:prstGeom>
          <a:noFill/>
        </p:spPr>
        <p:txBody>
          <a:bodyPr wrap="none" rtlCol="0">
            <a:spAutoFit/>
          </a:bodyPr>
          <a:lstStyle/>
          <a:p>
            <a:r>
              <a:rPr lang="en-US" sz="2400" dirty="0">
                <a:latin typeface="Times New Roman"/>
                <a:cs typeface="Times New Roman"/>
              </a:rPr>
              <a:t>Redfish Lake, Idaho</a:t>
            </a:r>
          </a:p>
        </p:txBody>
      </p:sp>
      <p:sp>
        <p:nvSpPr>
          <p:cNvPr id="3" name="Round Single Corner Rectangle 2"/>
          <p:cNvSpPr/>
          <p:nvPr/>
        </p:nvSpPr>
        <p:spPr>
          <a:xfrm>
            <a:off x="8229600" y="609600"/>
            <a:ext cx="381000" cy="4876800"/>
          </a:xfrm>
          <a:prstGeom prst="round1Rect">
            <a:avLst/>
          </a:prstGeom>
          <a:solidFill>
            <a:schemeClr val="tx2">
              <a:lumMod val="60000"/>
              <a:lumOff val="40000"/>
              <a:alpha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rot="16200000">
            <a:off x="-1366057" y="2831753"/>
            <a:ext cx="3406251" cy="400110"/>
          </a:xfrm>
          <a:prstGeom prst="rect">
            <a:avLst/>
          </a:prstGeom>
          <a:solidFill>
            <a:schemeClr val="bg1"/>
          </a:solidFill>
        </p:spPr>
        <p:txBody>
          <a:bodyPr wrap="none" rtlCol="0">
            <a:spAutoFit/>
          </a:bodyPr>
          <a:lstStyle/>
          <a:p>
            <a:r>
              <a:rPr lang="en-US" sz="2000" dirty="0">
                <a:latin typeface="Times New Roman"/>
                <a:cs typeface="Times New Roman"/>
              </a:rPr>
              <a:t>Nitrogen</a:t>
            </a:r>
            <a:r>
              <a:rPr lang="en-US" dirty="0"/>
              <a:t> Stable Isotope (per mill)</a:t>
            </a:r>
          </a:p>
        </p:txBody>
      </p:sp>
      <p:sp>
        <p:nvSpPr>
          <p:cNvPr id="8" name="TextBox 7"/>
          <p:cNvSpPr txBox="1"/>
          <p:nvPr/>
        </p:nvSpPr>
        <p:spPr>
          <a:xfrm>
            <a:off x="3886200" y="6153090"/>
            <a:ext cx="2133600" cy="400110"/>
          </a:xfrm>
          <a:prstGeom prst="rect">
            <a:avLst/>
          </a:prstGeom>
          <a:solidFill>
            <a:schemeClr val="bg1"/>
          </a:solidFill>
        </p:spPr>
        <p:txBody>
          <a:bodyPr wrap="square" rtlCol="0">
            <a:spAutoFit/>
          </a:bodyPr>
          <a:lstStyle/>
          <a:p>
            <a:r>
              <a:rPr lang="en-US" sz="2000" dirty="0">
                <a:latin typeface="Times New Roman"/>
                <a:cs typeface="Times New Roman"/>
              </a:rPr>
              <a:t>Calendar Year </a:t>
            </a:r>
            <a:endParaRPr lang="en-US" dirty="0"/>
          </a:p>
        </p:txBody>
      </p:sp>
    </p:spTree>
    <p:extLst>
      <p:ext uri="{BB962C8B-B14F-4D97-AF65-F5344CB8AC3E}">
        <p14:creationId xmlns:p14="http://schemas.microsoft.com/office/powerpoint/2010/main" val="28182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dfish.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graphicFrame>
        <p:nvGraphicFramePr>
          <p:cNvPr id="3" name="Chart 2">
            <a:extLst>
              <a:ext uri="{FF2B5EF4-FFF2-40B4-BE49-F238E27FC236}">
                <a16:creationId xmlns:a16="http://schemas.microsoft.com/office/drawing/2014/main" id="{05B936DE-3CDA-FE42-B166-D7F89A1936FD}"/>
              </a:ext>
            </a:extLst>
          </p:cNvPr>
          <p:cNvGraphicFramePr>
            <a:graphicFrameLocks/>
          </p:cNvGraphicFramePr>
          <p:nvPr>
            <p:extLst>
              <p:ext uri="{D42A27DB-BD31-4B8C-83A1-F6EECF244321}">
                <p14:modId xmlns:p14="http://schemas.microsoft.com/office/powerpoint/2010/main" val="3325161587"/>
              </p:ext>
            </p:extLst>
          </p:nvPr>
        </p:nvGraphicFramePr>
        <p:xfrm>
          <a:off x="152400" y="1295400"/>
          <a:ext cx="8795734" cy="544253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533400" y="76200"/>
            <a:ext cx="8153400" cy="1200328"/>
          </a:xfrm>
          <a:prstGeom prst="rect">
            <a:avLst/>
          </a:prstGeom>
          <a:noFill/>
        </p:spPr>
        <p:txBody>
          <a:bodyPr wrap="square" rtlCol="0">
            <a:spAutoFit/>
          </a:bodyPr>
          <a:lstStyle/>
          <a:p>
            <a:pPr algn="ctr"/>
            <a:r>
              <a:rPr lang="en-US" sz="2400" dirty="0">
                <a:latin typeface="Times New Roman"/>
                <a:cs typeface="Times New Roman"/>
              </a:rPr>
              <a:t>Redfish Lake Snake River Sockeye Salmon abundance estimates from 1808 to 1990 as modeled from </a:t>
            </a:r>
            <a:r>
              <a:rPr lang="en-US" sz="2400" dirty="0" err="1">
                <a:latin typeface="Times New Roman"/>
                <a:cs typeface="Times New Roman"/>
              </a:rPr>
              <a:t>paleo</a:t>
            </a:r>
            <a:r>
              <a:rPr lang="en-US" sz="2400" dirty="0">
                <a:latin typeface="Times New Roman"/>
                <a:cs typeface="Times New Roman"/>
              </a:rPr>
              <a:t>-sediment lake core marine-derived nutrient analysis.</a:t>
            </a:r>
          </a:p>
        </p:txBody>
      </p:sp>
      <p:sp>
        <p:nvSpPr>
          <p:cNvPr id="8" name="TextBox 7"/>
          <p:cNvSpPr txBox="1"/>
          <p:nvPr/>
        </p:nvSpPr>
        <p:spPr>
          <a:xfrm>
            <a:off x="5943600" y="1882914"/>
            <a:ext cx="2884348" cy="707886"/>
          </a:xfrm>
          <a:prstGeom prst="rect">
            <a:avLst/>
          </a:prstGeom>
          <a:noFill/>
        </p:spPr>
        <p:txBody>
          <a:bodyPr wrap="none" rtlCol="0">
            <a:spAutoFit/>
          </a:bodyPr>
          <a:lstStyle/>
          <a:p>
            <a:pPr algn="ctr"/>
            <a:r>
              <a:rPr lang="en-US" sz="2000" dirty="0">
                <a:solidFill>
                  <a:schemeClr val="bg1"/>
                </a:solidFill>
                <a:latin typeface="Times New Roman"/>
              </a:rPr>
              <a:t>Columbia and Snake river </a:t>
            </a:r>
          </a:p>
          <a:p>
            <a:pPr algn="ctr"/>
            <a:r>
              <a:rPr lang="en-US" sz="2000" dirty="0" err="1">
                <a:solidFill>
                  <a:schemeClr val="bg1"/>
                </a:solidFill>
                <a:latin typeface="Times New Roman"/>
              </a:rPr>
              <a:t>hydrosystem</a:t>
            </a:r>
            <a:r>
              <a:rPr lang="en-US" sz="2000" dirty="0">
                <a:solidFill>
                  <a:schemeClr val="bg1"/>
                </a:solidFill>
                <a:latin typeface="Times New Roman"/>
              </a:rPr>
              <a:t> development</a:t>
            </a:r>
          </a:p>
        </p:txBody>
      </p:sp>
      <p:cxnSp>
        <p:nvCxnSpPr>
          <p:cNvPr id="7" name="Straight Arrow Connector 6"/>
          <p:cNvCxnSpPr/>
          <p:nvPr/>
        </p:nvCxnSpPr>
        <p:spPr>
          <a:xfrm>
            <a:off x="3200400" y="4648200"/>
            <a:ext cx="3048000" cy="0"/>
          </a:xfrm>
          <a:prstGeom prst="straightConnector1">
            <a:avLst/>
          </a:prstGeom>
          <a:ln w="50800">
            <a:solidFill>
              <a:schemeClr val="bg1"/>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9605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28600" y="1909232"/>
            <a:ext cx="8686800" cy="4796367"/>
          </a:xfrm>
        </p:spPr>
      </p:pic>
      <p:pic>
        <p:nvPicPr>
          <p:cNvPr id="7" name="Picture 6"/>
          <p:cNvPicPr>
            <a:picLocks noChangeAspect="1"/>
          </p:cNvPicPr>
          <p:nvPr/>
        </p:nvPicPr>
        <p:blipFill>
          <a:blip r:embed="rId3"/>
          <a:stretch>
            <a:fillRect/>
          </a:stretch>
        </p:blipFill>
        <p:spPr>
          <a:xfrm>
            <a:off x="0" y="-8467"/>
            <a:ext cx="9144000" cy="1935238"/>
          </a:xfrm>
          <a:prstGeom prst="rect">
            <a:avLst/>
          </a:prstGeom>
        </p:spPr>
      </p:pic>
    </p:spTree>
    <p:extLst>
      <p:ext uri="{BB962C8B-B14F-4D97-AF65-F5344CB8AC3E}">
        <p14:creationId xmlns:p14="http://schemas.microsoft.com/office/powerpoint/2010/main" val="1739248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2175" y="1805959"/>
            <a:ext cx="9186175" cy="5052042"/>
          </a:xfrm>
        </p:spPr>
      </p:pic>
      <p:pic>
        <p:nvPicPr>
          <p:cNvPr id="5" name="Picture 4"/>
          <p:cNvPicPr>
            <a:picLocks noChangeAspect="1"/>
          </p:cNvPicPr>
          <p:nvPr/>
        </p:nvPicPr>
        <p:blipFill>
          <a:blip r:embed="rId3"/>
          <a:stretch>
            <a:fillRect/>
          </a:stretch>
        </p:blipFill>
        <p:spPr>
          <a:xfrm>
            <a:off x="0" y="0"/>
            <a:ext cx="9144000" cy="2704241"/>
          </a:xfrm>
          <a:prstGeom prst="rect">
            <a:avLst/>
          </a:prstGeom>
        </p:spPr>
      </p:pic>
    </p:spTree>
    <p:extLst>
      <p:ext uri="{BB962C8B-B14F-4D97-AF65-F5344CB8AC3E}">
        <p14:creationId xmlns:p14="http://schemas.microsoft.com/office/powerpoint/2010/main" val="2343522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47674" y="3352800"/>
            <a:ext cx="2895600" cy="2895600"/>
          </a:xfrm>
          <a:prstGeom prst="rect">
            <a:avLst/>
          </a:prstGeom>
        </p:spPr>
      </p:pic>
      <p:pic>
        <p:nvPicPr>
          <p:cNvPr id="4" name="Picture 3"/>
          <p:cNvPicPr>
            <a:picLocks noChangeAspect="1"/>
          </p:cNvPicPr>
          <p:nvPr/>
        </p:nvPicPr>
        <p:blipFill>
          <a:blip r:embed="rId3"/>
          <a:stretch>
            <a:fillRect/>
          </a:stretch>
        </p:blipFill>
        <p:spPr>
          <a:xfrm>
            <a:off x="2847703" y="1658983"/>
            <a:ext cx="3276600" cy="3744686"/>
          </a:xfrm>
          <a:prstGeom prst="rect">
            <a:avLst/>
          </a:prstGeom>
        </p:spPr>
      </p:pic>
      <p:sp>
        <p:nvSpPr>
          <p:cNvPr id="2" name="Title 1"/>
          <p:cNvSpPr>
            <a:spLocks noGrp="1"/>
          </p:cNvSpPr>
          <p:nvPr>
            <p:ph type="title"/>
          </p:nvPr>
        </p:nvSpPr>
        <p:spPr>
          <a:xfrm>
            <a:off x="0" y="152400"/>
            <a:ext cx="9067800" cy="1143000"/>
          </a:xfrm>
        </p:spPr>
        <p:txBody>
          <a:bodyPr>
            <a:noAutofit/>
          </a:bodyPr>
          <a:lstStyle/>
          <a:p>
            <a:r>
              <a:rPr lang="en-US" sz="2800" dirty="0">
                <a:latin typeface="Times New Roman"/>
                <a:cs typeface="Times New Roman"/>
              </a:rPr>
              <a:t>Many animals, including humans, depend upon annual returns of abundant </a:t>
            </a:r>
            <a:r>
              <a:rPr lang="en-US" sz="2800" dirty="0" err="1">
                <a:latin typeface="Times New Roman"/>
                <a:cs typeface="Times New Roman"/>
              </a:rPr>
              <a:t>anadromous</a:t>
            </a:r>
            <a:r>
              <a:rPr lang="en-US" sz="2800" dirty="0">
                <a:latin typeface="Times New Roman"/>
                <a:cs typeface="Times New Roman"/>
              </a:rPr>
              <a:t> fishes such as Pacific Lamprey, Pacific Salmon, and Steelhead Trout.</a:t>
            </a:r>
          </a:p>
        </p:txBody>
      </p:sp>
      <p:sp>
        <p:nvSpPr>
          <p:cNvPr id="3" name="Content Placeholder 2"/>
          <p:cNvSpPr>
            <a:spLocks noGrp="1"/>
          </p:cNvSpPr>
          <p:nvPr>
            <p:ph idx="1"/>
          </p:nvPr>
        </p:nvSpPr>
        <p:spPr>
          <a:xfrm>
            <a:off x="76200" y="5486400"/>
            <a:ext cx="9067800" cy="1219200"/>
          </a:xfrm>
        </p:spPr>
        <p:txBody>
          <a:bodyPr>
            <a:normAutofit/>
          </a:bodyPr>
          <a:lstStyle/>
          <a:p>
            <a:r>
              <a:rPr lang="en-US" sz="2400" b="1" dirty="0" err="1">
                <a:latin typeface="Times New Roman"/>
                <a:cs typeface="Times New Roman"/>
              </a:rPr>
              <a:t>Cederholm</a:t>
            </a:r>
            <a:r>
              <a:rPr lang="en-US" sz="2400" b="1" dirty="0">
                <a:latin typeface="Times New Roman"/>
                <a:cs typeface="Times New Roman"/>
              </a:rPr>
              <a:t> et al. (1999) </a:t>
            </a:r>
            <a:r>
              <a:rPr lang="en-US" sz="2400" dirty="0">
                <a:latin typeface="Times New Roman"/>
                <a:cs typeface="Times New Roman"/>
              </a:rPr>
              <a:t>documented 137 species as dependent on salmon including: 41 mammals such as orcas, bears, and river otters; 89 birds including water ouzels and bald eagles.</a:t>
            </a: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2200" y="1676400"/>
            <a:ext cx="2997200" cy="2165946"/>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1703" y="4114800"/>
            <a:ext cx="1995844" cy="1219200"/>
          </a:xfrm>
          <a:prstGeom prst="rect">
            <a:avLst/>
          </a:prstGeom>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8897" y="1898469"/>
            <a:ext cx="3191823" cy="1752600"/>
          </a:xfrm>
          <a:prstGeom prst="rect">
            <a:avLst/>
          </a:prstGeom>
        </p:spPr>
      </p:pic>
    </p:spTree>
    <p:extLst>
      <p:ext uri="{BB962C8B-B14F-4D97-AF65-F5344CB8AC3E}">
        <p14:creationId xmlns:p14="http://schemas.microsoft.com/office/powerpoint/2010/main" val="1471768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111" y="228600"/>
            <a:ext cx="9144000" cy="1687474"/>
          </a:xfrm>
          <a:prstGeom prst="rect">
            <a:avLst/>
          </a:prstGeom>
        </p:spPr>
      </p:pic>
      <p:pic>
        <p:nvPicPr>
          <p:cNvPr id="4" name="Picture 3"/>
          <p:cNvPicPr>
            <a:picLocks noChangeAspect="1"/>
          </p:cNvPicPr>
          <p:nvPr/>
        </p:nvPicPr>
        <p:blipFill>
          <a:blip r:embed="rId3"/>
          <a:stretch>
            <a:fillRect/>
          </a:stretch>
        </p:blipFill>
        <p:spPr>
          <a:xfrm>
            <a:off x="990600" y="2286000"/>
            <a:ext cx="7239000" cy="4136572"/>
          </a:xfrm>
          <a:prstGeom prst="rect">
            <a:avLst/>
          </a:prstGeom>
        </p:spPr>
      </p:pic>
    </p:spTree>
    <p:extLst>
      <p:ext uri="{BB962C8B-B14F-4D97-AF65-F5344CB8AC3E}">
        <p14:creationId xmlns:p14="http://schemas.microsoft.com/office/powerpoint/2010/main" val="37601159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38200" y="609600"/>
            <a:ext cx="7480300" cy="1524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33600" y="2362200"/>
            <a:ext cx="5058149" cy="4114800"/>
          </a:xfrm>
          <a:prstGeom prst="rect">
            <a:avLst/>
          </a:prstGeom>
        </p:spPr>
      </p:pic>
    </p:spTree>
    <p:extLst>
      <p:ext uri="{BB962C8B-B14F-4D97-AF65-F5344CB8AC3E}">
        <p14:creationId xmlns:p14="http://schemas.microsoft.com/office/powerpoint/2010/main" val="1631046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43000" y="76200"/>
            <a:ext cx="6781800" cy="3039462"/>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33800" y="3200400"/>
            <a:ext cx="1656241" cy="3429000"/>
          </a:xfrm>
          <a:prstGeom prst="rect">
            <a:avLst/>
          </a:prstGeom>
        </p:spPr>
      </p:pic>
    </p:spTree>
    <p:extLst>
      <p:ext uri="{BB962C8B-B14F-4D97-AF65-F5344CB8AC3E}">
        <p14:creationId xmlns:p14="http://schemas.microsoft.com/office/powerpoint/2010/main" val="4008753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125" y="21320"/>
            <a:ext cx="9144000" cy="359434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71800" y="3581400"/>
            <a:ext cx="3187700" cy="3178821"/>
          </a:xfrm>
          <a:prstGeom prst="rect">
            <a:avLst/>
          </a:prstGeom>
        </p:spPr>
      </p:pic>
    </p:spTree>
    <p:extLst>
      <p:ext uri="{BB962C8B-B14F-4D97-AF65-F5344CB8AC3E}">
        <p14:creationId xmlns:p14="http://schemas.microsoft.com/office/powerpoint/2010/main" val="4027166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3769"/>
            <a:ext cx="9144000" cy="4441371"/>
          </a:xfrm>
          <a:prstGeom prst="rect">
            <a:avLst/>
          </a:prstGeom>
        </p:spPr>
      </p:pic>
      <p:pic>
        <p:nvPicPr>
          <p:cNvPr id="3" name="Picture 2"/>
          <p:cNvPicPr>
            <a:picLocks noChangeAspect="1"/>
          </p:cNvPicPr>
          <p:nvPr/>
        </p:nvPicPr>
        <p:blipFill>
          <a:blip r:embed="rId3"/>
          <a:stretch>
            <a:fillRect/>
          </a:stretch>
        </p:blipFill>
        <p:spPr>
          <a:xfrm>
            <a:off x="2971800" y="4495800"/>
            <a:ext cx="2852584" cy="2282067"/>
          </a:xfrm>
          <a:prstGeom prst="rect">
            <a:avLst/>
          </a:prstGeom>
        </p:spPr>
      </p:pic>
    </p:spTree>
    <p:extLst>
      <p:ext uri="{BB962C8B-B14F-4D97-AF65-F5344CB8AC3E}">
        <p14:creationId xmlns:p14="http://schemas.microsoft.com/office/powerpoint/2010/main" val="42078691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1600" y="990600"/>
            <a:ext cx="6383122" cy="56388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9800" y="5257800"/>
            <a:ext cx="1625118" cy="1256044"/>
          </a:xfrm>
          <a:prstGeom prst="rect">
            <a:avLst/>
          </a:prstGeom>
        </p:spPr>
      </p:pic>
      <p:sp>
        <p:nvSpPr>
          <p:cNvPr id="4" name="TextBox 3"/>
          <p:cNvSpPr txBox="1"/>
          <p:nvPr/>
        </p:nvSpPr>
        <p:spPr>
          <a:xfrm>
            <a:off x="2057400" y="83403"/>
            <a:ext cx="5202416" cy="830997"/>
          </a:xfrm>
          <a:prstGeom prst="rect">
            <a:avLst/>
          </a:prstGeom>
          <a:noFill/>
        </p:spPr>
        <p:txBody>
          <a:bodyPr wrap="none" rtlCol="0">
            <a:spAutoFit/>
          </a:bodyPr>
          <a:lstStyle/>
          <a:p>
            <a:r>
              <a:rPr lang="en-US" sz="2400" dirty="0">
                <a:latin typeface="Times New Roman"/>
                <a:cs typeface="Times New Roman"/>
              </a:rPr>
              <a:t>Chinook Salmon carcass additions in the </a:t>
            </a:r>
          </a:p>
          <a:p>
            <a:r>
              <a:rPr lang="en-US" sz="2400" dirty="0">
                <a:latin typeface="Times New Roman"/>
                <a:cs typeface="Times New Roman"/>
              </a:rPr>
              <a:t>Yankee Fork Salmon River Watershed</a:t>
            </a:r>
          </a:p>
        </p:txBody>
      </p:sp>
    </p:spTree>
    <p:extLst>
      <p:ext uri="{BB962C8B-B14F-4D97-AF65-F5344CB8AC3E}">
        <p14:creationId xmlns:p14="http://schemas.microsoft.com/office/powerpoint/2010/main" val="635576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0"/>
            <a:ext cx="9181903" cy="6858000"/>
          </a:xfrm>
        </p:spPr>
      </p:pic>
    </p:spTree>
    <p:extLst>
      <p:ext uri="{BB962C8B-B14F-4D97-AF65-F5344CB8AC3E}">
        <p14:creationId xmlns:p14="http://schemas.microsoft.com/office/powerpoint/2010/main" val="1988292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inook salmon carcass_Cape Horn Creek, Idaho, U.S.A..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381000" y="0"/>
            <a:ext cx="8382000" cy="1569660"/>
          </a:xfrm>
          <a:prstGeom prst="rect">
            <a:avLst/>
          </a:prstGeom>
          <a:noFill/>
        </p:spPr>
        <p:txBody>
          <a:bodyPr wrap="square" rtlCol="0">
            <a:spAutoFit/>
          </a:bodyPr>
          <a:lstStyle/>
          <a:p>
            <a:pPr algn="ctr"/>
            <a:r>
              <a:rPr lang="en-US" sz="4800" b="1" dirty="0">
                <a:latin typeface="Times New Roman" pitchFamily="18" charset="0"/>
                <a:cs typeface="Times New Roman" pitchFamily="18" charset="0"/>
              </a:rPr>
              <a:t>Cultural </a:t>
            </a:r>
            <a:r>
              <a:rPr lang="en-US" sz="4800" b="1" dirty="0" err="1">
                <a:latin typeface="Times New Roman" pitchFamily="18" charset="0"/>
                <a:cs typeface="Times New Roman" pitchFamily="18" charset="0"/>
              </a:rPr>
              <a:t>Oligotrophication</a:t>
            </a:r>
            <a:r>
              <a:rPr lang="en-US" sz="4800" b="1" dirty="0">
                <a:latin typeface="Times New Roman" pitchFamily="18" charset="0"/>
                <a:cs typeface="Times New Roman" pitchFamily="18" charset="0"/>
              </a:rPr>
              <a:t> </a:t>
            </a:r>
          </a:p>
          <a:p>
            <a:pPr algn="ctr"/>
            <a:r>
              <a:rPr lang="en-US" sz="4800" b="1" dirty="0">
                <a:latin typeface="Times New Roman" pitchFamily="18" charset="0"/>
                <a:cs typeface="Times New Roman" pitchFamily="18" charset="0"/>
              </a:rPr>
              <a:t>and the Clear-Water Paradox</a:t>
            </a:r>
          </a:p>
        </p:txBody>
      </p:sp>
      <p:sp>
        <p:nvSpPr>
          <p:cNvPr id="4" name="TextBox 3"/>
          <p:cNvSpPr txBox="1"/>
          <p:nvPr/>
        </p:nvSpPr>
        <p:spPr>
          <a:xfrm>
            <a:off x="1752600" y="6172200"/>
            <a:ext cx="7270388" cy="523220"/>
          </a:xfrm>
          <a:prstGeom prst="rect">
            <a:avLst/>
          </a:prstGeom>
          <a:noFill/>
        </p:spPr>
        <p:txBody>
          <a:bodyPr wrap="none" rtlCol="0">
            <a:spAutoFit/>
          </a:bodyPr>
          <a:lstStyle/>
          <a:p>
            <a:r>
              <a:rPr lang="en-US" sz="2800" dirty="0" err="1">
                <a:latin typeface="Times New Roman" pitchFamily="18" charset="0"/>
                <a:cs typeface="Times New Roman" pitchFamily="18" charset="0"/>
              </a:rPr>
              <a:t>Stockner</a:t>
            </a:r>
            <a:r>
              <a:rPr lang="en-US" sz="2800" dirty="0">
                <a:latin typeface="Times New Roman" pitchFamily="18" charset="0"/>
                <a:cs typeface="Times New Roman" pitchFamily="18" charset="0"/>
              </a:rPr>
              <a:t> et al. 2000 and Anders and Ashley 2007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Phone_2013 234.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381000" y="228600"/>
            <a:ext cx="8323412" cy="1323439"/>
          </a:xfrm>
          <a:prstGeom prst="rect">
            <a:avLst/>
          </a:prstGeom>
          <a:noFill/>
        </p:spPr>
        <p:txBody>
          <a:bodyPr wrap="none" rtlCol="0">
            <a:spAutoFit/>
          </a:bodyPr>
          <a:lstStyle/>
          <a:p>
            <a:pPr algn="ctr"/>
            <a:r>
              <a:rPr lang="en-US" sz="2000" b="1" dirty="0">
                <a:solidFill>
                  <a:schemeClr val="bg1"/>
                </a:solidFill>
                <a:latin typeface="Times New Roman"/>
                <a:cs typeface="Times New Roman"/>
              </a:rPr>
              <a:t>‘Wild salmon are the lifeblood of Pacific Northwest rivers.  </a:t>
            </a:r>
          </a:p>
          <a:p>
            <a:pPr algn="ctr"/>
            <a:r>
              <a:rPr lang="en-US" sz="2000" b="1" dirty="0">
                <a:solidFill>
                  <a:schemeClr val="bg1"/>
                </a:solidFill>
                <a:latin typeface="Times New Roman"/>
                <a:cs typeface="Times New Roman"/>
              </a:rPr>
              <a:t>Letting them disappear would be far more than an environmental tragedy.  </a:t>
            </a:r>
          </a:p>
          <a:p>
            <a:pPr algn="ctr"/>
            <a:r>
              <a:rPr lang="en-US" sz="2000" b="1" dirty="0">
                <a:solidFill>
                  <a:schemeClr val="bg1"/>
                </a:solidFill>
                <a:latin typeface="Times New Roman"/>
                <a:cs typeface="Times New Roman"/>
              </a:rPr>
              <a:t>It would be a human and spiritual disaster’  </a:t>
            </a:r>
          </a:p>
          <a:p>
            <a:pPr algn="ctr"/>
            <a:r>
              <a:rPr lang="en-US" sz="2000" b="1" dirty="0">
                <a:solidFill>
                  <a:schemeClr val="bg1"/>
                </a:solidFill>
                <a:latin typeface="Times New Roman"/>
                <a:cs typeface="Times New Roman"/>
              </a:rPr>
              <a:t>~Todd True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p:cNvSpPr txBox="1"/>
          <p:nvPr/>
        </p:nvSpPr>
        <p:spPr>
          <a:xfrm>
            <a:off x="5410200" y="127337"/>
            <a:ext cx="3454040" cy="1015663"/>
          </a:xfrm>
          <a:prstGeom prst="rect">
            <a:avLst/>
          </a:prstGeom>
          <a:noFill/>
        </p:spPr>
        <p:txBody>
          <a:bodyPr wrap="none" rtlCol="0">
            <a:spAutoFit/>
          </a:bodyPr>
          <a:lstStyle/>
          <a:p>
            <a:r>
              <a:rPr lang="en-US" sz="6000" dirty="0">
                <a:solidFill>
                  <a:srgbClr val="FF0000"/>
                </a:solidFill>
                <a:latin typeface="Times New Roman"/>
                <a:cs typeface="Times New Roman"/>
              </a:rPr>
              <a:t>THE END</a:t>
            </a:r>
          </a:p>
        </p:txBody>
      </p:sp>
    </p:spTree>
    <p:extLst>
      <p:ext uri="{BB962C8B-B14F-4D97-AF65-F5344CB8AC3E}">
        <p14:creationId xmlns:p14="http://schemas.microsoft.com/office/powerpoint/2010/main" val="423018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8600"/>
            <a:ext cx="9144000" cy="2089741"/>
          </a:xfrm>
          <a:prstGeom prst="rect">
            <a:avLst/>
          </a:prstGeom>
        </p:spPr>
      </p:pic>
      <p:pic>
        <p:nvPicPr>
          <p:cNvPr id="3" name="Picture 2"/>
          <p:cNvPicPr>
            <a:picLocks noChangeAspect="1"/>
          </p:cNvPicPr>
          <p:nvPr/>
        </p:nvPicPr>
        <p:blipFill>
          <a:blip r:embed="rId3">
            <a:alphaModFix/>
          </a:blip>
          <a:stretch>
            <a:fillRect/>
          </a:stretch>
        </p:blipFill>
        <p:spPr>
          <a:xfrm>
            <a:off x="1828800" y="2667001"/>
            <a:ext cx="5398576" cy="3352799"/>
          </a:xfrm>
          <a:prstGeom prst="rect">
            <a:avLst/>
          </a:prstGeom>
        </p:spPr>
      </p:pic>
    </p:spTree>
    <p:extLst>
      <p:ext uri="{BB962C8B-B14F-4D97-AF65-F5344CB8AC3E}">
        <p14:creationId xmlns:p14="http://schemas.microsoft.com/office/powerpoint/2010/main" val="1656301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171" name="Rectangle 3"/>
          <p:cNvSpPr>
            <a:spLocks noChangeArrowheads="1"/>
          </p:cNvSpPr>
          <p:nvPr/>
        </p:nvSpPr>
        <p:spPr bwMode="auto">
          <a:xfrm>
            <a:off x="914400" y="6141423"/>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en-US" sz="8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Fig. 2.</a:t>
            </a:r>
            <a:r>
              <a:rPr kumimoji="0" lang="en-US"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Pictures of a nutrient diffusing substrata (NDS) bioassay experiments in action.</a:t>
            </a:r>
            <a:endParaRPr kumimoji="0" lang="en-US" sz="1600" b="0" i="0" u="none" strike="noStrike" cap="none" normalizeH="0" baseline="0" dirty="0">
              <a:ln>
                <a:noFill/>
              </a:ln>
              <a:solidFill>
                <a:schemeClr val="tx1"/>
              </a:solidFill>
              <a:effectLst/>
              <a:latin typeface="Arial" pitchFamily="34" charset="0"/>
            </a:endParaRPr>
          </a:p>
        </p:txBody>
      </p:sp>
      <p:pic>
        <p:nvPicPr>
          <p:cNvPr id="7" name="Picture 6" descr="NDS (3).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97400" y="2057400"/>
            <a:ext cx="4368800" cy="4191000"/>
          </a:xfrm>
          <a:prstGeom prst="rect">
            <a:avLst/>
          </a:prstGeom>
        </p:spPr>
      </p:pic>
      <p:pic>
        <p:nvPicPr>
          <p:cNvPr id="8" name="Picture 7" descr="PR06731587137.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7800" y="2057400"/>
            <a:ext cx="4318000" cy="4152900"/>
          </a:xfrm>
          <a:prstGeom prst="rect">
            <a:avLst/>
          </a:prstGeom>
        </p:spPr>
      </p:pic>
      <p:sp>
        <p:nvSpPr>
          <p:cNvPr id="2" name="TextBox 1"/>
          <p:cNvSpPr txBox="1"/>
          <p:nvPr/>
        </p:nvSpPr>
        <p:spPr>
          <a:xfrm>
            <a:off x="381000" y="152400"/>
            <a:ext cx="8458200" cy="1446550"/>
          </a:xfrm>
          <a:prstGeom prst="rect">
            <a:avLst/>
          </a:prstGeom>
          <a:noFill/>
        </p:spPr>
        <p:txBody>
          <a:bodyPr wrap="square" rtlCol="0">
            <a:spAutoFit/>
          </a:bodyPr>
          <a:lstStyle/>
          <a:p>
            <a:pPr algn="ctr"/>
            <a:r>
              <a:rPr lang="en-US" sz="4400" dirty="0">
                <a:latin typeface="Times New Roman"/>
                <a:cs typeface="Times New Roman"/>
              </a:rPr>
              <a:t>Are central Idaho streams limited by available nutrients?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3185" name="Picture 10"/>
          <p:cNvPicPr>
            <a:picLocks noChangeAspect="1" noChangeArrowheads="1"/>
          </p:cNvPicPr>
          <p:nvPr/>
        </p:nvPicPr>
        <p:blipFill>
          <a:blip r:embed="rId3" cstate="print"/>
          <a:srcRect/>
          <a:stretch>
            <a:fillRect/>
          </a:stretch>
        </p:blipFill>
        <p:spPr bwMode="auto">
          <a:xfrm>
            <a:off x="854780" y="607423"/>
            <a:ext cx="7290612" cy="5257800"/>
          </a:xfrm>
          <a:prstGeom prst="rect">
            <a:avLst/>
          </a:prstGeom>
          <a:noFill/>
        </p:spPr>
      </p:pic>
      <p:sp>
        <p:nvSpPr>
          <p:cNvPr id="93187" name="Rectangle 3"/>
          <p:cNvSpPr>
            <a:spLocks noChangeArrowheads="1"/>
          </p:cNvSpPr>
          <p:nvPr/>
        </p:nvSpPr>
        <p:spPr bwMode="auto">
          <a:xfrm>
            <a:off x="370215" y="5867400"/>
            <a:ext cx="8468985"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Fig. 3.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Nutrient diffusing substrata (NDS) bioassay experiments used to assess </a:t>
            </a:r>
            <a:r>
              <a:rPr kumimoji="0" lang="en-US" sz="14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biofilm</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nutrient limitation in the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Yankee Fork Salmon River in 2010.  ANOVA (F = 10.952; </a:t>
            </a:r>
            <a:r>
              <a:rPr kumimoji="0" lang="en-US" sz="14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 </a:t>
            </a: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0.012) results indicate primary nitrogen limitation.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Error bars are +1 SD.</a:t>
            </a:r>
            <a:endParaRPr kumimoji="0" lang="en-US" sz="1400" b="0" i="0" u="none" strike="noStrike" cap="none" normalizeH="0" baseline="0" dirty="0">
              <a:ln>
                <a:noFill/>
              </a:ln>
              <a:solidFill>
                <a:schemeClr val="tx1"/>
              </a:solidFill>
              <a:effectLst/>
              <a:latin typeface="Arial" pitchFamily="34" charset="0"/>
            </a:endParaRPr>
          </a:p>
        </p:txBody>
      </p:sp>
      <p:sp>
        <p:nvSpPr>
          <p:cNvPr id="5" name="TextBox 4"/>
          <p:cNvSpPr txBox="1"/>
          <p:nvPr/>
        </p:nvSpPr>
        <p:spPr>
          <a:xfrm>
            <a:off x="2438400" y="152400"/>
            <a:ext cx="5029200" cy="584775"/>
          </a:xfrm>
          <a:prstGeom prst="rect">
            <a:avLst/>
          </a:prstGeom>
          <a:noFill/>
        </p:spPr>
        <p:txBody>
          <a:bodyPr wrap="square" rtlCol="0">
            <a:spAutoFit/>
          </a:bodyPr>
          <a:lstStyle/>
          <a:p>
            <a:r>
              <a:rPr lang="en-US" sz="3200" dirty="0">
                <a:latin typeface="Times New Roman" pitchFamily="18" charset="0"/>
                <a:cs typeface="Times New Roman" pitchFamily="18" charset="0"/>
              </a:rPr>
              <a:t>Yankee Fork Salmon River</a:t>
            </a:r>
          </a:p>
        </p:txBody>
      </p:sp>
      <p:sp>
        <p:nvSpPr>
          <p:cNvPr id="2" name="TextBox 1"/>
          <p:cNvSpPr txBox="1"/>
          <p:nvPr/>
        </p:nvSpPr>
        <p:spPr>
          <a:xfrm rot="16200000">
            <a:off x="-192644" y="2893021"/>
            <a:ext cx="2403222" cy="369332"/>
          </a:xfrm>
          <a:prstGeom prst="rect">
            <a:avLst/>
          </a:prstGeom>
          <a:solidFill>
            <a:schemeClr val="bg1"/>
          </a:solidFill>
        </p:spPr>
        <p:txBody>
          <a:bodyPr wrap="none" rtlCol="0">
            <a:spAutoFit/>
          </a:bodyPr>
          <a:lstStyle/>
          <a:p>
            <a:r>
              <a:rPr lang="en-US" dirty="0">
                <a:latin typeface="Times New Roman"/>
                <a:cs typeface="Times New Roman"/>
              </a:rPr>
              <a:t>Chlorophyll </a:t>
            </a:r>
            <a:r>
              <a:rPr lang="en-US" i="1" dirty="0">
                <a:latin typeface="Times New Roman"/>
                <a:cs typeface="Times New Roman"/>
              </a:rPr>
              <a:t>a </a:t>
            </a:r>
            <a:r>
              <a:rPr lang="en-US" dirty="0">
                <a:latin typeface="Times New Roman"/>
                <a:cs typeface="Times New Roman"/>
              </a:rPr>
              <a:t>(mg m</a:t>
            </a:r>
            <a:r>
              <a:rPr lang="en-US" baseline="30000" dirty="0">
                <a:latin typeface="Times New Roman"/>
                <a:cs typeface="Times New Roman"/>
              </a:rPr>
              <a:t>-2</a:t>
            </a:r>
            <a:r>
              <a:rPr lang="en-US" dirty="0">
                <a:latin typeface="Times New Roman"/>
                <a:cs typeface="Times New Roman"/>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0" name="Picture 10" descr="https://i2.wp.com/img3.wikia.nocookie.net/__cb20121110004248/seuss/images/7/7e/One-fish-two-fish-dr-seuss-877122_636_800.g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5452110" cy="6858000"/>
          </a:xfrm>
          <a:prstGeom prst="rect">
            <a:avLst/>
          </a:prstGeom>
          <a:noFill/>
        </p:spPr>
      </p:pic>
      <p:sp>
        <p:nvSpPr>
          <p:cNvPr id="9" name="TextBox 8"/>
          <p:cNvSpPr txBox="1"/>
          <p:nvPr/>
        </p:nvSpPr>
        <p:spPr>
          <a:xfrm>
            <a:off x="2743200" y="228600"/>
            <a:ext cx="6019800" cy="830997"/>
          </a:xfrm>
          <a:prstGeom prst="rect">
            <a:avLst/>
          </a:prstGeom>
          <a:noFill/>
        </p:spPr>
        <p:txBody>
          <a:bodyPr wrap="square" rtlCol="0">
            <a:spAutoFit/>
          </a:bodyPr>
          <a:lstStyle/>
          <a:p>
            <a:pPr algn="ctr"/>
            <a:r>
              <a:rPr lang="en-US" sz="4800" u="sng" dirty="0">
                <a:latin typeface="Times New Roman"/>
                <a:cs typeface="Times New Roman"/>
              </a:rPr>
              <a:t>The Dr. Seuss Study</a:t>
            </a:r>
          </a:p>
        </p:txBody>
      </p:sp>
      <p:sp>
        <p:nvSpPr>
          <p:cNvPr id="11" name="TextBox 10"/>
          <p:cNvSpPr txBox="1"/>
          <p:nvPr/>
        </p:nvSpPr>
        <p:spPr>
          <a:xfrm>
            <a:off x="4495800" y="1524000"/>
            <a:ext cx="2667000" cy="4401205"/>
          </a:xfrm>
          <a:prstGeom prst="rect">
            <a:avLst/>
          </a:prstGeom>
          <a:noFill/>
        </p:spPr>
        <p:txBody>
          <a:bodyPr wrap="square" rtlCol="0">
            <a:spAutoFit/>
          </a:bodyPr>
          <a:lstStyle/>
          <a:p>
            <a:r>
              <a:rPr lang="en-US" sz="4000" dirty="0">
                <a:latin typeface="Times New Roman"/>
                <a:cs typeface="Times New Roman"/>
              </a:rPr>
              <a:t>Live Fish</a:t>
            </a:r>
          </a:p>
          <a:p>
            <a:endParaRPr lang="en-US" sz="4000" dirty="0">
              <a:latin typeface="Times New Roman"/>
              <a:cs typeface="Times New Roman"/>
            </a:endParaRPr>
          </a:p>
          <a:p>
            <a:r>
              <a:rPr lang="en-US" sz="4000" dirty="0">
                <a:latin typeface="Times New Roman"/>
                <a:cs typeface="Times New Roman"/>
              </a:rPr>
              <a:t>Dead Fish</a:t>
            </a:r>
          </a:p>
          <a:p>
            <a:endParaRPr lang="en-US" sz="4000" dirty="0">
              <a:latin typeface="Times New Roman"/>
              <a:cs typeface="Times New Roman"/>
            </a:endParaRPr>
          </a:p>
          <a:p>
            <a:r>
              <a:rPr lang="en-US" sz="4000" dirty="0">
                <a:latin typeface="Times New Roman"/>
                <a:cs typeface="Times New Roman"/>
              </a:rPr>
              <a:t>Fake Fish</a:t>
            </a:r>
          </a:p>
          <a:p>
            <a:endParaRPr lang="en-US" sz="4000" dirty="0">
              <a:latin typeface="Times New Roman"/>
              <a:cs typeface="Times New Roman"/>
            </a:endParaRPr>
          </a:p>
          <a:p>
            <a:r>
              <a:rPr lang="en-US" sz="4000" dirty="0">
                <a:latin typeface="Times New Roman"/>
                <a:cs typeface="Times New Roman"/>
              </a:rPr>
              <a:t>No Fish</a:t>
            </a:r>
          </a:p>
        </p:txBody>
      </p:sp>
    </p:spTree>
    <p:extLst>
      <p:ext uri="{BB962C8B-B14F-4D97-AF65-F5344CB8AC3E}">
        <p14:creationId xmlns:p14="http://schemas.microsoft.com/office/powerpoint/2010/main" val="392018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a:cs typeface="Times New Roman"/>
              </a:rPr>
              <a:t>171 live Chinook salmon released into a 500m reach in Eight-Mile Creek</a:t>
            </a:r>
          </a:p>
        </p:txBody>
      </p:sp>
      <p:pic>
        <p:nvPicPr>
          <p:cNvPr id="4" name="Content Placeholder 3" descr="Chinook salmon_EMC.jp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180767" y="1524000"/>
            <a:ext cx="8734633" cy="5105400"/>
          </a:xfrm>
        </p:spPr>
      </p:pic>
    </p:spTree>
    <p:extLst>
      <p:ext uri="{BB962C8B-B14F-4D97-AF65-F5344CB8AC3E}">
        <p14:creationId xmlns:p14="http://schemas.microsoft.com/office/powerpoint/2010/main" val="1522450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14583</TotalTime>
  <Words>2686</Words>
  <Application>Microsoft Office PowerPoint</Application>
  <PresentationFormat>On-screen Show (4:3)</PresentationFormat>
  <Paragraphs>224</Paragraphs>
  <Slides>49</Slides>
  <Notes>29</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49</vt:i4>
      </vt:variant>
    </vt:vector>
  </HeadingPairs>
  <TitlesOfParts>
    <vt:vector size="58" baseType="lpstr">
      <vt:lpstr>ＭＳ ゴシック</vt:lpstr>
      <vt:lpstr>Arial</vt:lpstr>
      <vt:lpstr>Calibri</vt:lpstr>
      <vt:lpstr>Times New Roman</vt:lpstr>
      <vt:lpstr>Office Theme</vt:lpstr>
      <vt:lpstr>1_Office Theme</vt:lpstr>
      <vt:lpstr>2_Office Theme</vt:lpstr>
      <vt:lpstr>4_Office Theme</vt:lpstr>
      <vt:lpstr>6_Office Theme</vt:lpstr>
      <vt:lpstr>PowerPoint Presentation</vt:lpstr>
      <vt:lpstr>PowerPoint Presentation</vt:lpstr>
      <vt:lpstr>PowerPoint Presentation</vt:lpstr>
      <vt:lpstr>Many animals, including humans, depend upon annual returns of abundant anadromous fishes such as Pacific Lamprey, Pacific Salmon, and Steelhead Trout.</vt:lpstr>
      <vt:lpstr>PowerPoint Presentation</vt:lpstr>
      <vt:lpstr>PowerPoint Presentation</vt:lpstr>
      <vt:lpstr>PowerPoint Presentation</vt:lpstr>
      <vt:lpstr>PowerPoint Presentation</vt:lpstr>
      <vt:lpstr>171 live Chinook salmon released into a 500m reach in Eight-Mile Creek</vt:lpstr>
      <vt:lpstr>66 Chinook salmon carcasses added to a 500m reach in Ramey Creek</vt:lpstr>
      <vt:lpstr>94 Kilograms of SCA added to a 500m reach in Mckay Creek</vt:lpstr>
      <vt:lpstr>A 500m reach in Five-Mile Creek served as a Control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Andy Kohler</dc:creator>
  <cp:lastModifiedBy>Jace Hogg</cp:lastModifiedBy>
  <cp:revision>904</cp:revision>
  <cp:lastPrinted>2018-05-17T16:19:48Z</cp:lastPrinted>
  <dcterms:created xsi:type="dcterms:W3CDTF">2014-03-10T15:45:44Z</dcterms:created>
  <dcterms:modified xsi:type="dcterms:W3CDTF">2020-07-16T21:07:04Z</dcterms:modified>
</cp:coreProperties>
</file>