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48" r:id="rId1"/>
  </p:sldMasterIdLst>
  <p:notesMasterIdLst>
    <p:notesMasterId r:id="rId57"/>
  </p:notesMasterIdLst>
  <p:sldIdLst>
    <p:sldId id="256" r:id="rId2"/>
    <p:sldId id="284" r:id="rId3"/>
    <p:sldId id="278" r:id="rId4"/>
    <p:sldId id="279" r:id="rId5"/>
    <p:sldId id="305" r:id="rId6"/>
    <p:sldId id="280" r:id="rId7"/>
    <p:sldId id="281" r:id="rId8"/>
    <p:sldId id="288" r:id="rId9"/>
    <p:sldId id="301" r:id="rId10"/>
    <p:sldId id="302" r:id="rId11"/>
    <p:sldId id="303" r:id="rId12"/>
    <p:sldId id="304" r:id="rId13"/>
    <p:sldId id="295" r:id="rId14"/>
    <p:sldId id="316" r:id="rId15"/>
    <p:sldId id="297" r:id="rId16"/>
    <p:sldId id="306" r:id="rId17"/>
    <p:sldId id="285" r:id="rId18"/>
    <p:sldId id="282" r:id="rId19"/>
    <p:sldId id="289" r:id="rId20"/>
    <p:sldId id="286" r:id="rId21"/>
    <p:sldId id="292" r:id="rId22"/>
    <p:sldId id="298" r:id="rId23"/>
    <p:sldId id="307" r:id="rId24"/>
    <p:sldId id="266" r:id="rId25"/>
    <p:sldId id="260" r:id="rId26"/>
    <p:sldId id="290" r:id="rId27"/>
    <p:sldId id="257" r:id="rId28"/>
    <p:sldId id="317" r:id="rId29"/>
    <p:sldId id="309" r:id="rId30"/>
    <p:sldId id="318" r:id="rId31"/>
    <p:sldId id="259" r:id="rId32"/>
    <p:sldId id="319" r:id="rId33"/>
    <p:sldId id="293" r:id="rId34"/>
    <p:sldId id="294" r:id="rId35"/>
    <p:sldId id="261" r:id="rId36"/>
    <p:sldId id="267" r:id="rId37"/>
    <p:sldId id="271" r:id="rId38"/>
    <p:sldId id="268" r:id="rId39"/>
    <p:sldId id="291" r:id="rId40"/>
    <p:sldId id="269" r:id="rId41"/>
    <p:sldId id="287" r:id="rId42"/>
    <p:sldId id="262" r:id="rId43"/>
    <p:sldId id="264" r:id="rId44"/>
    <p:sldId id="300" r:id="rId45"/>
    <p:sldId id="299" r:id="rId46"/>
    <p:sldId id="310" r:id="rId47"/>
    <p:sldId id="311" r:id="rId48"/>
    <p:sldId id="312" r:id="rId49"/>
    <p:sldId id="313" r:id="rId50"/>
    <p:sldId id="314" r:id="rId51"/>
    <p:sldId id="315" r:id="rId52"/>
    <p:sldId id="308" r:id="rId53"/>
    <p:sldId id="296" r:id="rId54"/>
    <p:sldId id="272" r:id="rId55"/>
    <p:sldId id="265" r:id="rId5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F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2978" autoAdjust="0"/>
  </p:normalViewPr>
  <p:slideViewPr>
    <p:cSldViewPr snapToGrid="0">
      <p:cViewPr varScale="1">
        <p:scale>
          <a:sx n="99" d="100"/>
          <a:sy n="99" d="100"/>
        </p:scale>
        <p:origin x="948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1" d="100"/>
          <a:sy n="81" d="100"/>
        </p:scale>
        <p:origin x="3894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C6FE7F-A76F-4CF7-AC66-48711910C2F2}" type="datetimeFigureOut">
              <a:rPr lang="en-US" smtClean="0"/>
              <a:t>6/17/2025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1DD56D-2A8B-4EB6-BC96-CB7B6DE095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173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1DD56D-2A8B-4EB6-BC96-CB7B6DE0956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5937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1DD56D-2A8B-4EB6-BC96-CB7B6DE0956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8592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1DD56D-2A8B-4EB6-BC96-CB7B6DE0956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455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1DD56D-2A8B-4EB6-BC96-CB7B6DE0956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3469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1DD56D-2A8B-4EB6-BC96-CB7B6DE0956C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1411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Foreign National Participation Document and Request for Unclassified Foreign National Access forms are required if non-US citizens (by birth or naturalization) are participating on the project.</a:t>
            </a:r>
            <a:br>
              <a:rPr lang="en-US" dirty="0"/>
            </a:b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The Secretarial Eligible Entity Designation Request form is required if the Applicant is not one of the listed Eligible Entities in RFA Section VI(A) “Eligible Applicants.”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1DD56D-2A8B-4EB6-BC96-CB7B6DE0956C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0566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359C114-53FB-D764-94A3-D413FD74809B}"/>
              </a:ext>
            </a:extLst>
          </p:cNvPr>
          <p:cNvSpPr/>
          <p:nvPr userDrawn="1"/>
        </p:nvSpPr>
        <p:spPr>
          <a:xfrm>
            <a:off x="0" y="4202624"/>
            <a:ext cx="12192000" cy="45719"/>
          </a:xfrm>
          <a:prstGeom prst="rect">
            <a:avLst/>
          </a:prstGeom>
          <a:solidFill>
            <a:srgbClr val="004F8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A picture containing outdoor, building, sky, government building&#10;&#10;Description automatically generated">
            <a:extLst>
              <a:ext uri="{FF2B5EF4-FFF2-40B4-BE49-F238E27FC236}">
                <a16:creationId xmlns:a16="http://schemas.microsoft.com/office/drawing/2014/main" id="{DDA2973A-F0AB-F4FF-54FC-24DFAF8813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87" b="50216"/>
          <a:stretch/>
        </p:blipFill>
        <p:spPr>
          <a:xfrm>
            <a:off x="0" y="312579"/>
            <a:ext cx="12192000" cy="389004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4F0A8B6-DB7A-81AB-6DAB-C5F4EEF4513B}"/>
              </a:ext>
            </a:extLst>
          </p:cNvPr>
          <p:cNvSpPr/>
          <p:nvPr userDrawn="1"/>
        </p:nvSpPr>
        <p:spPr>
          <a:xfrm>
            <a:off x="0" y="0"/>
            <a:ext cx="12192000" cy="312579"/>
          </a:xfrm>
          <a:prstGeom prst="rect">
            <a:avLst/>
          </a:prstGeom>
          <a:solidFill>
            <a:srgbClr val="004F8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B6E6E84-CA04-7D03-F10A-D4884C4A53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585244"/>
            <a:ext cx="9144000" cy="1034041"/>
          </a:xfrm>
        </p:spPr>
        <p:txBody>
          <a:bodyPr anchor="b"/>
          <a:lstStyle>
            <a:lvl1pPr algn="just">
              <a:defRPr sz="6000" b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7B1E30C-B892-76E1-10DD-EB8233BD83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25794" y="4907756"/>
            <a:ext cx="9144000" cy="1185395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FB1C53-73DF-82E1-B9A6-64435D6CF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38630-525D-4453-8583-3EC9F0B42778}" type="datetime1">
              <a:rPr lang="en-US" smtClean="0"/>
              <a:t>6/17/2025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A2AC00-B473-DDC6-02C6-3794E3E4D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378E4E-202D-5002-D05B-694038199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A6192AEF-E7AA-B047-D035-DB9459A839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1271" y="2915501"/>
            <a:ext cx="2601246" cy="257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4325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798483-EA08-C3AC-6418-59094F630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1D34EB-D3BF-3A0B-855B-DA39EA7E26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6724C8-DC24-102A-09CA-36AD726BCA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7E000-5A9D-4420-BB1D-E5825BB42FF9}" type="datetime1">
              <a:rPr lang="en-US" smtClean="0"/>
              <a:t>6/17/2025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F9B048-0760-3133-BD02-E3A6AF5C01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305276-E1F9-F558-C2F2-FAEE5CAE9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3159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81C1B66-55D5-DCF0-DE5E-9F73877F97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B4B10B-87A4-4B6C-FEEB-5D39892B46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85A4DA-6584-B23E-1A2F-931A4198ED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9183F-A14D-4FD4-8F8A-881F5CDCECF7}" type="datetime1">
              <a:rPr lang="en-US" smtClean="0"/>
              <a:t>6/17/2025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42A91F-5BE7-B985-E47E-C4E7288B8F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53C3FE-DAB9-600C-9B11-48730767B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4648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096A2BF-EE1B-1C8B-5521-F1B449F9CA20}"/>
              </a:ext>
            </a:extLst>
          </p:cNvPr>
          <p:cNvSpPr/>
          <p:nvPr userDrawn="1"/>
        </p:nvSpPr>
        <p:spPr>
          <a:xfrm>
            <a:off x="0" y="0"/>
            <a:ext cx="12192000" cy="1690688"/>
          </a:xfrm>
          <a:prstGeom prst="rect">
            <a:avLst/>
          </a:prstGeom>
          <a:solidFill>
            <a:srgbClr val="004F8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BCC3C1-BB8C-4F16-837A-2F8D01879E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352781-BC7E-BEBD-C93B-C6C99D1977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179D8C-CCA5-D899-8FD3-6587745235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C8392-FCA0-448E-BB38-35FC29C23E1F}" type="datetime1">
              <a:rPr lang="en-US" smtClean="0"/>
              <a:t>6/17/2025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339E4D-EE8D-7CD5-F1AB-2DC62E45E5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67899B-4689-08D5-123B-7FB315D387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01084797-AF58-D0B4-85DA-6D3B534597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6313" y="4851400"/>
            <a:ext cx="1337487" cy="132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588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A29F881-D7C4-3718-AFA1-5EC6C3F2335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F8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E69D8B-6E8B-4E4B-7F74-9F2DABC11C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B37AAB-801B-9A4D-0017-8B83FD71C3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088002-AF5F-1420-612F-A491E665E3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86422CA-4E95-4D08-8D7F-8576C899C985}" type="datetime1">
              <a:rPr lang="en-US" smtClean="0"/>
              <a:t>6/17/2025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E9FD31-4750-5206-4793-BB4FEDB0A8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7D42D4-5A2C-8AC1-7507-47145FD0ED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93781CB-E12A-4642-B4E7-727B6BB92737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B00BBFDE-B8EC-3DEF-7379-70CA775D930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6313" y="4851400"/>
            <a:ext cx="1337487" cy="132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8577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7113765-0B31-6BC8-005D-67EA209861C3}"/>
              </a:ext>
            </a:extLst>
          </p:cNvPr>
          <p:cNvSpPr/>
          <p:nvPr userDrawn="1"/>
        </p:nvSpPr>
        <p:spPr>
          <a:xfrm>
            <a:off x="0" y="0"/>
            <a:ext cx="12192000" cy="1690688"/>
          </a:xfrm>
          <a:prstGeom prst="rect">
            <a:avLst/>
          </a:prstGeom>
          <a:solidFill>
            <a:srgbClr val="004F8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F966C0C-21CE-747B-53A1-C76909FCCC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487D30-8F88-AF03-F876-86F0DA6EAC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ABC6FD-4658-A2A3-BE4C-500A8800FA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29AFAC-4545-1C7A-7BB8-9A6BFE5155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DB800-C63B-4F5B-BE50-4F1D67B190BF}" type="datetime1">
              <a:rPr lang="en-US" smtClean="0"/>
              <a:t>6/17/2025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119253-1C56-5676-29DB-7F37284D3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6447F0-9140-8628-1D8E-F39F9228CF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C031B9D6-6584-36E5-8833-311EB11C05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6313" y="4851400"/>
            <a:ext cx="1337487" cy="132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1074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82D4D527-E0EC-A74E-243D-7A6066EF14B7}"/>
              </a:ext>
            </a:extLst>
          </p:cNvPr>
          <p:cNvSpPr/>
          <p:nvPr userDrawn="1"/>
        </p:nvSpPr>
        <p:spPr>
          <a:xfrm>
            <a:off x="0" y="0"/>
            <a:ext cx="12192000" cy="1690688"/>
          </a:xfrm>
          <a:prstGeom prst="rect">
            <a:avLst/>
          </a:prstGeom>
          <a:solidFill>
            <a:srgbClr val="004F8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678D59-D493-A1A0-1A6A-4110193CCE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2E8E66-9748-018A-144A-16C005C3E7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D8906F-0960-FB4C-A416-5031C21E41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92F255C-FEFD-EB6D-1C80-F951B10C6E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80C388-DEF0-D7E9-34BC-971C4D94B4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81A5249-383B-4B40-620E-80349CF2B6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6CA1C-6BFE-4D54-B79D-DBE7A80AC6B6}" type="datetime1">
              <a:rPr lang="en-US" smtClean="0"/>
              <a:t>6/17/2025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9E9FBD7-8291-FEB4-D070-E06114A2D0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AE1B1A0-CC6A-CDFE-2573-AD4E98218B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 descr="Logo&#10;&#10;Description automatically generated">
            <a:extLst>
              <a:ext uri="{FF2B5EF4-FFF2-40B4-BE49-F238E27FC236}">
                <a16:creationId xmlns:a16="http://schemas.microsoft.com/office/drawing/2014/main" id="{F3D73AA6-4FDA-28B5-5895-3E06A50B42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6313" y="4851400"/>
            <a:ext cx="1337487" cy="132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7504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3E065E0-20CF-3988-1119-7EB3CF88A22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F8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AA6DB2C-7AF8-64A4-6CD0-916CB6657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13ABD07-3344-D3B0-82D7-4A98E17AA1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33527-BB09-493A-9AE6-B91D55BFBADB}" type="datetime1">
              <a:rPr lang="en-US" smtClean="0"/>
              <a:t>6/17/2025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CFC3EC-A8E3-4F8A-AE56-DFF908C204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CA6ED7-3903-EEF2-9323-BBAAA49A76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9AB3769B-3A61-B249-6A8B-6DD3DDD594C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6313" y="4851400"/>
            <a:ext cx="1337487" cy="132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3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2FD05E-3AA0-42B5-275B-C3E9245F523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F8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D667115-D64E-5ABB-8178-1841F4D7A3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35146-DA5E-424C-892E-7E3DF27FB172}" type="datetime1">
              <a:rPr lang="en-US" smtClean="0"/>
              <a:t>6/17/2025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8DEA192-101D-0CBE-4654-E25C9104E3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C323ED-67AF-2229-6DE6-645AB61B2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203AB246-2F90-E599-A6F9-E64B5EC4F3D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6313" y="4851400"/>
            <a:ext cx="1337487" cy="132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3895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C856A5-8D22-C5FC-223A-C07AE1BAD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2F5A23-B42A-E3E9-7A6F-77885A676A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2852D3-A5D5-7C20-92F7-89AB12FAB6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5B30D6-018E-9D8C-B647-496611E00C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4BEEF-2188-48F1-8DD0-4436EEB185D5}" type="datetime1">
              <a:rPr lang="en-US" smtClean="0"/>
              <a:t>6/17/2025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EFA9EE-6BEF-C52C-8CAF-B03A8B1699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457866-CF93-2C5E-E2F6-8D5B029324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19FDDF32-B334-6111-A393-22E6A4393EC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6313" y="4851400"/>
            <a:ext cx="1337487" cy="132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616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BFD119-B7FF-AA64-67AD-69F99AA8890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F8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FD37521-335B-854A-7E3B-AB55DC6A99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827770" y="741363"/>
            <a:ext cx="6172200" cy="4873625"/>
          </a:xfrm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60814A-ED92-C6F0-3834-AEF9E27FD1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431993" y="2057400"/>
            <a:ext cx="3932237" cy="2657475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DCD8C9-5692-AF11-D325-E58B9DEBD0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93169-FE61-491F-A6C6-86CB6B408686}" type="datetime1">
              <a:rPr lang="en-US" smtClean="0"/>
              <a:t>6/17/2025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25D95A-9FCA-7F4B-B274-1704D5A581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EA52EF-445D-2313-4B43-B535B8C0E7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632CACE4-5C00-F12D-B65C-10CCB99DC2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6313" y="4851400"/>
            <a:ext cx="1337487" cy="1325563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FEB66994-A58B-2FC3-F247-DE98D01E4C70}"/>
              </a:ext>
            </a:extLst>
          </p:cNvPr>
          <p:cNvSpPr txBox="1">
            <a:spLocks/>
          </p:cNvSpPr>
          <p:nvPr userDrawn="1"/>
        </p:nvSpPr>
        <p:spPr>
          <a:xfrm>
            <a:off x="7419975" y="457200"/>
            <a:ext cx="3932237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9F6A7499-CA91-72F9-BF20-58A2F2B7E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1992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39081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F7A56FC-334A-C69D-D99B-363DCAF8C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C66728-801E-1981-0720-B3D7259364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299E8B-A584-0A88-4AD9-A0ADCDBB04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BE418B-EDEB-4DCF-A57E-C3400B209099}" type="datetime1">
              <a:rPr lang="en-US" smtClean="0"/>
              <a:t>6/17/2025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D190C8-A8AE-70ED-B1CF-9BA52DCDCD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3FFD4A-3717-79C5-250D-30578378F4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3781CB-E12A-4642-B4E7-727B6BB927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494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mailto:jett.hawk@oer.Idaho.gov" TargetMode="Externa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hyperlink" Target="mailto:jett.hawk@oer.Idaho.gov" TargetMode="External"/><Relationship Id="rId2" Type="http://schemas.openxmlformats.org/officeDocument/2006/relationships/hyperlink" Target="mailto:comments@oer.idaho.gov" TargetMode="Externa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hyperlink" Target="https://oemr.idaho.gov/programs/idaho-energy-resiliency-grant-program/" TargetMode="Externa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hyperlink" Target="mailto:meghan.matyas@oer.idaho.gov" TargetMode="External"/><Relationship Id="rId2" Type="http://schemas.openxmlformats.org/officeDocument/2006/relationships/hyperlink" Target="mailto:Jett.hawk@oer.Idaho.gov" TargetMode="Externa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981F77-4301-E3F0-A47C-FDC4350EDE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25793" y="2032438"/>
            <a:ext cx="10563841" cy="1600200"/>
          </a:xfrm>
        </p:spPr>
        <p:txBody>
          <a:bodyPr>
            <a:noAutofit/>
          </a:bodyPr>
          <a:lstStyle/>
          <a:p>
            <a:pPr algn="l"/>
            <a:r>
              <a:rPr lang="en-US" sz="5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Energy Resiliency Grant Program Round 2 </a:t>
            </a:r>
            <a:br>
              <a:rPr lang="en-US" sz="5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5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Pre-Application Meeting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7C8FDF-16BC-CBD8-6F4B-F0FDDDA29B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25794" y="4788488"/>
            <a:ext cx="9144000" cy="1185395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Idaho Governor’s Office of Energy and Mineral Resources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Jett Hawk, Project Coordinator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June 17, 2025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85C865E-880D-2111-3CD2-ED656A71DA3E}"/>
              </a:ext>
            </a:extLst>
          </p:cNvPr>
          <p:cNvSpPr txBox="1">
            <a:spLocks/>
          </p:cNvSpPr>
          <p:nvPr/>
        </p:nvSpPr>
        <p:spPr>
          <a:xfrm>
            <a:off x="0" y="5293051"/>
            <a:ext cx="91440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just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webinar is being recorded. </a:t>
            </a:r>
          </a:p>
        </p:txBody>
      </p:sp>
    </p:spTree>
    <p:extLst>
      <p:ext uri="{BB962C8B-B14F-4D97-AF65-F5344CB8AC3E}">
        <p14:creationId xmlns:p14="http://schemas.microsoft.com/office/powerpoint/2010/main" val="10912106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E192D-29EE-F0AB-B69D-F618A4DE60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Program Overview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C2D5E2-C064-06F1-DB0A-4168BD8D38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3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Eligible Projects</a:t>
            </a:r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Including but not limited to: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Vegetation and fuel load management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Replacing old overhead conductors and underground cables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Fire-resistant technologies and fire prevention systems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Weatherization technologies and equipment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Monitoring and control technologies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Undergrounding electrical equipment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Utility pole management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Reconductoring power lines with low-sag, advanced conductors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Hardening power lines, facilities, substations, or other systems 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8CB3673-7C30-CD0C-C386-99683D0E5402}"/>
              </a:ext>
            </a:extLst>
          </p:cNvPr>
          <p:cNvSpPr txBox="1">
            <a:spLocks/>
          </p:cNvSpPr>
          <p:nvPr/>
        </p:nvSpPr>
        <p:spPr>
          <a:xfrm>
            <a:off x="0" y="5257800"/>
            <a:ext cx="91440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just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webinar is being recorded.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262133-512D-2092-C98A-1980879D2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95653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835B48-39BF-F4BC-986E-B9D806CAE1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Program Overview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44CAF3-1D6D-5ED5-F878-8CCB2203B7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209926" cy="4351338"/>
          </a:xfrm>
        </p:spPr>
        <p:txBody>
          <a:bodyPr/>
          <a:lstStyle/>
          <a:p>
            <a:pPr marL="0" indent="0">
              <a:buNone/>
            </a:pP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Overview of Award Requirements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Competitive award process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Approximate total funding: $7,700,000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Recommended maximum total project cost: $5,000,000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Maximum requested subaward amount: $1,500,000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Project location: State of Idaho (Foreign Work Waiver)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Project duration: Should be completed within three (3) years of Subaward Agreement execution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73D7F83-B95E-8440-A910-2651B39AC9F0}"/>
              </a:ext>
            </a:extLst>
          </p:cNvPr>
          <p:cNvSpPr txBox="1">
            <a:spLocks/>
          </p:cNvSpPr>
          <p:nvPr/>
        </p:nvSpPr>
        <p:spPr>
          <a:xfrm>
            <a:off x="0" y="5257800"/>
            <a:ext cx="91440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just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webinar is being recorded.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760A32-1519-EF39-C158-37AFED9D6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5618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026C0F-CE0F-F06A-81A9-B745ACDCC8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Program Overview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872CEA-7396-BBC3-68B2-26E199C123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Overview of Award Requirements (continued)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Maximum number of Applications per Applicant: One (1)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Minimum Applicant Cost Match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Large utilities (sell &gt; 4M MWh/year): At least 100% of the federal award amount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Small utilities (sell &lt; 4M MWh/year): At least 1/3 of the federal award amount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Reimbursement mechanism: Activity completion payments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7B50FDD-E8E1-9B97-D8DC-B27DC0AE1888}"/>
              </a:ext>
            </a:extLst>
          </p:cNvPr>
          <p:cNvSpPr txBox="1">
            <a:spLocks/>
          </p:cNvSpPr>
          <p:nvPr/>
        </p:nvSpPr>
        <p:spPr>
          <a:xfrm>
            <a:off x="0" y="5257800"/>
            <a:ext cx="91440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just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webinar is being recorded.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FDF4ED-725D-5B51-AD5D-A177BC0B0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56366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484902-4554-5823-4C5D-BFB2B34187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Program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134126-E8C9-966A-6DA2-405AC29475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Applicable Laws &amp; Regulations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Uniform Administrative Requirements (a.k.a. the Uniform Guidance)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Davis-Bacon Act (DBA)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Build America Buy America (BABA)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National Environmental Policy Act (NEPA)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Applicable state and local requirements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 requirements apply regardless of funding source. </a:t>
            </a:r>
          </a:p>
          <a:p>
            <a:pPr marL="0" indent="0">
              <a:buNone/>
            </a:pP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See RFA Appendix B and Award Special Terms &amp; Conditions </a:t>
            </a:r>
          </a:p>
          <a:p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A34ED9B-1E55-24E4-B881-169995100539}"/>
              </a:ext>
            </a:extLst>
          </p:cNvPr>
          <p:cNvSpPr txBox="1">
            <a:spLocks/>
          </p:cNvSpPr>
          <p:nvPr/>
        </p:nvSpPr>
        <p:spPr>
          <a:xfrm>
            <a:off x="0" y="5257800"/>
            <a:ext cx="91440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just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webinar is being recorded.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D3A876-61B0-6760-A2DD-ED5C9CABB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8972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FB7695-5CB1-025A-F965-8BC180F6EB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Program Overview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C2C6140-ECF7-FC40-F1FD-3016AD7AE8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2781" y="2576170"/>
            <a:ext cx="11866438" cy="1912895"/>
          </a:xfr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50F2F467-9546-61EC-1EB6-F21364194545}"/>
              </a:ext>
            </a:extLst>
          </p:cNvPr>
          <p:cNvSpPr txBox="1">
            <a:spLocks/>
          </p:cNvSpPr>
          <p:nvPr/>
        </p:nvSpPr>
        <p:spPr>
          <a:xfrm>
            <a:off x="0" y="5257800"/>
            <a:ext cx="91440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just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webinar is being recorded. 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D905ED9-B6F5-1668-52D8-48382B88B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t>14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77E87E7-E5EA-C763-6B1C-F28A958A3E39}"/>
              </a:ext>
            </a:extLst>
          </p:cNvPr>
          <p:cNvSpPr txBox="1"/>
          <p:nvPr/>
        </p:nvSpPr>
        <p:spPr>
          <a:xfrm>
            <a:off x="480391" y="1897476"/>
            <a:ext cx="41048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Program Phases</a:t>
            </a:r>
          </a:p>
        </p:txBody>
      </p:sp>
    </p:spTree>
    <p:extLst>
      <p:ext uri="{BB962C8B-B14F-4D97-AF65-F5344CB8AC3E}">
        <p14:creationId xmlns:p14="http://schemas.microsoft.com/office/powerpoint/2010/main" val="34166618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52B306-D971-80AD-5B43-57BCF201FB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Program Overview</a:t>
            </a:r>
          </a:p>
        </p:txBody>
      </p:sp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49C755F7-0715-1750-AA1F-B63E9C30770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38198708"/>
              </p:ext>
            </p:extLst>
          </p:nvPr>
        </p:nvGraphicFramePr>
        <p:xfrm>
          <a:off x="463826" y="2627484"/>
          <a:ext cx="9409043" cy="29206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46034">
                  <a:extLst>
                    <a:ext uri="{9D8B030D-6E8A-4147-A177-3AD203B41FA5}">
                      <a16:colId xmlns:a16="http://schemas.microsoft.com/office/drawing/2014/main" val="81179295"/>
                    </a:ext>
                  </a:extLst>
                </a:gridCol>
                <a:gridCol w="3263009">
                  <a:extLst>
                    <a:ext uri="{9D8B030D-6E8A-4147-A177-3AD203B41FA5}">
                      <a16:colId xmlns:a16="http://schemas.microsoft.com/office/drawing/2014/main" val="1958191263"/>
                    </a:ext>
                  </a:extLst>
                </a:gridCol>
              </a:tblGrid>
              <a:tr h="41724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Event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Date &amp; Time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4199366"/>
                  </a:ext>
                </a:extLst>
              </a:tr>
              <a:tr h="417242">
                <a:tc>
                  <a:txBody>
                    <a:bodyPr/>
                    <a:lstStyle/>
                    <a:p>
                      <a:r>
                        <a:rPr lang="en-US" dirty="0"/>
                        <a:t>RFA Issue 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June 6, 2025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1527575"/>
                  </a:ext>
                </a:extLst>
              </a:tr>
              <a:tr h="417242">
                <a:tc>
                  <a:txBody>
                    <a:bodyPr/>
                    <a:lstStyle/>
                    <a:p>
                      <a:r>
                        <a:rPr lang="en-US" dirty="0"/>
                        <a:t>Pre-Application Meeting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June 17, 2025, 10:00 AM MT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4217014"/>
                  </a:ext>
                </a:extLst>
              </a:tr>
              <a:tr h="417242">
                <a:tc>
                  <a:txBody>
                    <a:bodyPr/>
                    <a:lstStyle/>
                    <a:p>
                      <a:r>
                        <a:rPr lang="en-US" dirty="0"/>
                        <a:t>Applicant Question Deadline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July 18, 2025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399336"/>
                  </a:ext>
                </a:extLst>
              </a:tr>
              <a:tr h="417242">
                <a:tc>
                  <a:txBody>
                    <a:bodyPr/>
                    <a:lstStyle/>
                    <a:p>
                      <a:r>
                        <a:rPr lang="en-US" dirty="0"/>
                        <a:t>Final Answers to Questions and Addenda Timeline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July 23, 2025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4250986"/>
                  </a:ext>
                </a:extLst>
              </a:tr>
              <a:tr h="417242">
                <a:tc>
                  <a:txBody>
                    <a:bodyPr/>
                    <a:lstStyle/>
                    <a:p>
                      <a:r>
                        <a:rPr lang="en-US" b="1" dirty="0"/>
                        <a:t>Applications Due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July 25, 2025, 11:59 PM MT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4698204"/>
                  </a:ext>
                </a:extLst>
              </a:tr>
              <a:tr h="417242">
                <a:tc>
                  <a:txBody>
                    <a:bodyPr/>
                    <a:lstStyle/>
                    <a:p>
                      <a:r>
                        <a:rPr lang="en-US" dirty="0"/>
                        <a:t>Conditional Awardees Selected (Anticipated)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September 1, 2025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3146850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49EDECEE-B523-0098-0686-58AB3EE4B99F}"/>
              </a:ext>
            </a:extLst>
          </p:cNvPr>
          <p:cNvSpPr txBox="1"/>
          <p:nvPr/>
        </p:nvSpPr>
        <p:spPr>
          <a:xfrm>
            <a:off x="480391" y="1897476"/>
            <a:ext cx="41048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Program Timeline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AE83B8B-7B36-4EC6-5623-8C51AC13A68C}"/>
              </a:ext>
            </a:extLst>
          </p:cNvPr>
          <p:cNvSpPr txBox="1">
            <a:spLocks/>
          </p:cNvSpPr>
          <p:nvPr/>
        </p:nvSpPr>
        <p:spPr>
          <a:xfrm>
            <a:off x="0" y="5257800"/>
            <a:ext cx="91440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just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webinar is being recorded.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5D09A1-EE8C-4BB9-C08D-A02D8A5ED3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5474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079A8-8EC8-5331-9595-9089DD5D70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Cost Information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846B25-CE1D-CF56-80BA-C7E249848D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AD3AB19-8D7B-7703-6F56-E913F8928AE4}"/>
              </a:ext>
            </a:extLst>
          </p:cNvPr>
          <p:cNvSpPr txBox="1">
            <a:spLocks/>
          </p:cNvSpPr>
          <p:nvPr/>
        </p:nvSpPr>
        <p:spPr>
          <a:xfrm>
            <a:off x="0" y="5257800"/>
            <a:ext cx="91440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just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webinar is being recorded.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992AAF-1D5C-9C16-ACC4-50EF6370DF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04496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822D81-2A9F-89F3-212C-EDAACCAAB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Cost Matching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66EF61-65E8-B666-C956-F13669B01B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462471"/>
          </a:xfrm>
        </p:spPr>
        <p:txBody>
          <a:bodyPr>
            <a:normAutofit lnSpcReduction="10000"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ERGP subawards are a combination of a federal subaward and state Cost Match</a:t>
            </a: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$100,000 total award ($70,000 federal [70%] and $30,000 state [30%])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Large utilities (sell more than 4 million MWh per year) must match at least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100%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the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federal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award amount.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Small utilities (sell less than 4 million MWh per year) must match at least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1/3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(NOT 33%) of the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federal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award amount.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Represents the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minimum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required Applicant Cost Match.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D34CF37-773D-CCC2-11C2-B99DD808081B}"/>
              </a:ext>
            </a:extLst>
          </p:cNvPr>
          <p:cNvSpPr txBox="1"/>
          <p:nvPr/>
        </p:nvSpPr>
        <p:spPr>
          <a:xfrm>
            <a:off x="448733" y="5423033"/>
            <a:ext cx="11294534" cy="49244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Total Project Cost 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Total Subaward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(Federal + State) 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6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Applicant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Cost Match 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8AFA4BE-E31E-2674-6F64-2AFD2DC55860}"/>
              </a:ext>
            </a:extLst>
          </p:cNvPr>
          <p:cNvSpPr txBox="1">
            <a:spLocks/>
          </p:cNvSpPr>
          <p:nvPr/>
        </p:nvSpPr>
        <p:spPr>
          <a:xfrm>
            <a:off x="0" y="5257800"/>
            <a:ext cx="91440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just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webinar is being recorded. 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EA1401A-C6F5-2502-24CA-06380C68C9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0802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C740D4-C023-652D-81A3-9505DB34DC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Cost Matching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6D3BFA-C591-E5B9-C227-CD5C18BB13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8014" y="2956819"/>
            <a:ext cx="5748225" cy="3331092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Small Utilities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(1/3 of the fed. subaward amount)</a:t>
            </a:r>
          </a:p>
          <a:p>
            <a:pPr marL="0" indent="0">
              <a:buNone/>
            </a:pPr>
            <a:endParaRPr lang="en-US" sz="22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$200,000 Total Subaward </a:t>
            </a:r>
          </a:p>
          <a:p>
            <a:pPr marL="0" indent="0">
              <a:buNone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$140,000 Federal subaward (70%)</a:t>
            </a:r>
          </a:p>
          <a:p>
            <a:pPr marL="0" indent="0">
              <a:buNone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$60,000 State Cost Match (30%)</a:t>
            </a:r>
          </a:p>
          <a:p>
            <a:pPr marL="0" indent="0">
              <a:buNone/>
            </a:pPr>
            <a:r>
              <a:rPr lang="en-US" sz="2200" u="sng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$46,667.67 Appl. Cost Match</a:t>
            </a:r>
            <a:r>
              <a:rPr lang="en-US" sz="2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($140,000/3) </a:t>
            </a:r>
          </a:p>
          <a:p>
            <a:pPr marL="0" indent="0">
              <a:buNone/>
            </a:pPr>
            <a:r>
              <a:rPr lang="en-US" sz="2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$246,666.67 Total Project Cost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36B0528-66B7-E1BF-FD1B-F8079D1923EF}"/>
              </a:ext>
            </a:extLst>
          </p:cNvPr>
          <p:cNvSpPr txBox="1">
            <a:spLocks/>
          </p:cNvSpPr>
          <p:nvPr/>
        </p:nvSpPr>
        <p:spPr>
          <a:xfrm>
            <a:off x="55761" y="2945529"/>
            <a:ext cx="6130548" cy="27029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Large Utilities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(100% of the fed. subaward amount)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22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$200,000 Total Subaward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$140,000 Federal subaward (70%)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$60,000 State Cost Match (30%)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200" u="sng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$140,000 Appl. Cost Match </a:t>
            </a:r>
            <a:r>
              <a:rPr lang="en-US" sz="2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(equal to fed. amount)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$340,000 Total Project Cost 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83AB4EA-CE29-023D-5B41-1DE835CBBF54}"/>
              </a:ext>
            </a:extLst>
          </p:cNvPr>
          <p:cNvSpPr txBox="1"/>
          <p:nvPr/>
        </p:nvSpPr>
        <p:spPr>
          <a:xfrm>
            <a:off x="541866" y="2005873"/>
            <a:ext cx="111082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Total Project Cost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Total Subaward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(Federal + State)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Applicant Cost Match 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F4C39A5-B257-1D40-244C-95962807248D}"/>
              </a:ext>
            </a:extLst>
          </p:cNvPr>
          <p:cNvSpPr txBox="1">
            <a:spLocks/>
          </p:cNvSpPr>
          <p:nvPr/>
        </p:nvSpPr>
        <p:spPr>
          <a:xfrm>
            <a:off x="0" y="5257800"/>
            <a:ext cx="91440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just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webinar is being recorded. 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F92BE8E-F3DD-ED72-1E90-D5E140FC5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9931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14E2FA-D35D-3822-FFAC-7BD597BC9D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Cost Share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F187C1-FFF6-E447-E6FB-816692DF3E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Cost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Share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different from Cost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Match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Voluntary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Non-federal funds above the minimum required Cost Match</a:t>
            </a:r>
          </a:p>
          <a:p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Mandatory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Projects with large costs not covered by the subaward and Cost Match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Any Cost Share (voluntary or mandatory) will be added to the Applicant Cost Match 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ECA9500-27F6-FFBA-711A-FD43F700351E}"/>
              </a:ext>
            </a:extLst>
          </p:cNvPr>
          <p:cNvSpPr txBox="1">
            <a:spLocks/>
          </p:cNvSpPr>
          <p:nvPr/>
        </p:nvSpPr>
        <p:spPr>
          <a:xfrm>
            <a:off x="0" y="5257800"/>
            <a:ext cx="91440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just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webinar is being recorded.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FA8D52-74A0-904E-2AE4-E3797F5E7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2544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9C7E09-EEA6-FB38-0D9F-C88FE23694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Disclaimer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550D82-A3DD-D0CE-F422-3488C1CA2E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webinar is being recorded.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Please exit the meeting if you do not consent to being recorded.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webinar slides and recording will be posted on OEMR’s ERGP webpage. 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1B4B60B-F813-FFAD-A61B-8336132F43A9}"/>
              </a:ext>
            </a:extLst>
          </p:cNvPr>
          <p:cNvSpPr txBox="1">
            <a:spLocks/>
          </p:cNvSpPr>
          <p:nvPr/>
        </p:nvSpPr>
        <p:spPr>
          <a:xfrm>
            <a:off x="0" y="5257800"/>
            <a:ext cx="91440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just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webinar is being recorded.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295B01-EE5F-FA30-9574-4C79B3641A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5755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1998D3-3FEA-D818-8AB7-194841241A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ERGP Cost Calculator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29F54F-57C7-27AE-C5BE-3D56FC96AD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230293" cy="4351338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Located on the ERGP webpage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Enter “Total Project Cost” in white box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81572F1-6D14-FEB0-89DC-E38A2A34F6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382" y="2866147"/>
            <a:ext cx="10471418" cy="3310816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FFC92757-81B1-896F-C5F2-3F10528D2B5F}"/>
              </a:ext>
            </a:extLst>
          </p:cNvPr>
          <p:cNvSpPr txBox="1">
            <a:spLocks/>
          </p:cNvSpPr>
          <p:nvPr/>
        </p:nvSpPr>
        <p:spPr>
          <a:xfrm>
            <a:off x="0" y="5257800"/>
            <a:ext cx="91440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just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webinar is being recorded. 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90C3365-8AC1-1CDC-4187-7EFF5F02F8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2804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13A980-0498-F247-4931-732D897DE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ERGP Cost Calculator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2CAC8A-2EDC-774E-7731-CD952B93CD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D5C5BC8-F292-3B27-08E2-2A464E8EA8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788" y="1796286"/>
            <a:ext cx="11564425" cy="4380677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2BF7421E-2F82-FD06-A24E-81C4D7BD032C}"/>
              </a:ext>
            </a:extLst>
          </p:cNvPr>
          <p:cNvSpPr txBox="1">
            <a:spLocks/>
          </p:cNvSpPr>
          <p:nvPr/>
        </p:nvSpPr>
        <p:spPr>
          <a:xfrm>
            <a:off x="0" y="5257800"/>
            <a:ext cx="91440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just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webinar is being recorded. 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A478A86B-39C7-C718-1105-C8348A1353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09024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7198C4-B346-A628-850B-A6CD8EBA8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ERGP Cost Calculator – Cost Share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51E9E55-E06F-D56B-003D-AB31301324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5650" y="2313781"/>
            <a:ext cx="11720699" cy="3897312"/>
          </a:xfr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A318B056-3615-28E4-8966-68A2D1C283F1}"/>
              </a:ext>
            </a:extLst>
          </p:cNvPr>
          <p:cNvSpPr txBox="1">
            <a:spLocks/>
          </p:cNvSpPr>
          <p:nvPr/>
        </p:nvSpPr>
        <p:spPr>
          <a:xfrm>
            <a:off x="0" y="5257800"/>
            <a:ext cx="91440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just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webinar is being recorded.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1CCB8E-12DE-674E-F22A-AE313EF933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9800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FEE9D1-5A31-58AF-91BB-B391797771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Application Overview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182C17-319C-E660-1C5F-B8B9A3A234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6F03CDF-36AE-70E8-CA13-E76B991FC2B3}"/>
              </a:ext>
            </a:extLst>
          </p:cNvPr>
          <p:cNvSpPr txBox="1">
            <a:spLocks/>
          </p:cNvSpPr>
          <p:nvPr/>
        </p:nvSpPr>
        <p:spPr>
          <a:xfrm>
            <a:off x="0" y="5257800"/>
            <a:ext cx="91440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just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webinar is being recorded.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151560-3722-56AB-1608-299DACAE7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39105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C6FAC1-A4AE-C59A-1DD1-BF0D8199C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General Document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4C2F03-351E-0D28-761A-B7C3F9638D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Answer all questions. If it does not relevant to your project then please put “N/A” or “Does not apply.”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 are several forms that require a signature. An Authorized Representative of your company must sign all forms that require a signature. 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C5AD0A3-BA72-C70D-AF9A-20C410739459}"/>
              </a:ext>
            </a:extLst>
          </p:cNvPr>
          <p:cNvSpPr txBox="1">
            <a:spLocks/>
          </p:cNvSpPr>
          <p:nvPr/>
        </p:nvSpPr>
        <p:spPr>
          <a:xfrm>
            <a:off x="0" y="5257800"/>
            <a:ext cx="91440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just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webinar is being recorded.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1A6F2E-3BEE-592E-356D-5F89B39C20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6507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C6FAC1-A4AE-C59A-1DD1-BF0D8199C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Required Documents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4C2F03-351E-0D28-761A-B7C3F9638D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Application Form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Budget Justification Worksheet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Environmental Questionnaire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Cost Match Commitment Letter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Disclosure of Lobbying Activities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0649674-EA71-13A1-FD35-0F4DE0A36BD1}"/>
              </a:ext>
            </a:extLst>
          </p:cNvPr>
          <p:cNvSpPr txBox="1">
            <a:spLocks/>
          </p:cNvSpPr>
          <p:nvPr/>
        </p:nvSpPr>
        <p:spPr>
          <a:xfrm>
            <a:off x="0" y="5257800"/>
            <a:ext cx="91440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just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webinar is being recorded.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13327B-588B-2823-6935-536277372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5899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642980-2937-028C-4A7C-21F09EB39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Application Form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6952E4-A533-D394-7BEF-3B03FCA4A4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041065" cy="4351338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Applicant Information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Applicant Eligibility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Project Eligibility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Project Description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Evaluated Criteria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Federal Certifications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Project Build and Resilience Metrics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D446BC2-8557-A955-2F37-64D661E2C8B4}"/>
              </a:ext>
            </a:extLst>
          </p:cNvPr>
          <p:cNvSpPr txBox="1"/>
          <p:nvPr/>
        </p:nvSpPr>
        <p:spPr>
          <a:xfrm>
            <a:off x="7751135" y="2126512"/>
            <a:ext cx="307280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The Application Form collects information for project evaluation and for OEMR’s federal application submission. 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Some information may seem repetitive; it is acceptable to repeat helpful information where possible. 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9FBF4DB-DE09-8E86-FDA5-0F4B6E277D52}"/>
              </a:ext>
            </a:extLst>
          </p:cNvPr>
          <p:cNvSpPr txBox="1">
            <a:spLocks/>
          </p:cNvSpPr>
          <p:nvPr/>
        </p:nvSpPr>
        <p:spPr>
          <a:xfrm>
            <a:off x="0" y="5257800"/>
            <a:ext cx="91440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just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webinar is being recorded. 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E0D036B-B90F-8DD7-4A4D-CD135A3778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2605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C6FAC1-A4AE-C59A-1DD1-BF0D8199C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Application Form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8F646BB-F9A1-65FE-14B2-871FE08858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323" y="3110248"/>
            <a:ext cx="6420614" cy="2333622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CCFCA94D-2762-8764-1F03-777DD5919ECD}"/>
              </a:ext>
            </a:extLst>
          </p:cNvPr>
          <p:cNvCxnSpPr>
            <a:cxnSpLocks/>
          </p:cNvCxnSpPr>
          <p:nvPr/>
        </p:nvCxnSpPr>
        <p:spPr>
          <a:xfrm>
            <a:off x="5623480" y="3362202"/>
            <a:ext cx="0" cy="104774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791EDFA9-2543-6E61-7AF7-E649A0637AE7}"/>
              </a:ext>
            </a:extLst>
          </p:cNvPr>
          <p:cNvSpPr txBox="1"/>
          <p:nvPr/>
        </p:nvSpPr>
        <p:spPr>
          <a:xfrm>
            <a:off x="5309726" y="2531205"/>
            <a:ext cx="4197690" cy="830997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Requested Subaward Amount: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total (state Cost Match + federal subaward) amount of funds you are requesting from OEMR.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BF38DA1-C0CF-34A0-0DC6-33D9F39021EC}"/>
              </a:ext>
            </a:extLst>
          </p:cNvPr>
          <p:cNvSpPr txBox="1"/>
          <p:nvPr/>
        </p:nvSpPr>
        <p:spPr>
          <a:xfrm>
            <a:off x="6411433" y="4489374"/>
            <a:ext cx="3379572" cy="584775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Applicant Cost Match: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amount you will contribute to the project.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AA38B3F-822D-36D4-5A76-8738577E6AF9}"/>
              </a:ext>
            </a:extLst>
          </p:cNvPr>
          <p:cNvSpPr txBox="1"/>
          <p:nvPr/>
        </p:nvSpPr>
        <p:spPr>
          <a:xfrm>
            <a:off x="902743" y="1919381"/>
            <a:ext cx="3748770" cy="830997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Total Project Cost (TPC) :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sum of the Requested Subaward, Cost Match, and Cost Share (if applicable)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F96ED3C-A4E5-F591-F5BB-6371EAAC109A}"/>
              </a:ext>
            </a:extLst>
          </p:cNvPr>
          <p:cNvSpPr txBox="1">
            <a:spLocks/>
          </p:cNvSpPr>
          <p:nvPr/>
        </p:nvSpPr>
        <p:spPr>
          <a:xfrm>
            <a:off x="0" y="5257800"/>
            <a:ext cx="91440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just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webinar is being recorded. 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5CC13E52-CB93-F5E7-1349-D7F94DCDEEC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338933" y="5892836"/>
            <a:ext cx="5647494" cy="53553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Cost Share: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Any additional non-federal funds you will contribute (Put $0.00 if you do not intend on contributing Cost Share).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333AC2CC-969B-4701-EA68-2E44CDEFBC15}"/>
              </a:ext>
            </a:extLst>
          </p:cNvPr>
          <p:cNvCxnSpPr>
            <a:cxnSpLocks/>
          </p:cNvCxnSpPr>
          <p:nvPr/>
        </p:nvCxnSpPr>
        <p:spPr>
          <a:xfrm flipV="1">
            <a:off x="5086767" y="5130425"/>
            <a:ext cx="0" cy="762411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A21568CE-C323-3316-093D-8DC0EBFF5798}"/>
              </a:ext>
            </a:extLst>
          </p:cNvPr>
          <p:cNvCxnSpPr>
            <a:cxnSpLocks/>
          </p:cNvCxnSpPr>
          <p:nvPr/>
        </p:nvCxnSpPr>
        <p:spPr>
          <a:xfrm>
            <a:off x="4143469" y="2750378"/>
            <a:ext cx="0" cy="1215566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9F451EF9-CA06-0CD1-C2D3-2AE4DF216542}"/>
              </a:ext>
            </a:extLst>
          </p:cNvPr>
          <p:cNvCxnSpPr/>
          <p:nvPr/>
        </p:nvCxnSpPr>
        <p:spPr>
          <a:xfrm flipH="1">
            <a:off x="5086766" y="4763386"/>
            <a:ext cx="1324667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9B00AE-3FB5-9A5D-B0E2-741F112E7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98310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55DD1D-8904-4DD2-C984-FF9D53861C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Application Form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09DFE404-F391-2281-8865-051ADA5449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64011" y="1807531"/>
            <a:ext cx="6284244" cy="4731381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8FA63F-5CDB-B081-3236-3F3525437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t>28</a:t>
            </a:fld>
            <a:endParaRPr lang="en-US"/>
          </a:p>
        </p:txBody>
      </p:sp>
      <p:sp>
        <p:nvSpPr>
          <p:cNvPr id="9" name="Left Brace 8">
            <a:extLst>
              <a:ext uri="{FF2B5EF4-FFF2-40B4-BE49-F238E27FC236}">
                <a16:creationId xmlns:a16="http://schemas.microsoft.com/office/drawing/2014/main" id="{BCAFDB6B-5947-B70F-9458-D9BB8622F7A4}"/>
              </a:ext>
            </a:extLst>
          </p:cNvPr>
          <p:cNvSpPr/>
          <p:nvPr/>
        </p:nvSpPr>
        <p:spPr>
          <a:xfrm>
            <a:off x="3499567" y="3841114"/>
            <a:ext cx="264444" cy="1542828"/>
          </a:xfrm>
          <a:prstGeom prst="lef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0B5C01E-F155-A495-E3F9-B77E457E3515}"/>
              </a:ext>
            </a:extLst>
          </p:cNvPr>
          <p:cNvCxnSpPr>
            <a:cxnSpLocks/>
          </p:cNvCxnSpPr>
          <p:nvPr/>
        </p:nvCxnSpPr>
        <p:spPr>
          <a:xfrm>
            <a:off x="3112921" y="3609471"/>
            <a:ext cx="823812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EACBD17-9CAD-D3DB-E755-D94B68B59D54}"/>
              </a:ext>
            </a:extLst>
          </p:cNvPr>
          <p:cNvSpPr txBox="1"/>
          <p:nvPr/>
        </p:nvSpPr>
        <p:spPr>
          <a:xfrm>
            <a:off x="506154" y="3286306"/>
            <a:ext cx="2606767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topic is the question’s overall “theme”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1794E34-3956-F0D6-E7B4-86FB3CAF0322}"/>
              </a:ext>
            </a:extLst>
          </p:cNvPr>
          <p:cNvSpPr txBox="1"/>
          <p:nvPr/>
        </p:nvSpPr>
        <p:spPr>
          <a:xfrm>
            <a:off x="1509920" y="4173221"/>
            <a:ext cx="1989647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These prompts should be answered in the box below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29497C17-F818-2A04-BF3E-FFEFE4DF1493}"/>
              </a:ext>
            </a:extLst>
          </p:cNvPr>
          <p:cNvSpPr txBox="1">
            <a:spLocks/>
          </p:cNvSpPr>
          <p:nvPr/>
        </p:nvSpPr>
        <p:spPr>
          <a:xfrm>
            <a:off x="0" y="5257800"/>
            <a:ext cx="91440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just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webinar is being recorded. </a:t>
            </a:r>
          </a:p>
        </p:txBody>
      </p:sp>
    </p:spTree>
    <p:extLst>
      <p:ext uri="{BB962C8B-B14F-4D97-AF65-F5344CB8AC3E}">
        <p14:creationId xmlns:p14="http://schemas.microsoft.com/office/powerpoint/2010/main" val="61397398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7E183A-9529-B57C-B8A6-B4E6582A59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Application Form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5FF872B-95BF-ED95-5037-B5C01BF894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0464" y="2123498"/>
            <a:ext cx="5614944" cy="2402306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32127E2-092B-28C0-A6F2-6B0071904E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9637" y="3538330"/>
            <a:ext cx="6221307" cy="2892867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9C57FD47-7A61-86F9-42CC-2D9310DA2697}"/>
              </a:ext>
            </a:extLst>
          </p:cNvPr>
          <p:cNvSpPr txBox="1">
            <a:spLocks/>
          </p:cNvSpPr>
          <p:nvPr/>
        </p:nvSpPr>
        <p:spPr>
          <a:xfrm>
            <a:off x="0" y="5257800"/>
            <a:ext cx="91440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just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webinar is being recorded. 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9E1F3C6B-D6C0-3184-83E0-AA6A7F5D9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89500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4A3B4D-2CE9-B0CD-7F77-0512C77BCB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4D209B-95AE-6EB1-8FD6-CD2FC4A1F0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FEE07F-5CC8-8131-06B7-6216656B15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numCol="2"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Critical Reminders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Program Overview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Cost Information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Application Overview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Application Evaluation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Next Steps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Questions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AACAAAD-A5F2-01FA-6BD7-16708D7CADB2}"/>
              </a:ext>
            </a:extLst>
          </p:cNvPr>
          <p:cNvSpPr txBox="1">
            <a:spLocks/>
          </p:cNvSpPr>
          <p:nvPr/>
        </p:nvSpPr>
        <p:spPr>
          <a:xfrm>
            <a:off x="0" y="5257800"/>
            <a:ext cx="91440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just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webinar is being recorded.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2CEA64-6A68-D8EC-B1DA-EBCB296880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62733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8D21D-DF2B-ED57-6710-4B1C92F60C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Application Form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5EF1A5C-22E0-0B6A-2E7C-04AF4282F3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20585" y="1847850"/>
            <a:ext cx="4744362" cy="4351338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746A76-2916-0638-912B-3E07E7747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t>30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E486800-E6CE-BE06-B3DB-4B739A9A7860}"/>
              </a:ext>
            </a:extLst>
          </p:cNvPr>
          <p:cNvSpPr txBox="1"/>
          <p:nvPr/>
        </p:nvSpPr>
        <p:spPr>
          <a:xfrm>
            <a:off x="1106905" y="2315359"/>
            <a:ext cx="228118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Selected metrics should be tracked from before project construction to one year following project completion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Metrics will be reported in quarterly and annual reports and One Year Results Report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61905B8-3F6C-9A2C-CFA4-4897DAE71B22}"/>
              </a:ext>
            </a:extLst>
          </p:cNvPr>
          <p:cNvSpPr txBox="1">
            <a:spLocks/>
          </p:cNvSpPr>
          <p:nvPr/>
        </p:nvSpPr>
        <p:spPr>
          <a:xfrm>
            <a:off x="0" y="5257800"/>
            <a:ext cx="91440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just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webinar is being recorded. </a:t>
            </a:r>
          </a:p>
        </p:txBody>
      </p:sp>
    </p:spTree>
    <p:extLst>
      <p:ext uri="{BB962C8B-B14F-4D97-AF65-F5344CB8AC3E}">
        <p14:creationId xmlns:p14="http://schemas.microsoft.com/office/powerpoint/2010/main" val="54670779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C6FAC1-A4AE-C59A-1DD1-BF0D8199C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Budget Justification Worksheet 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Instructions &amp; Summary tab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1CAF20B-80F8-CCC0-F10C-365E2A96B5B5}"/>
              </a:ext>
            </a:extLst>
          </p:cNvPr>
          <p:cNvSpPr txBox="1"/>
          <p:nvPr/>
        </p:nvSpPr>
        <p:spPr>
          <a:xfrm>
            <a:off x="9144000" y="1809213"/>
            <a:ext cx="2606566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 the first tab, only the highlighted areas need to be filled out. Everything else needed will auto populate through formulas tied to other tabs in this workbook.</a:t>
            </a:r>
          </a:p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Federal Share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Federal Subaward amount requested</a:t>
            </a:r>
          </a:p>
          <a:p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Cost Match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State Cost Match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Applicant Cost Match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92A1730-1A58-FB88-FECD-4BF09437C7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662" y="1869197"/>
            <a:ext cx="8760536" cy="4334449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04654741-DC25-8B73-6A26-27663B162ACC}"/>
              </a:ext>
            </a:extLst>
          </p:cNvPr>
          <p:cNvSpPr txBox="1">
            <a:spLocks/>
          </p:cNvSpPr>
          <p:nvPr/>
        </p:nvSpPr>
        <p:spPr>
          <a:xfrm>
            <a:off x="0" y="5257800"/>
            <a:ext cx="91440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just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webinar is being recorded.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F584093-4903-AA53-D08D-80F49FE190E1}"/>
              </a:ext>
            </a:extLst>
          </p:cNvPr>
          <p:cNvSpPr txBox="1"/>
          <p:nvPr/>
        </p:nvSpPr>
        <p:spPr>
          <a:xfrm>
            <a:off x="5836920" y="1869197"/>
            <a:ext cx="158115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FFFF00"/>
                </a:solidFill>
                <a:highlight>
                  <a:srgbClr val="FFFF00"/>
                </a:highlight>
              </a:rPr>
              <a:t>Date  of submission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825FC5F-05F2-3149-2FEF-1D9DA7D3C3B1}"/>
              </a:ext>
            </a:extLst>
          </p:cNvPr>
          <p:cNvSpPr txBox="1"/>
          <p:nvPr/>
        </p:nvSpPr>
        <p:spPr>
          <a:xfrm>
            <a:off x="5836920" y="2092287"/>
            <a:ext cx="158115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FFFF00"/>
                </a:solidFill>
                <a:highlight>
                  <a:srgbClr val="FFFF00"/>
                </a:highlight>
              </a:rPr>
              <a:t>Date  of submission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C38F37C-AB83-AAB0-80EE-898AAF21D437}"/>
              </a:ext>
            </a:extLst>
          </p:cNvPr>
          <p:cNvSpPr txBox="1"/>
          <p:nvPr/>
        </p:nvSpPr>
        <p:spPr>
          <a:xfrm>
            <a:off x="1506855" y="5832756"/>
            <a:ext cx="10287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FF00"/>
                </a:solidFill>
                <a:highlight>
                  <a:srgbClr val="FFFF00"/>
                </a:highlight>
              </a:rPr>
              <a:t>Federal share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D5BCE3A-E1C8-B110-C423-1E2BD2E81A45}"/>
              </a:ext>
            </a:extLst>
          </p:cNvPr>
          <p:cNvSpPr txBox="1"/>
          <p:nvPr/>
        </p:nvSpPr>
        <p:spPr>
          <a:xfrm>
            <a:off x="2634615" y="5864051"/>
            <a:ext cx="8858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FF00"/>
                </a:solidFill>
                <a:highlight>
                  <a:srgbClr val="FFFF00"/>
                </a:highlight>
              </a:rPr>
              <a:t>State share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1F205E7-76B6-F056-015E-BE87745DD28D}"/>
              </a:ext>
            </a:extLst>
          </p:cNvPr>
          <p:cNvSpPr txBox="1"/>
          <p:nvPr/>
        </p:nvSpPr>
        <p:spPr>
          <a:xfrm>
            <a:off x="6332219" y="5905620"/>
            <a:ext cx="2171701" cy="2308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rgbClr val="FF0000"/>
                </a:solidFill>
                <a:highlight>
                  <a:srgbClr val="FFFF00"/>
                </a:highlight>
              </a:rPr>
              <a:t>Example!!! 01/01/2014 – 12/31/2014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90CABC-025B-9C43-1EBC-A84DB01043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15239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EBA86D-D994-22E5-BB46-BF6ED99D9A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Budget Justification Worksheet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D448030B-D570-22AA-E0C8-137C4801A2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00129" y="1825625"/>
            <a:ext cx="7791742" cy="4351338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7782F5-E533-9D33-621E-396FB1A694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t>32</a:t>
            </a:fld>
            <a:endParaRPr lang="en-US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68BFC8F1-95AA-5BAD-D0DA-C5294953EA2D}"/>
              </a:ext>
            </a:extLst>
          </p:cNvPr>
          <p:cNvSpPr txBox="1">
            <a:spLocks/>
          </p:cNvSpPr>
          <p:nvPr/>
        </p:nvSpPr>
        <p:spPr>
          <a:xfrm>
            <a:off x="0" y="5257800"/>
            <a:ext cx="91440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just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webinar is being recorded. </a:t>
            </a:r>
          </a:p>
        </p:txBody>
      </p:sp>
    </p:spTree>
    <p:extLst>
      <p:ext uri="{BB962C8B-B14F-4D97-AF65-F5344CB8AC3E}">
        <p14:creationId xmlns:p14="http://schemas.microsoft.com/office/powerpoint/2010/main" val="263272448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25DEE-FA8C-94DE-A10C-E253F2F017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Budget Justification Worksheet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Cost Match” Tab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2B9EDA8-A757-7E76-5CD5-CAB71D943E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5668" y="2629534"/>
            <a:ext cx="8164064" cy="2286319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00DEBEB-B746-8556-536B-A1BFED007F4F}"/>
              </a:ext>
            </a:extLst>
          </p:cNvPr>
          <p:cNvSpPr txBox="1"/>
          <p:nvPr/>
        </p:nvSpPr>
        <p:spPr>
          <a:xfrm>
            <a:off x="8823960" y="2880360"/>
            <a:ext cx="252984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Both the State Cost Match (part of the total subaward) and Applicant Cost Match must be detailed in this tab 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9C556353-5933-AF7B-8EF4-4B05A4D88B37}"/>
              </a:ext>
            </a:extLst>
          </p:cNvPr>
          <p:cNvSpPr txBox="1">
            <a:spLocks/>
          </p:cNvSpPr>
          <p:nvPr/>
        </p:nvSpPr>
        <p:spPr>
          <a:xfrm>
            <a:off x="0" y="5257800"/>
            <a:ext cx="91440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just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webinar is being recorded. 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D5969A3-E581-ABBF-D961-6AAD80436F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74429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42EB88-B996-12EB-37A0-DC95C0BC98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Budget Justification Worksheet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“j. Cost Match Budget Cat.” Tab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0D2F554-A5E8-1A99-80DF-56AAAF83E7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37379" y="2664118"/>
            <a:ext cx="9917241" cy="2022844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13CDE9E-AD9F-D1E8-82AC-EE052E727DC5}"/>
              </a:ext>
            </a:extLst>
          </p:cNvPr>
          <p:cNvSpPr txBox="1"/>
          <p:nvPr/>
        </p:nvSpPr>
        <p:spPr>
          <a:xfrm>
            <a:off x="2404110" y="4884751"/>
            <a:ext cx="73837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Total Cost Match (state + Applicant) must be subdivided among the budget categories in column D. The Total Cost Match amount at the bottom must equal the Cost Match on the Instructions and Summary tab. 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DA4BDC6-679B-7636-E8D1-24A3197381E8}"/>
              </a:ext>
            </a:extLst>
          </p:cNvPr>
          <p:cNvSpPr txBox="1">
            <a:spLocks/>
          </p:cNvSpPr>
          <p:nvPr/>
        </p:nvSpPr>
        <p:spPr>
          <a:xfrm>
            <a:off x="0" y="5257800"/>
            <a:ext cx="91440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just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webinar is being recorded. 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481B07A-53E3-3FF8-8F20-3EB54BECCA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55460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C6FAC1-A4AE-C59A-1DD1-BF0D8199C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Environmental Questionnaire</a:t>
            </a:r>
            <a:endParaRPr lang="en-US" dirty="0"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99F76E63-5F84-3DE7-CD67-E73889A3B138}"/>
              </a:ext>
            </a:extLst>
          </p:cNvPr>
          <p:cNvSpPr txBox="1">
            <a:spLocks/>
          </p:cNvSpPr>
          <p:nvPr/>
        </p:nvSpPr>
        <p:spPr>
          <a:xfrm>
            <a:off x="0" y="5257800"/>
            <a:ext cx="91440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just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webinar is being recorded.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1CC2D3F-6671-0B38-DD89-DD4FD70319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469" y="1915075"/>
            <a:ext cx="9670328" cy="4577800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D769C1-BD2A-8AF9-1CF3-50FC2F1A4A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25691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C6FAC1-A4AE-C59A-1DD1-BF0D8199C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Environmental Questionnaire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E3025DD-D5D7-4D53-88AD-9AB47F7C2A3E}"/>
              </a:ext>
            </a:extLst>
          </p:cNvPr>
          <p:cNvSpPr txBox="1">
            <a:spLocks/>
          </p:cNvSpPr>
          <p:nvPr/>
        </p:nvSpPr>
        <p:spPr>
          <a:xfrm>
            <a:off x="0" y="5257800"/>
            <a:ext cx="91440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just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webinar is being recorded.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34D4780-EF79-029D-FF22-7D20DC0972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9564" y="1859459"/>
            <a:ext cx="5863222" cy="140077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E499BCD-2A5D-30A0-5BAF-97A08EBDA1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7173" y="3260229"/>
            <a:ext cx="5968004" cy="3188753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B0BE0C-2676-7ADA-696A-73B4224BF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92809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C6FAC1-A4AE-C59A-1DD1-BF0D8199C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Environmental Questionnaire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83E997B-382C-4144-0F55-45D057AEE9AC}"/>
              </a:ext>
            </a:extLst>
          </p:cNvPr>
          <p:cNvSpPr txBox="1">
            <a:spLocks/>
          </p:cNvSpPr>
          <p:nvPr/>
        </p:nvSpPr>
        <p:spPr>
          <a:xfrm>
            <a:off x="0" y="5257800"/>
            <a:ext cx="91440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just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webinar is being recorded.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D448035-43B5-7225-1A0C-C33339DB47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8188" y="1861893"/>
            <a:ext cx="8402223" cy="3496163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F083AC-D8F1-4FB1-B9A3-D47EDE8DCD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95008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C6FAC1-A4AE-C59A-1DD1-BF0D8199C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Environmental Questionnaire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AE6A8DB-CFA9-0DDB-CBDF-1E96FC36B12D}"/>
              </a:ext>
            </a:extLst>
          </p:cNvPr>
          <p:cNvSpPr txBox="1">
            <a:spLocks/>
          </p:cNvSpPr>
          <p:nvPr/>
        </p:nvSpPr>
        <p:spPr>
          <a:xfrm>
            <a:off x="0" y="5257800"/>
            <a:ext cx="91440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just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webinar is being recorded.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578F6C8-4F44-15BB-2405-9F284F68F4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5363" y="1916519"/>
            <a:ext cx="6655066" cy="438903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C2500A-37F5-0640-518B-E3C0D70B5B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78839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BD41DA-585C-6579-BA94-F165B96CC7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Environmental Questionnaire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6A4EE33-EE14-6D6A-56FA-2CA3925640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66215" y="1924559"/>
            <a:ext cx="8564170" cy="4077269"/>
          </a:xfr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95A802F3-A220-7E17-D31F-C8D5EA9AD1C2}"/>
              </a:ext>
            </a:extLst>
          </p:cNvPr>
          <p:cNvSpPr txBox="1">
            <a:spLocks/>
          </p:cNvSpPr>
          <p:nvPr/>
        </p:nvSpPr>
        <p:spPr>
          <a:xfrm>
            <a:off x="0" y="5257800"/>
            <a:ext cx="91440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just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webinar is being recorded.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6836D0-FBDB-AFCF-9A19-3B98B0D48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8863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CE5728-7287-9E62-2D24-B3C0459A91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0AD9A1-2BAC-8C58-D65A-8B9CD0179E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Critical Reminders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502649-2919-D7F3-2822-8D46E033BC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Applications are due to OEMR no later than 11:59 pm MDT on </a:t>
            </a:r>
            <a:r>
              <a:rPr lang="en-US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July 25, 2025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Email all Application documents to Jett Hawk at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jett.hawk@oer.idaho.gov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Applications must be submitted in their entirety.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 Application documents must be complete and submitted, or your Application will not be considered.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Incomplete applications will be rejected in their entirety.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Required Documents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Application Form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Budget Justification Worksheet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Environmental Questionnaire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Cost Match Commitment Letter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Disclosure of Lobbying Activities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C39439C-EE4A-0C6F-99A1-483636AAC929}"/>
              </a:ext>
            </a:extLst>
          </p:cNvPr>
          <p:cNvSpPr txBox="1">
            <a:spLocks/>
          </p:cNvSpPr>
          <p:nvPr/>
        </p:nvSpPr>
        <p:spPr>
          <a:xfrm>
            <a:off x="0" y="5257800"/>
            <a:ext cx="91440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just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webinar is being recorded.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10D723-C124-DEDD-A04F-01BF012010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3452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C6FAC1-A4AE-C59A-1DD1-BF0D8199C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Environmental Questionnaire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958B8E57-7730-D291-408E-0FE53214C576}"/>
              </a:ext>
            </a:extLst>
          </p:cNvPr>
          <p:cNvSpPr txBox="1">
            <a:spLocks/>
          </p:cNvSpPr>
          <p:nvPr/>
        </p:nvSpPr>
        <p:spPr>
          <a:xfrm>
            <a:off x="0" y="5257800"/>
            <a:ext cx="91440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just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webinar is being recorded.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353B6F6-ECF8-CEB9-7A15-1ECDA67D9D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932" y="1904697"/>
            <a:ext cx="8497486" cy="4344006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6E9760-E63D-3133-277C-764C730E6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06140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E73B0-4C8D-DB6B-091A-0D129C843B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Environmental Questionnaire Supplemental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8EC91A-FDAF-4A36-F61B-D0177D03FD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7689" y="1825625"/>
            <a:ext cx="10936111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Please indicate: </a:t>
            </a:r>
          </a:p>
          <a:p>
            <a:pPr marL="688975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the project requires relevant land permissions (e.g., USFS, IDL, Tribes, NPS)</a:t>
            </a:r>
          </a:p>
          <a:p>
            <a:pPr marL="688975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Describe any coordination with landowners done to date, if any </a:t>
            </a:r>
          </a:p>
          <a:p>
            <a:pPr marL="688975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Please attached any letters of support from landowners received at this time. 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These documents may be necessary for DOE NEPA review and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may expedite the DOE review process. 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23B158E-5200-7394-0D12-72A1E1D045BD}"/>
              </a:ext>
            </a:extLst>
          </p:cNvPr>
          <p:cNvSpPr txBox="1">
            <a:spLocks/>
          </p:cNvSpPr>
          <p:nvPr/>
        </p:nvSpPr>
        <p:spPr>
          <a:xfrm>
            <a:off x="0" y="5257800"/>
            <a:ext cx="91440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just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webinar is being recorded.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5FF5C9-19BD-A35D-FA9C-E9DBF578C1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74858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C6FAC1-A4AE-C59A-1DD1-BF0D8199C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Cost Match Commitment Letter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9FCC786-0642-07DE-A489-5190F51BEDD6}"/>
              </a:ext>
            </a:extLst>
          </p:cNvPr>
          <p:cNvSpPr txBox="1">
            <a:spLocks/>
          </p:cNvSpPr>
          <p:nvPr/>
        </p:nvSpPr>
        <p:spPr>
          <a:xfrm>
            <a:off x="0" y="5257800"/>
            <a:ext cx="91440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just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webinar is being recorded.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3A124A3-AFBF-A788-C8E8-BA73887D74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691" y="1781985"/>
            <a:ext cx="9662509" cy="4756927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4F0A54-2F6D-5CA4-DCE0-9C221D4CC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78557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C6FAC1-A4AE-C59A-1DD1-BF0D8199C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Disclosure of Lobbying Activities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01B8E258-7D90-3886-79FB-A8C479F14C11}"/>
              </a:ext>
            </a:extLst>
          </p:cNvPr>
          <p:cNvSpPr txBox="1">
            <a:spLocks/>
          </p:cNvSpPr>
          <p:nvPr/>
        </p:nvSpPr>
        <p:spPr>
          <a:xfrm>
            <a:off x="0" y="5257800"/>
            <a:ext cx="91440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just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webinar is being recorded.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9DB7CF-A335-BD40-A3B9-CE6545583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t>43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7738463-6CF9-CD73-51F5-FBC55A1342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48" y="2482137"/>
            <a:ext cx="6024052" cy="324489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BB700D1-6EFD-4CFF-ED60-0E505FC57F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5020" y="2482137"/>
            <a:ext cx="6024052" cy="3274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97602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38CC15-CFF9-6CCF-2B7D-BD78D3B84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Other Application Documents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27083-BE2C-D36F-AE78-146B478C1A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Potentially required forms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Secretarial Eligible Entity Designation Request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Foreign National Participation Document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Request for Unclassified Foreign National Access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C0BF089-D48F-8482-49E9-255D139C83CF}"/>
              </a:ext>
            </a:extLst>
          </p:cNvPr>
          <p:cNvSpPr txBox="1">
            <a:spLocks/>
          </p:cNvSpPr>
          <p:nvPr/>
        </p:nvSpPr>
        <p:spPr>
          <a:xfrm>
            <a:off x="0" y="5257800"/>
            <a:ext cx="91440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just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webinar is being recorded.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994762-025A-AEA9-9B9B-5D8A85BE37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63272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DB9904-35B2-0A74-3AB7-0B7BAFC7D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Common Application Errors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4E1B28-81F0-E977-1E7B-89F6B035A7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Missing authorized representative’s signatures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Missing answers to form questions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Missing dates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Incomplete/inaccurate/unclear cost calculations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Missing documents</a:t>
            </a:r>
          </a:p>
          <a:p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9877B5E-0EFA-4B4C-4320-F667EB72DACA}"/>
              </a:ext>
            </a:extLst>
          </p:cNvPr>
          <p:cNvSpPr txBox="1">
            <a:spLocks/>
          </p:cNvSpPr>
          <p:nvPr/>
        </p:nvSpPr>
        <p:spPr>
          <a:xfrm>
            <a:off x="0" y="5257800"/>
            <a:ext cx="91440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just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webinar is being recorded.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10D625-E0BF-15B9-F92C-AE0513C77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61203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DA82EC-F0B4-6C8B-E485-A5E7199169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Application Evaluation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65AB63-1695-C6F8-B920-7797250E48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605D7FC-327C-E0E5-0995-455C58467F03}"/>
              </a:ext>
            </a:extLst>
          </p:cNvPr>
          <p:cNvSpPr txBox="1">
            <a:spLocks/>
          </p:cNvSpPr>
          <p:nvPr/>
        </p:nvSpPr>
        <p:spPr>
          <a:xfrm>
            <a:off x="0" y="5257800"/>
            <a:ext cx="91440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just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webinar is being recorded.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AE4902-C5A9-E89A-3FAC-C3921B044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pPr/>
              <a:t>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997763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9D42C0-8643-C2A1-CF35-CF0A002AB9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Completeness &amp; Eligibility Evaluation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F9C84F-048F-157A-6E3C-446A7F7DD2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be deemed complete, Applicants must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Answer every question (use “N/A” or “Does not apply” as needed)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Ensure authorized representative signs dorms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Complete and submit every form </a:t>
            </a:r>
          </a:p>
          <a:p>
            <a:pPr lvl="1"/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9E2F499-16F5-6EFB-F4D2-601992123773}"/>
              </a:ext>
            </a:extLst>
          </p:cNvPr>
          <p:cNvSpPr txBox="1">
            <a:spLocks/>
          </p:cNvSpPr>
          <p:nvPr/>
        </p:nvSpPr>
        <p:spPr>
          <a:xfrm>
            <a:off x="0" y="5257800"/>
            <a:ext cx="91440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just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webinar is being recorded.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386F70-4006-127E-1103-64CA7977D5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24499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1A29F1-6E17-78C0-AC50-98C2BAA672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Technical Evaluation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439EAA-5370-3074-2D4B-8600BC99CE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Project Resiliency: 50 Points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Customer Impact: 35 Points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Administrative Compliance: 10 Points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First-time Subrecipients: 5 Points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C2D322D-FB3E-A672-B53E-D9B231F3FAEE}"/>
              </a:ext>
            </a:extLst>
          </p:cNvPr>
          <p:cNvSpPr txBox="1">
            <a:spLocks/>
          </p:cNvSpPr>
          <p:nvPr/>
        </p:nvSpPr>
        <p:spPr>
          <a:xfrm>
            <a:off x="0" y="5257800"/>
            <a:ext cx="91440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just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webinar is being recorded.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0EA200-F320-5A86-493A-A6B532ADED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38273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1EF48C-F830-3D3D-E5B3-668BFBABA8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Technical Evaluation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7C37DC4-CB11-2682-5B2A-3FC0566BB7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25557" y="1917409"/>
            <a:ext cx="10964790" cy="4273379"/>
          </a:xfr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1DD338EA-BB0A-0D18-9187-725BD49CD8C0}"/>
              </a:ext>
            </a:extLst>
          </p:cNvPr>
          <p:cNvSpPr txBox="1">
            <a:spLocks/>
          </p:cNvSpPr>
          <p:nvPr/>
        </p:nvSpPr>
        <p:spPr>
          <a:xfrm>
            <a:off x="0" y="5257800"/>
            <a:ext cx="91440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just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webinar is being recorded. 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B8FFFB5-D6A6-01A3-7129-0714E6978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t>49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3D927E6-09EB-C252-7E9F-94E4EC886B94}"/>
              </a:ext>
            </a:extLst>
          </p:cNvPr>
          <p:cNvSpPr txBox="1"/>
          <p:nvPr/>
        </p:nvSpPr>
        <p:spPr>
          <a:xfrm>
            <a:off x="9608535" y="813525"/>
            <a:ext cx="2307541" cy="175432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These SESP sections are included as an individual document on the ERGP webpage under “Application Documents.” </a:t>
            </a:r>
          </a:p>
        </p:txBody>
      </p:sp>
      <p:cxnSp>
        <p:nvCxnSpPr>
          <p:cNvPr id="11" name="Connector: Elbow 10">
            <a:extLst>
              <a:ext uri="{FF2B5EF4-FFF2-40B4-BE49-F238E27FC236}">
                <a16:creationId xmlns:a16="http://schemas.microsoft.com/office/drawing/2014/main" id="{18B15443-2F5A-D4D6-DE1D-277430AB2986}"/>
              </a:ext>
            </a:extLst>
          </p:cNvPr>
          <p:cNvCxnSpPr>
            <a:cxnSpLocks/>
          </p:cNvCxnSpPr>
          <p:nvPr/>
        </p:nvCxnSpPr>
        <p:spPr>
          <a:xfrm flipV="1">
            <a:off x="3320716" y="2567851"/>
            <a:ext cx="7536583" cy="1648014"/>
          </a:xfrm>
          <a:prstGeom prst="bentConnector3">
            <a:avLst>
              <a:gd name="adj1" fmla="val 100064"/>
            </a:avLst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63599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EB0136-54A9-F24D-C351-E9436CDB52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798496" cy="2852737"/>
          </a:xfrm>
        </p:spPr>
        <p:txBody>
          <a:bodyPr>
            <a:norm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Program Overview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01C640-E655-ADB6-D31A-23A97F991A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B376399-8DB8-B4CA-64D0-B32BDF08D733}"/>
              </a:ext>
            </a:extLst>
          </p:cNvPr>
          <p:cNvSpPr txBox="1">
            <a:spLocks/>
          </p:cNvSpPr>
          <p:nvPr/>
        </p:nvSpPr>
        <p:spPr>
          <a:xfrm>
            <a:off x="0" y="5257800"/>
            <a:ext cx="91440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just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webinar is being recorded. 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9C488B8-20D3-D91A-528E-154B1565B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513462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DECC25-C518-B095-C5E3-94A1D18E27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Technical Evaluation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55136BF-DC79-91A7-EBB1-5E787132FC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740811"/>
            <a:ext cx="10515600" cy="4842134"/>
          </a:xfr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33F54A48-624B-81EA-E28A-4EBCB131D1E6}"/>
              </a:ext>
            </a:extLst>
          </p:cNvPr>
          <p:cNvSpPr txBox="1">
            <a:spLocks/>
          </p:cNvSpPr>
          <p:nvPr/>
        </p:nvSpPr>
        <p:spPr>
          <a:xfrm>
            <a:off x="0" y="5257800"/>
            <a:ext cx="91440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just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webinar is being recorded. 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C8D6091-1E17-6811-5203-FB0D9CE7E1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98795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9E8B9-A952-84E8-D8FA-3562A4D64A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Technical Evaluation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8A135A4-4F5B-8427-B03E-DA30FD40F4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7783" y="2776145"/>
            <a:ext cx="10896433" cy="3445751"/>
          </a:xfr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D659D9D9-2B07-1A52-89BD-5878A7DEBC21}"/>
              </a:ext>
            </a:extLst>
          </p:cNvPr>
          <p:cNvSpPr txBox="1">
            <a:spLocks/>
          </p:cNvSpPr>
          <p:nvPr/>
        </p:nvSpPr>
        <p:spPr>
          <a:xfrm>
            <a:off x="0" y="5257800"/>
            <a:ext cx="91440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just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webinar is being recorded. 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CAF6919-C501-3A41-FB75-3DB5403CF1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45353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924807-E55E-BF6B-E2F1-D7F62ECD7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Next Steps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9818FE-95D1-1E03-37F5-94AC69DEA5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60D3D60-7E2F-715A-810A-33E8E9DB3211}"/>
              </a:ext>
            </a:extLst>
          </p:cNvPr>
          <p:cNvSpPr txBox="1">
            <a:spLocks/>
          </p:cNvSpPr>
          <p:nvPr/>
        </p:nvSpPr>
        <p:spPr>
          <a:xfrm>
            <a:off x="0" y="5257800"/>
            <a:ext cx="91440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just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webinar is being recorded.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72429D-A944-3E63-D027-6BF4D541E2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pPr/>
              <a:t>52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913156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DAE8E7-1D58-8C6C-3045-D144516DD9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Applicant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DEFD69-B5ED-9F48-3574-13EAB5ECF3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Send Application-related questions to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comments@oer.idaho.gov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by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July 18, 2025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OEMR will collect questions and post answers on ERGP webpage. Final FAQ document will be posted by July 23, 2025. 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Send technical, non-Application-related questions or issues to Jett at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jett.hawk@oer.idaho.gov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2661B21-634A-2EF2-8649-9AE49EE9A61E}"/>
              </a:ext>
            </a:extLst>
          </p:cNvPr>
          <p:cNvSpPr txBox="1">
            <a:spLocks/>
          </p:cNvSpPr>
          <p:nvPr/>
        </p:nvSpPr>
        <p:spPr>
          <a:xfrm>
            <a:off x="0" y="5257800"/>
            <a:ext cx="91440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just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webinar is being recorded.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53B271-D71E-A868-913A-40C04CDD1C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31411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C6FAC1-A4AE-C59A-1DD1-BF0D8199C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Next 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4C2F03-351E-0D28-761A-B7C3F9638D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Applications are due to OEMR by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July 25, 2025,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 11:59 PM MST.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Applications must be submitted in full for consideration.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Incomplete applications will be rejected in their entirety.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Recording of the webinar and slides will be sent and posted on ERGP webpage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Review the FAQ on our website.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https://oemr.idaho.gov/programs/idaho-energy-resiliency-grant-program/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15A9468-3B1F-D6F0-DFCC-9D8EBE3B2561}"/>
              </a:ext>
            </a:extLst>
          </p:cNvPr>
          <p:cNvSpPr txBox="1">
            <a:spLocks/>
          </p:cNvSpPr>
          <p:nvPr/>
        </p:nvSpPr>
        <p:spPr>
          <a:xfrm>
            <a:off x="0" y="5257800"/>
            <a:ext cx="91440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just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webinar is being recorded. 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7163CF42-26D2-B595-0011-793AEB6A0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3703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B66CBC-0227-2D1F-4154-0DBF8B1831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82465"/>
            <a:ext cx="10515600" cy="1601561"/>
          </a:xfrm>
        </p:spPr>
        <p:txBody>
          <a:bodyPr>
            <a:normAutofit fontScale="90000"/>
          </a:bodyPr>
          <a:lstStyle/>
          <a:p>
            <a:pPr algn="ctr"/>
            <a:r>
              <a:rPr lang="en-US" sz="16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Questions?</a:t>
            </a:r>
            <a:endParaRPr lang="en-US" sz="1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2D849DCB-80CC-08EE-CEAC-EE31D1F3F6AA}"/>
              </a:ext>
            </a:extLst>
          </p:cNvPr>
          <p:cNvSpPr txBox="1">
            <a:spLocks/>
          </p:cNvSpPr>
          <p:nvPr/>
        </p:nvSpPr>
        <p:spPr>
          <a:xfrm>
            <a:off x="0" y="5257800"/>
            <a:ext cx="91440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just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webinar is being recorded.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579CB45-1016-5F7F-0416-034FB22669FF}"/>
              </a:ext>
            </a:extLst>
          </p:cNvPr>
          <p:cNvSpPr txBox="1"/>
          <p:nvPr/>
        </p:nvSpPr>
        <p:spPr>
          <a:xfrm>
            <a:off x="1500083" y="4434893"/>
            <a:ext cx="407694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en-US" sz="2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Jett Hawk, Project Coordinator </a:t>
            </a:r>
          </a:p>
          <a:p>
            <a:pPr marL="0" indent="0" algn="ctr">
              <a:buNone/>
            </a:pPr>
            <a:endParaRPr lang="en-US" sz="2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jett.hawk@oer.idaho.gov</a:t>
            </a:r>
            <a:r>
              <a:rPr lang="en-US" sz="2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ctr">
              <a:buNone/>
            </a:pPr>
            <a:r>
              <a:rPr lang="en-US" sz="2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208-332-1677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85A83D-03C4-6185-6B07-D1DA497D6B6B}"/>
              </a:ext>
            </a:extLst>
          </p:cNvPr>
          <p:cNvSpPr txBox="1"/>
          <p:nvPr/>
        </p:nvSpPr>
        <p:spPr>
          <a:xfrm>
            <a:off x="5577023" y="4451063"/>
            <a:ext cx="477765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en-US" sz="2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Meghan Matyas, Project Coordinator </a:t>
            </a:r>
          </a:p>
          <a:p>
            <a:pPr marL="0" indent="0" algn="ctr">
              <a:buNone/>
            </a:pPr>
            <a:endParaRPr lang="en-US" sz="2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meghan.matyas@oer.idaho.gov</a:t>
            </a:r>
            <a:endParaRPr lang="en-US" sz="2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208-332-1676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6DBFFF2-5F70-5CF4-DCC1-F41C7FE8D4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pPr/>
              <a:t>55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99355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8535ED-48B2-0F2E-75C4-258306E361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58FB9E-B96E-E1D5-660D-3712F85851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Program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AA5AFF-AC95-7692-5B58-EA9FFF3B8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998156" cy="4351338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State Pilot Program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Round 1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Section 40101(d) of the Infrastructure Investment and Jobs Act (IIJA): Preventing Outages and Enhancing the Resilience of the Electric Grid Formula Grants to States and Indian Tribes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Competitive Selection Process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78202A8-D858-CB4E-B646-E8D8073F1F83}"/>
              </a:ext>
            </a:extLst>
          </p:cNvPr>
          <p:cNvSpPr txBox="1">
            <a:spLocks/>
          </p:cNvSpPr>
          <p:nvPr/>
        </p:nvSpPr>
        <p:spPr>
          <a:xfrm>
            <a:off x="0" y="5257800"/>
            <a:ext cx="91440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just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webinar is being recorded. </a:t>
            </a:r>
          </a:p>
        </p:txBody>
      </p:sp>
      <p:pic>
        <p:nvPicPr>
          <p:cNvPr id="6" name="Picture 5" descr="A picture containing tree, sky, outdoor, forest&#10;&#10;AI-generated content may be incorrect.">
            <a:extLst>
              <a:ext uri="{FF2B5EF4-FFF2-40B4-BE49-F238E27FC236}">
                <a16:creationId xmlns:a16="http://schemas.microsoft.com/office/drawing/2014/main" id="{1CE680EA-B2DD-AC34-E587-8031DDB740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8612" y="2235200"/>
            <a:ext cx="5247920" cy="4077230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60208CA0-8EE2-FFC0-05F8-386F276308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98512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37C3C1-9EA8-7553-877C-E4FDFC1F60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96E724-8C23-53C0-4BDA-4F4E3B6D42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Program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4886B9-709C-09E3-37FF-AB388166C1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Program Mission Statement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61963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ERGP fosters strategic investments that demonstrate measurable improvements to grid resiliency, deliver modernized grid infrastructure, and mitigate risks from increased electrification and disruptive events. </a:t>
            </a:r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DFFBF15-AB66-96F6-F240-910443E21984}"/>
              </a:ext>
            </a:extLst>
          </p:cNvPr>
          <p:cNvSpPr txBox="1">
            <a:spLocks/>
          </p:cNvSpPr>
          <p:nvPr/>
        </p:nvSpPr>
        <p:spPr>
          <a:xfrm>
            <a:off x="0" y="5257800"/>
            <a:ext cx="91440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just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webinar is being recorded.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94B817-A16E-7C77-D679-1B2E67619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3344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6147EF-BB1C-DD35-9CD2-EAA9D15F2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Program Overview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7F24C1-D76D-7FF7-3115-AC4569A802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Round 2 Goals </a:t>
            </a:r>
          </a:p>
          <a:p>
            <a:pPr marL="914400" indent="-514350"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Fund projects that meaningfully increase Idaho’s electric utility reliability and resilience. </a:t>
            </a:r>
          </a:p>
          <a:p>
            <a:pPr marL="914400" indent="-514350"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Fund projects that reduce electric utility wildfire risk and increase utility wildfire response. </a:t>
            </a:r>
          </a:p>
          <a:p>
            <a:pPr marL="914400" indent="-514350"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Fund projects that modernize and improve existing electricity infrastructure. 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D8DF6A3-78B1-7693-0110-D180C568AF23}"/>
              </a:ext>
            </a:extLst>
          </p:cNvPr>
          <p:cNvSpPr txBox="1">
            <a:spLocks/>
          </p:cNvSpPr>
          <p:nvPr/>
        </p:nvSpPr>
        <p:spPr>
          <a:xfrm>
            <a:off x="0" y="5257800"/>
            <a:ext cx="91440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just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webinar is being recorded.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944C50-E272-885B-E754-D6592D802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9006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0D2C0E-202F-B2CB-653D-8A795CF0E8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Program Overview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F71BB4-CB11-4852-E33D-BACDC63ED4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271571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Eligible Entities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Electric grid operators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Electricity storage operators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Electricity generators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Transmission owners or operators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Distribution providers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Fuel suppliers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Other relevant entities as determined by the Secretary of Energy (requires approved “Secretarial Eligible Entity Designation Request” form) 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1538FFB-9199-2F57-CDEB-6CCCA869E0B6}"/>
              </a:ext>
            </a:extLst>
          </p:cNvPr>
          <p:cNvSpPr txBox="1">
            <a:spLocks/>
          </p:cNvSpPr>
          <p:nvPr/>
        </p:nvSpPr>
        <p:spPr>
          <a:xfrm>
            <a:off x="0" y="5257800"/>
            <a:ext cx="91440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just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webinar is being recorded.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9B8D2C-443E-8101-1D65-D7DD02885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15646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2820</TotalTime>
  <Words>2195</Words>
  <Application>Microsoft Office PowerPoint</Application>
  <PresentationFormat>Widescreen</PresentationFormat>
  <Paragraphs>369</Paragraphs>
  <Slides>55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55</vt:i4>
      </vt:variant>
    </vt:vector>
  </HeadingPairs>
  <TitlesOfParts>
    <vt:vector size="61" baseType="lpstr">
      <vt:lpstr>Arial</vt:lpstr>
      <vt:lpstr>Calibri</vt:lpstr>
      <vt:lpstr>Calibri Light</vt:lpstr>
      <vt:lpstr>Courier New</vt:lpstr>
      <vt:lpstr>Times New Roman</vt:lpstr>
      <vt:lpstr>Office Theme</vt:lpstr>
      <vt:lpstr>Energy Resiliency Grant Program Round 2  Pre-Application Meeting</vt:lpstr>
      <vt:lpstr>Disclaimer</vt:lpstr>
      <vt:lpstr>Agenda</vt:lpstr>
      <vt:lpstr>Critical Reminders</vt:lpstr>
      <vt:lpstr>Program Overview</vt:lpstr>
      <vt:lpstr>Program Overview</vt:lpstr>
      <vt:lpstr>Program Overview</vt:lpstr>
      <vt:lpstr>Program Overview</vt:lpstr>
      <vt:lpstr>Program Overview</vt:lpstr>
      <vt:lpstr>Program Overview</vt:lpstr>
      <vt:lpstr>Program Overview</vt:lpstr>
      <vt:lpstr>Program Overview</vt:lpstr>
      <vt:lpstr>Program Overview</vt:lpstr>
      <vt:lpstr>Program Overview</vt:lpstr>
      <vt:lpstr>Program Overview</vt:lpstr>
      <vt:lpstr>Cost Information</vt:lpstr>
      <vt:lpstr>Cost Matching</vt:lpstr>
      <vt:lpstr>Cost Matching Example</vt:lpstr>
      <vt:lpstr>Cost Share</vt:lpstr>
      <vt:lpstr>ERGP Cost Calculator</vt:lpstr>
      <vt:lpstr>ERGP Cost Calculator</vt:lpstr>
      <vt:lpstr>ERGP Cost Calculator – Cost Share </vt:lpstr>
      <vt:lpstr>Application Overview</vt:lpstr>
      <vt:lpstr>General Document Questions</vt:lpstr>
      <vt:lpstr>Required Documents</vt:lpstr>
      <vt:lpstr>Application Form</vt:lpstr>
      <vt:lpstr>Application Form</vt:lpstr>
      <vt:lpstr>Application Form</vt:lpstr>
      <vt:lpstr>Application Form</vt:lpstr>
      <vt:lpstr>Application Form</vt:lpstr>
      <vt:lpstr>Budget Justification Worksheet  Instructions &amp; Summary tab</vt:lpstr>
      <vt:lpstr>Budget Justification Worksheet</vt:lpstr>
      <vt:lpstr>Budget Justification Worksheet “i. Cost Match” Tab</vt:lpstr>
      <vt:lpstr>Budget Justification Worksheet “j. Cost Match Budget Cat.” Tab</vt:lpstr>
      <vt:lpstr>Environmental Questionnaire</vt:lpstr>
      <vt:lpstr>Environmental Questionnaire</vt:lpstr>
      <vt:lpstr>Environmental Questionnaire</vt:lpstr>
      <vt:lpstr>Environmental Questionnaire</vt:lpstr>
      <vt:lpstr>Environmental Questionnaire</vt:lpstr>
      <vt:lpstr>Environmental Questionnaire</vt:lpstr>
      <vt:lpstr>Environmental Questionnaire Supplemental</vt:lpstr>
      <vt:lpstr>Cost Match Commitment Letter</vt:lpstr>
      <vt:lpstr>Disclosure of Lobbying Activities</vt:lpstr>
      <vt:lpstr>Other Application Documents</vt:lpstr>
      <vt:lpstr>Common Application Errors</vt:lpstr>
      <vt:lpstr>Application Evaluation</vt:lpstr>
      <vt:lpstr>Completeness &amp; Eligibility Evaluation</vt:lpstr>
      <vt:lpstr>Technical Evaluation</vt:lpstr>
      <vt:lpstr>Technical Evaluation</vt:lpstr>
      <vt:lpstr>Technical Evaluation</vt:lpstr>
      <vt:lpstr>Technical Evaluation</vt:lpstr>
      <vt:lpstr>Next Steps</vt:lpstr>
      <vt:lpstr>Applicant Questions</vt:lpstr>
      <vt:lpstr>Next Steps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Emily Her</dc:creator>
  <cp:lastModifiedBy>Jett Hawk</cp:lastModifiedBy>
  <cp:revision>65</cp:revision>
  <dcterms:created xsi:type="dcterms:W3CDTF">2023-01-12T21:04:16Z</dcterms:created>
  <dcterms:modified xsi:type="dcterms:W3CDTF">2025-06-17T15:00:54Z</dcterms:modified>
</cp:coreProperties>
</file>